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03" r:id="rId2"/>
    <p:sldId id="256" r:id="rId3"/>
    <p:sldId id="272" r:id="rId4"/>
    <p:sldId id="273" r:id="rId5"/>
    <p:sldId id="274" r:id="rId6"/>
    <p:sldId id="275" r:id="rId7"/>
    <p:sldId id="277" r:id="rId8"/>
    <p:sldId id="276" r:id="rId9"/>
    <p:sldId id="408" r:id="rId10"/>
    <p:sldId id="405" r:id="rId11"/>
    <p:sldId id="279" r:id="rId12"/>
    <p:sldId id="280" r:id="rId13"/>
    <p:sldId id="314" r:id="rId14"/>
    <p:sldId id="315" r:id="rId15"/>
    <p:sldId id="316" r:id="rId16"/>
    <p:sldId id="317" r:id="rId17"/>
    <p:sldId id="308" r:id="rId18"/>
    <p:sldId id="409" r:id="rId19"/>
    <p:sldId id="318" r:id="rId20"/>
    <p:sldId id="289" r:id="rId21"/>
    <p:sldId id="291" r:id="rId22"/>
    <p:sldId id="300" r:id="rId23"/>
    <p:sldId id="301" r:id="rId24"/>
    <p:sldId id="306" r:id="rId25"/>
    <p:sldId id="319" r:id="rId26"/>
    <p:sldId id="320" r:id="rId27"/>
    <p:sldId id="321" r:id="rId28"/>
    <p:sldId id="322" r:id="rId29"/>
    <p:sldId id="323" r:id="rId30"/>
    <p:sldId id="324" r:id="rId31"/>
    <p:sldId id="325" r:id="rId32"/>
    <p:sldId id="326" r:id="rId33"/>
    <p:sldId id="327" r:id="rId34"/>
    <p:sldId id="330" r:id="rId35"/>
    <p:sldId id="329" r:id="rId36"/>
    <p:sldId id="328" r:id="rId37"/>
    <p:sldId id="331" r:id="rId38"/>
    <p:sldId id="283" r:id="rId39"/>
    <p:sldId id="332" r:id="rId40"/>
    <p:sldId id="333" r:id="rId41"/>
    <p:sldId id="334" r:id="rId42"/>
    <p:sldId id="335" r:id="rId43"/>
    <p:sldId id="336" r:id="rId44"/>
    <p:sldId id="337" r:id="rId45"/>
    <p:sldId id="338" r:id="rId46"/>
    <p:sldId id="339" r:id="rId47"/>
    <p:sldId id="340" r:id="rId48"/>
    <p:sldId id="341" r:id="rId49"/>
    <p:sldId id="282" r:id="rId50"/>
    <p:sldId id="284" r:id="rId51"/>
    <p:sldId id="285" r:id="rId52"/>
    <p:sldId id="286" r:id="rId53"/>
    <p:sldId id="297" r:id="rId54"/>
    <p:sldId id="302" r:id="rId55"/>
    <p:sldId id="342" r:id="rId56"/>
    <p:sldId id="343" r:id="rId57"/>
    <p:sldId id="344" r:id="rId58"/>
    <p:sldId id="345" r:id="rId59"/>
    <p:sldId id="347" r:id="rId60"/>
    <p:sldId id="346" r:id="rId61"/>
    <p:sldId id="348" r:id="rId62"/>
    <p:sldId id="349" r:id="rId63"/>
    <p:sldId id="350" r:id="rId64"/>
    <p:sldId id="410" r:id="rId65"/>
    <p:sldId id="411" r:id="rId66"/>
    <p:sldId id="351" r:id="rId67"/>
    <p:sldId id="352" r:id="rId68"/>
    <p:sldId id="353" r:id="rId69"/>
    <p:sldId id="354"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288" r:id="rId84"/>
    <p:sldId id="368" r:id="rId85"/>
    <p:sldId id="303" r:id="rId86"/>
    <p:sldId id="369" r:id="rId87"/>
    <p:sldId id="374" r:id="rId88"/>
    <p:sldId id="313" r:id="rId89"/>
    <p:sldId id="375" r:id="rId90"/>
    <p:sldId id="392" r:id="rId91"/>
    <p:sldId id="393" r:id="rId92"/>
    <p:sldId id="394" r:id="rId93"/>
    <p:sldId id="395" r:id="rId94"/>
    <p:sldId id="400" r:id="rId95"/>
    <p:sldId id="401" r:id="rId96"/>
    <p:sldId id="399" r:id="rId97"/>
    <p:sldId id="396" r:id="rId98"/>
    <p:sldId id="397" r:id="rId99"/>
    <p:sldId id="398" r:id="rId100"/>
    <p:sldId id="402" r:id="rId101"/>
    <p:sldId id="407" r:id="rId102"/>
    <p:sldId id="406" r:id="rId103"/>
    <p:sldId id="257"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p:restoredTop sz="94637"/>
  </p:normalViewPr>
  <p:slideViewPr>
    <p:cSldViewPr snapToGrid="0" snapToObjects="1">
      <p:cViewPr varScale="1">
        <p:scale>
          <a:sx n="128" d="100"/>
          <a:sy n="128" d="100"/>
        </p:scale>
        <p:origin x="3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15AF-D0DE-E246-8EA7-A73BCE3056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8300C9-76DF-C146-A543-5660D2192A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3DBB11-2B65-4D42-B526-DA18C7B9C579}"/>
              </a:ext>
            </a:extLst>
          </p:cNvPr>
          <p:cNvSpPr>
            <a:spLocks noGrp="1"/>
          </p:cNvSpPr>
          <p:nvPr>
            <p:ph type="dt" sz="half" idx="10"/>
          </p:nvPr>
        </p:nvSpPr>
        <p:spPr/>
        <p:txBody>
          <a:bodyPr/>
          <a:lstStyle/>
          <a:p>
            <a:fld id="{C07BD901-6B1C-184F-9B8A-7ADE6EE1F029}" type="datetimeFigureOut">
              <a:rPr lang="en-US" smtClean="0"/>
              <a:t>11/29/23</a:t>
            </a:fld>
            <a:endParaRPr lang="en-US"/>
          </a:p>
        </p:txBody>
      </p:sp>
      <p:sp>
        <p:nvSpPr>
          <p:cNvPr id="5" name="Footer Placeholder 4">
            <a:extLst>
              <a:ext uri="{FF2B5EF4-FFF2-40B4-BE49-F238E27FC236}">
                <a16:creationId xmlns:a16="http://schemas.microsoft.com/office/drawing/2014/main" id="{A84A3F1F-E77D-734C-8860-34702785F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FA129-3217-B842-B93A-FDBD333A72A0}"/>
              </a:ext>
            </a:extLst>
          </p:cNvPr>
          <p:cNvSpPr>
            <a:spLocks noGrp="1"/>
          </p:cNvSpPr>
          <p:nvPr>
            <p:ph type="sldNum" sz="quarter" idx="12"/>
          </p:nvPr>
        </p:nvSpPr>
        <p:spPr/>
        <p:txBody>
          <a:bodyPr/>
          <a:lstStyle/>
          <a:p>
            <a:fld id="{AC8B6750-7CAA-F249-B465-41979B0A03C5}" type="slidenum">
              <a:rPr lang="en-US" smtClean="0"/>
              <a:t>‹#›</a:t>
            </a:fld>
            <a:endParaRPr lang="en-US"/>
          </a:p>
        </p:txBody>
      </p:sp>
    </p:spTree>
    <p:extLst>
      <p:ext uri="{BB962C8B-B14F-4D97-AF65-F5344CB8AC3E}">
        <p14:creationId xmlns:p14="http://schemas.microsoft.com/office/powerpoint/2010/main" val="2046067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56C1-2E45-A141-8BD2-EFD858F9A5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4DE5F5-D755-3041-8590-1602169B0E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CCC77-63DF-6044-906D-5D28DD2B6C27}"/>
              </a:ext>
            </a:extLst>
          </p:cNvPr>
          <p:cNvSpPr>
            <a:spLocks noGrp="1"/>
          </p:cNvSpPr>
          <p:nvPr>
            <p:ph type="dt" sz="half" idx="10"/>
          </p:nvPr>
        </p:nvSpPr>
        <p:spPr/>
        <p:txBody>
          <a:bodyPr/>
          <a:lstStyle/>
          <a:p>
            <a:fld id="{C07BD901-6B1C-184F-9B8A-7ADE6EE1F029}" type="datetimeFigureOut">
              <a:rPr lang="en-US" smtClean="0"/>
              <a:t>11/29/23</a:t>
            </a:fld>
            <a:endParaRPr lang="en-US"/>
          </a:p>
        </p:txBody>
      </p:sp>
      <p:sp>
        <p:nvSpPr>
          <p:cNvPr id="5" name="Footer Placeholder 4">
            <a:extLst>
              <a:ext uri="{FF2B5EF4-FFF2-40B4-BE49-F238E27FC236}">
                <a16:creationId xmlns:a16="http://schemas.microsoft.com/office/drawing/2014/main" id="{0AD72304-ECBD-3B40-B15A-AD3BE2918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ED7A2-8AAD-F64E-9869-C92A2BD68E54}"/>
              </a:ext>
            </a:extLst>
          </p:cNvPr>
          <p:cNvSpPr>
            <a:spLocks noGrp="1"/>
          </p:cNvSpPr>
          <p:nvPr>
            <p:ph type="sldNum" sz="quarter" idx="12"/>
          </p:nvPr>
        </p:nvSpPr>
        <p:spPr/>
        <p:txBody>
          <a:bodyPr/>
          <a:lstStyle/>
          <a:p>
            <a:fld id="{AC8B6750-7CAA-F249-B465-41979B0A03C5}" type="slidenum">
              <a:rPr lang="en-US" smtClean="0"/>
              <a:t>‹#›</a:t>
            </a:fld>
            <a:endParaRPr lang="en-US"/>
          </a:p>
        </p:txBody>
      </p:sp>
    </p:spTree>
    <p:extLst>
      <p:ext uri="{BB962C8B-B14F-4D97-AF65-F5344CB8AC3E}">
        <p14:creationId xmlns:p14="http://schemas.microsoft.com/office/powerpoint/2010/main" val="3324503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5463AC-0B6B-A641-8ED9-FC18B295A4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0BE6BC-E56D-374C-99B3-1E07CAAD8F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11706-E52A-9C46-9645-9865C74BE856}"/>
              </a:ext>
            </a:extLst>
          </p:cNvPr>
          <p:cNvSpPr>
            <a:spLocks noGrp="1"/>
          </p:cNvSpPr>
          <p:nvPr>
            <p:ph type="dt" sz="half" idx="10"/>
          </p:nvPr>
        </p:nvSpPr>
        <p:spPr/>
        <p:txBody>
          <a:bodyPr/>
          <a:lstStyle/>
          <a:p>
            <a:fld id="{C07BD901-6B1C-184F-9B8A-7ADE6EE1F029}" type="datetimeFigureOut">
              <a:rPr lang="en-US" smtClean="0"/>
              <a:t>11/29/23</a:t>
            </a:fld>
            <a:endParaRPr lang="en-US"/>
          </a:p>
        </p:txBody>
      </p:sp>
      <p:sp>
        <p:nvSpPr>
          <p:cNvPr id="5" name="Footer Placeholder 4">
            <a:extLst>
              <a:ext uri="{FF2B5EF4-FFF2-40B4-BE49-F238E27FC236}">
                <a16:creationId xmlns:a16="http://schemas.microsoft.com/office/drawing/2014/main" id="{9CF0A2E4-2306-D04B-B19B-022C01A36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99891-9E12-B444-A07F-3020C6E53CC3}"/>
              </a:ext>
            </a:extLst>
          </p:cNvPr>
          <p:cNvSpPr>
            <a:spLocks noGrp="1"/>
          </p:cNvSpPr>
          <p:nvPr>
            <p:ph type="sldNum" sz="quarter" idx="12"/>
          </p:nvPr>
        </p:nvSpPr>
        <p:spPr/>
        <p:txBody>
          <a:bodyPr/>
          <a:lstStyle/>
          <a:p>
            <a:fld id="{AC8B6750-7CAA-F249-B465-41979B0A03C5}" type="slidenum">
              <a:rPr lang="en-US" smtClean="0"/>
              <a:t>‹#›</a:t>
            </a:fld>
            <a:endParaRPr lang="en-US"/>
          </a:p>
        </p:txBody>
      </p:sp>
    </p:spTree>
    <p:extLst>
      <p:ext uri="{BB962C8B-B14F-4D97-AF65-F5344CB8AC3E}">
        <p14:creationId xmlns:p14="http://schemas.microsoft.com/office/powerpoint/2010/main" val="166190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77601DD-13F4-0F40-A5C1-6CBC4AFD0D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Date Placeholder 12">
            <a:extLst>
              <a:ext uri="{FF2B5EF4-FFF2-40B4-BE49-F238E27FC236}">
                <a16:creationId xmlns:a16="http://schemas.microsoft.com/office/drawing/2014/main" id="{8657B451-B5A7-6C22-053D-2C49F73F80D3}"/>
              </a:ext>
            </a:extLst>
          </p:cNvPr>
          <p:cNvSpPr>
            <a:spLocks noGrp="1"/>
          </p:cNvSpPr>
          <p:nvPr>
            <p:ph type="dt" sz="half" idx="10"/>
          </p:nvPr>
        </p:nvSpPr>
        <p:spPr/>
        <p:txBody>
          <a:bodyPr/>
          <a:lstStyle/>
          <a:p>
            <a:fld id="{130BACC2-07DE-A443-991C-EF87CEB61499}" type="datetime1">
              <a:rPr lang="en-US" smtClean="0"/>
              <a:t>11/29/23</a:t>
            </a:fld>
            <a:endParaRPr lang="en-US"/>
          </a:p>
        </p:txBody>
      </p:sp>
      <p:sp>
        <p:nvSpPr>
          <p:cNvPr id="14" name="Footer Placeholder 13">
            <a:extLst>
              <a:ext uri="{FF2B5EF4-FFF2-40B4-BE49-F238E27FC236}">
                <a16:creationId xmlns:a16="http://schemas.microsoft.com/office/drawing/2014/main" id="{CF165D12-A06B-A2D1-7C50-446D9C16F318}"/>
              </a:ext>
            </a:extLst>
          </p:cNvPr>
          <p:cNvSpPr>
            <a:spLocks noGrp="1"/>
          </p:cNvSpPr>
          <p:nvPr>
            <p:ph type="ftr" sz="quarter" idx="11"/>
          </p:nvPr>
        </p:nvSpPr>
        <p:spPr/>
        <p:txBody>
          <a:bodyPr/>
          <a:lstStyle/>
          <a:p>
            <a:endParaRPr lang="en-US"/>
          </a:p>
        </p:txBody>
      </p:sp>
      <p:sp>
        <p:nvSpPr>
          <p:cNvPr id="15" name="Slide Number Placeholder 14">
            <a:extLst>
              <a:ext uri="{FF2B5EF4-FFF2-40B4-BE49-F238E27FC236}">
                <a16:creationId xmlns:a16="http://schemas.microsoft.com/office/drawing/2014/main" id="{A64194D6-B50E-4D0E-07CD-38B35B7DEB71}"/>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1524929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56DD5-5DA5-DF4B-A204-E7C20F9834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51D56-6F27-3E43-8F0A-9612AF8DD7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A0FC7-898F-264D-ADCD-13D6614F6D28}"/>
              </a:ext>
            </a:extLst>
          </p:cNvPr>
          <p:cNvSpPr>
            <a:spLocks noGrp="1"/>
          </p:cNvSpPr>
          <p:nvPr>
            <p:ph type="dt" sz="half" idx="10"/>
          </p:nvPr>
        </p:nvSpPr>
        <p:spPr/>
        <p:txBody>
          <a:bodyPr/>
          <a:lstStyle/>
          <a:p>
            <a:fld id="{C07BD901-6B1C-184F-9B8A-7ADE6EE1F029}" type="datetimeFigureOut">
              <a:rPr lang="en-US" smtClean="0"/>
              <a:t>11/29/23</a:t>
            </a:fld>
            <a:endParaRPr lang="en-US"/>
          </a:p>
        </p:txBody>
      </p:sp>
      <p:sp>
        <p:nvSpPr>
          <p:cNvPr id="5" name="Footer Placeholder 4">
            <a:extLst>
              <a:ext uri="{FF2B5EF4-FFF2-40B4-BE49-F238E27FC236}">
                <a16:creationId xmlns:a16="http://schemas.microsoft.com/office/drawing/2014/main" id="{7863C0D8-4FAE-7048-8966-FCADCB2BF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71FE0-5AED-E74D-BE1B-883A11FADB7A}"/>
              </a:ext>
            </a:extLst>
          </p:cNvPr>
          <p:cNvSpPr>
            <a:spLocks noGrp="1"/>
          </p:cNvSpPr>
          <p:nvPr>
            <p:ph type="sldNum" sz="quarter" idx="12"/>
          </p:nvPr>
        </p:nvSpPr>
        <p:spPr/>
        <p:txBody>
          <a:bodyPr/>
          <a:lstStyle/>
          <a:p>
            <a:fld id="{AC8B6750-7CAA-F249-B465-41979B0A03C5}" type="slidenum">
              <a:rPr lang="en-US" smtClean="0"/>
              <a:t>‹#›</a:t>
            </a:fld>
            <a:endParaRPr lang="en-US"/>
          </a:p>
        </p:txBody>
      </p:sp>
    </p:spTree>
    <p:extLst>
      <p:ext uri="{BB962C8B-B14F-4D97-AF65-F5344CB8AC3E}">
        <p14:creationId xmlns:p14="http://schemas.microsoft.com/office/powerpoint/2010/main" val="274533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24420-D2CB-D949-8A1C-B524E22FDE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14EBFD-1345-6845-BD47-B489E45FDB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1B08FC1-95ED-C44F-8B5D-BB9B4F135E18}"/>
              </a:ext>
            </a:extLst>
          </p:cNvPr>
          <p:cNvSpPr>
            <a:spLocks noGrp="1"/>
          </p:cNvSpPr>
          <p:nvPr>
            <p:ph type="dt" sz="half" idx="10"/>
          </p:nvPr>
        </p:nvSpPr>
        <p:spPr/>
        <p:txBody>
          <a:bodyPr/>
          <a:lstStyle/>
          <a:p>
            <a:fld id="{C07BD901-6B1C-184F-9B8A-7ADE6EE1F029}" type="datetimeFigureOut">
              <a:rPr lang="en-US" smtClean="0"/>
              <a:t>11/29/23</a:t>
            </a:fld>
            <a:endParaRPr lang="en-US"/>
          </a:p>
        </p:txBody>
      </p:sp>
      <p:sp>
        <p:nvSpPr>
          <p:cNvPr id="5" name="Footer Placeholder 4">
            <a:extLst>
              <a:ext uri="{FF2B5EF4-FFF2-40B4-BE49-F238E27FC236}">
                <a16:creationId xmlns:a16="http://schemas.microsoft.com/office/drawing/2014/main" id="{3A48B612-78A2-F146-BC60-4D6387D35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58AA7-5839-8F4F-ACBA-8FFC1B5B1FB1}"/>
              </a:ext>
            </a:extLst>
          </p:cNvPr>
          <p:cNvSpPr>
            <a:spLocks noGrp="1"/>
          </p:cNvSpPr>
          <p:nvPr>
            <p:ph type="sldNum" sz="quarter" idx="12"/>
          </p:nvPr>
        </p:nvSpPr>
        <p:spPr/>
        <p:txBody>
          <a:bodyPr/>
          <a:lstStyle/>
          <a:p>
            <a:fld id="{AC8B6750-7CAA-F249-B465-41979B0A03C5}" type="slidenum">
              <a:rPr lang="en-US" smtClean="0"/>
              <a:t>‹#›</a:t>
            </a:fld>
            <a:endParaRPr lang="en-US"/>
          </a:p>
        </p:txBody>
      </p:sp>
    </p:spTree>
    <p:extLst>
      <p:ext uri="{BB962C8B-B14F-4D97-AF65-F5344CB8AC3E}">
        <p14:creationId xmlns:p14="http://schemas.microsoft.com/office/powerpoint/2010/main" val="3290465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FFC5F-C5D5-1B44-BC23-0525E5BD15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6765D3-486A-DF4F-8D50-5C2285FBE9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F9F65A-76F1-1F41-9BF0-E4AFFFB2C5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DD809F-BAE1-074B-874F-8CF2AB64B443}"/>
              </a:ext>
            </a:extLst>
          </p:cNvPr>
          <p:cNvSpPr>
            <a:spLocks noGrp="1"/>
          </p:cNvSpPr>
          <p:nvPr>
            <p:ph type="dt" sz="half" idx="10"/>
          </p:nvPr>
        </p:nvSpPr>
        <p:spPr/>
        <p:txBody>
          <a:bodyPr/>
          <a:lstStyle/>
          <a:p>
            <a:fld id="{C07BD901-6B1C-184F-9B8A-7ADE6EE1F029}" type="datetimeFigureOut">
              <a:rPr lang="en-US" smtClean="0"/>
              <a:t>11/29/23</a:t>
            </a:fld>
            <a:endParaRPr lang="en-US"/>
          </a:p>
        </p:txBody>
      </p:sp>
      <p:sp>
        <p:nvSpPr>
          <p:cNvPr id="6" name="Footer Placeholder 5">
            <a:extLst>
              <a:ext uri="{FF2B5EF4-FFF2-40B4-BE49-F238E27FC236}">
                <a16:creationId xmlns:a16="http://schemas.microsoft.com/office/drawing/2014/main" id="{4E480CF9-1A3E-A748-8D68-FD801E768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E0DFE-A74B-984D-AAE5-9D7FFAF22804}"/>
              </a:ext>
            </a:extLst>
          </p:cNvPr>
          <p:cNvSpPr>
            <a:spLocks noGrp="1"/>
          </p:cNvSpPr>
          <p:nvPr>
            <p:ph type="sldNum" sz="quarter" idx="12"/>
          </p:nvPr>
        </p:nvSpPr>
        <p:spPr/>
        <p:txBody>
          <a:bodyPr/>
          <a:lstStyle/>
          <a:p>
            <a:fld id="{AC8B6750-7CAA-F249-B465-41979B0A03C5}" type="slidenum">
              <a:rPr lang="en-US" smtClean="0"/>
              <a:t>‹#›</a:t>
            </a:fld>
            <a:endParaRPr lang="en-US"/>
          </a:p>
        </p:txBody>
      </p:sp>
    </p:spTree>
    <p:extLst>
      <p:ext uri="{BB962C8B-B14F-4D97-AF65-F5344CB8AC3E}">
        <p14:creationId xmlns:p14="http://schemas.microsoft.com/office/powerpoint/2010/main" val="122510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C685-7937-514F-8E21-68AF9CEDE9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7980EC-B156-9A4F-B59E-338130E84A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32F47A-0001-EE4F-96E3-C3848C859C2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D4B313-428A-244F-B9F0-B3F54CF7B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142AD03-C8A9-5245-844A-B1185522B2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9B690C-65DA-8045-84AD-05549CC46974}"/>
              </a:ext>
            </a:extLst>
          </p:cNvPr>
          <p:cNvSpPr>
            <a:spLocks noGrp="1"/>
          </p:cNvSpPr>
          <p:nvPr>
            <p:ph type="dt" sz="half" idx="10"/>
          </p:nvPr>
        </p:nvSpPr>
        <p:spPr/>
        <p:txBody>
          <a:bodyPr/>
          <a:lstStyle/>
          <a:p>
            <a:fld id="{C07BD901-6B1C-184F-9B8A-7ADE6EE1F029}" type="datetimeFigureOut">
              <a:rPr lang="en-US" smtClean="0"/>
              <a:t>11/29/23</a:t>
            </a:fld>
            <a:endParaRPr lang="en-US"/>
          </a:p>
        </p:txBody>
      </p:sp>
      <p:sp>
        <p:nvSpPr>
          <p:cNvPr id="8" name="Footer Placeholder 7">
            <a:extLst>
              <a:ext uri="{FF2B5EF4-FFF2-40B4-BE49-F238E27FC236}">
                <a16:creationId xmlns:a16="http://schemas.microsoft.com/office/drawing/2014/main" id="{12DB36D2-2B9D-CF45-9F54-CB68F6DAAF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FC6F68-13F5-7E4D-8A19-D9342477A102}"/>
              </a:ext>
            </a:extLst>
          </p:cNvPr>
          <p:cNvSpPr>
            <a:spLocks noGrp="1"/>
          </p:cNvSpPr>
          <p:nvPr>
            <p:ph type="sldNum" sz="quarter" idx="12"/>
          </p:nvPr>
        </p:nvSpPr>
        <p:spPr/>
        <p:txBody>
          <a:bodyPr/>
          <a:lstStyle/>
          <a:p>
            <a:fld id="{AC8B6750-7CAA-F249-B465-41979B0A03C5}" type="slidenum">
              <a:rPr lang="en-US" smtClean="0"/>
              <a:t>‹#›</a:t>
            </a:fld>
            <a:endParaRPr lang="en-US"/>
          </a:p>
        </p:txBody>
      </p:sp>
    </p:spTree>
    <p:extLst>
      <p:ext uri="{BB962C8B-B14F-4D97-AF65-F5344CB8AC3E}">
        <p14:creationId xmlns:p14="http://schemas.microsoft.com/office/powerpoint/2010/main" val="412935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40003-E374-0F4E-9CCE-FBAEA82C28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B46112-5B21-784A-B7EF-5B704FC24FBC}"/>
              </a:ext>
            </a:extLst>
          </p:cNvPr>
          <p:cNvSpPr>
            <a:spLocks noGrp="1"/>
          </p:cNvSpPr>
          <p:nvPr>
            <p:ph type="dt" sz="half" idx="10"/>
          </p:nvPr>
        </p:nvSpPr>
        <p:spPr/>
        <p:txBody>
          <a:bodyPr/>
          <a:lstStyle/>
          <a:p>
            <a:fld id="{C07BD901-6B1C-184F-9B8A-7ADE6EE1F029}" type="datetimeFigureOut">
              <a:rPr lang="en-US" smtClean="0"/>
              <a:t>11/29/23</a:t>
            </a:fld>
            <a:endParaRPr lang="en-US"/>
          </a:p>
        </p:txBody>
      </p:sp>
      <p:sp>
        <p:nvSpPr>
          <p:cNvPr id="4" name="Footer Placeholder 3">
            <a:extLst>
              <a:ext uri="{FF2B5EF4-FFF2-40B4-BE49-F238E27FC236}">
                <a16:creationId xmlns:a16="http://schemas.microsoft.com/office/drawing/2014/main" id="{1A740317-E088-444C-90AF-517CFE3884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F709B1-5FC2-F14E-A33D-B0A7553F8572}"/>
              </a:ext>
            </a:extLst>
          </p:cNvPr>
          <p:cNvSpPr>
            <a:spLocks noGrp="1"/>
          </p:cNvSpPr>
          <p:nvPr>
            <p:ph type="sldNum" sz="quarter" idx="12"/>
          </p:nvPr>
        </p:nvSpPr>
        <p:spPr/>
        <p:txBody>
          <a:bodyPr/>
          <a:lstStyle/>
          <a:p>
            <a:fld id="{AC8B6750-7CAA-F249-B465-41979B0A03C5}" type="slidenum">
              <a:rPr lang="en-US" smtClean="0"/>
              <a:t>‹#›</a:t>
            </a:fld>
            <a:endParaRPr lang="en-US"/>
          </a:p>
        </p:txBody>
      </p:sp>
    </p:spTree>
    <p:extLst>
      <p:ext uri="{BB962C8B-B14F-4D97-AF65-F5344CB8AC3E}">
        <p14:creationId xmlns:p14="http://schemas.microsoft.com/office/powerpoint/2010/main" val="57786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1BF6D4-FA6F-3044-86AF-0A423AD2006E}"/>
              </a:ext>
            </a:extLst>
          </p:cNvPr>
          <p:cNvSpPr>
            <a:spLocks noGrp="1"/>
          </p:cNvSpPr>
          <p:nvPr>
            <p:ph type="dt" sz="half" idx="10"/>
          </p:nvPr>
        </p:nvSpPr>
        <p:spPr/>
        <p:txBody>
          <a:bodyPr/>
          <a:lstStyle/>
          <a:p>
            <a:fld id="{C07BD901-6B1C-184F-9B8A-7ADE6EE1F029}" type="datetimeFigureOut">
              <a:rPr lang="en-US" smtClean="0"/>
              <a:t>11/29/23</a:t>
            </a:fld>
            <a:endParaRPr lang="en-US"/>
          </a:p>
        </p:txBody>
      </p:sp>
      <p:sp>
        <p:nvSpPr>
          <p:cNvPr id="3" name="Footer Placeholder 2">
            <a:extLst>
              <a:ext uri="{FF2B5EF4-FFF2-40B4-BE49-F238E27FC236}">
                <a16:creationId xmlns:a16="http://schemas.microsoft.com/office/drawing/2014/main" id="{642C0FFC-455F-F043-A31F-8F9C72614C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85BFD1-165B-C543-BB4C-526FF32FDEDF}"/>
              </a:ext>
            </a:extLst>
          </p:cNvPr>
          <p:cNvSpPr>
            <a:spLocks noGrp="1"/>
          </p:cNvSpPr>
          <p:nvPr>
            <p:ph type="sldNum" sz="quarter" idx="12"/>
          </p:nvPr>
        </p:nvSpPr>
        <p:spPr/>
        <p:txBody>
          <a:bodyPr/>
          <a:lstStyle/>
          <a:p>
            <a:fld id="{AC8B6750-7CAA-F249-B465-41979B0A03C5}" type="slidenum">
              <a:rPr lang="en-US" smtClean="0"/>
              <a:t>‹#›</a:t>
            </a:fld>
            <a:endParaRPr lang="en-US"/>
          </a:p>
        </p:txBody>
      </p:sp>
    </p:spTree>
    <p:extLst>
      <p:ext uri="{BB962C8B-B14F-4D97-AF65-F5344CB8AC3E}">
        <p14:creationId xmlns:p14="http://schemas.microsoft.com/office/powerpoint/2010/main" val="2076369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CFF5-B22D-7946-8393-0E313CB1BB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039E94-9EA0-EA4C-9A77-C8BDDD7BC8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973FD4-D646-1241-B097-91DFABBB5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2C3242-97E4-BC4E-8E8D-BDD99EC3FD84}"/>
              </a:ext>
            </a:extLst>
          </p:cNvPr>
          <p:cNvSpPr>
            <a:spLocks noGrp="1"/>
          </p:cNvSpPr>
          <p:nvPr>
            <p:ph type="dt" sz="half" idx="10"/>
          </p:nvPr>
        </p:nvSpPr>
        <p:spPr/>
        <p:txBody>
          <a:bodyPr/>
          <a:lstStyle/>
          <a:p>
            <a:fld id="{C07BD901-6B1C-184F-9B8A-7ADE6EE1F029}" type="datetimeFigureOut">
              <a:rPr lang="en-US" smtClean="0"/>
              <a:t>11/29/23</a:t>
            </a:fld>
            <a:endParaRPr lang="en-US"/>
          </a:p>
        </p:txBody>
      </p:sp>
      <p:sp>
        <p:nvSpPr>
          <p:cNvPr id="6" name="Footer Placeholder 5">
            <a:extLst>
              <a:ext uri="{FF2B5EF4-FFF2-40B4-BE49-F238E27FC236}">
                <a16:creationId xmlns:a16="http://schemas.microsoft.com/office/drawing/2014/main" id="{6BA99FFF-F08A-214B-A371-8678E92E0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6F19D-6228-024F-A309-BBA5933CA448}"/>
              </a:ext>
            </a:extLst>
          </p:cNvPr>
          <p:cNvSpPr>
            <a:spLocks noGrp="1"/>
          </p:cNvSpPr>
          <p:nvPr>
            <p:ph type="sldNum" sz="quarter" idx="12"/>
          </p:nvPr>
        </p:nvSpPr>
        <p:spPr/>
        <p:txBody>
          <a:bodyPr/>
          <a:lstStyle/>
          <a:p>
            <a:fld id="{AC8B6750-7CAA-F249-B465-41979B0A03C5}" type="slidenum">
              <a:rPr lang="en-US" smtClean="0"/>
              <a:t>‹#›</a:t>
            </a:fld>
            <a:endParaRPr lang="en-US"/>
          </a:p>
        </p:txBody>
      </p:sp>
    </p:spTree>
    <p:extLst>
      <p:ext uri="{BB962C8B-B14F-4D97-AF65-F5344CB8AC3E}">
        <p14:creationId xmlns:p14="http://schemas.microsoft.com/office/powerpoint/2010/main" val="2800230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97439-FE6D-E143-9F71-081AFDCBB6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96F20B-7C98-9346-9F50-35181318E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555D55-D84C-E446-99ED-3EA230698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3C16C4-6844-D947-B4A0-270D8B759A22}"/>
              </a:ext>
            </a:extLst>
          </p:cNvPr>
          <p:cNvSpPr>
            <a:spLocks noGrp="1"/>
          </p:cNvSpPr>
          <p:nvPr>
            <p:ph type="dt" sz="half" idx="10"/>
          </p:nvPr>
        </p:nvSpPr>
        <p:spPr/>
        <p:txBody>
          <a:bodyPr/>
          <a:lstStyle/>
          <a:p>
            <a:fld id="{C07BD901-6B1C-184F-9B8A-7ADE6EE1F029}" type="datetimeFigureOut">
              <a:rPr lang="en-US" smtClean="0"/>
              <a:t>11/29/23</a:t>
            </a:fld>
            <a:endParaRPr lang="en-US"/>
          </a:p>
        </p:txBody>
      </p:sp>
      <p:sp>
        <p:nvSpPr>
          <p:cNvPr id="6" name="Footer Placeholder 5">
            <a:extLst>
              <a:ext uri="{FF2B5EF4-FFF2-40B4-BE49-F238E27FC236}">
                <a16:creationId xmlns:a16="http://schemas.microsoft.com/office/drawing/2014/main" id="{ED5F15EC-349F-3045-8651-D28DE6A7D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F7D94-4A69-734F-BC50-7FEA0DD407E7}"/>
              </a:ext>
            </a:extLst>
          </p:cNvPr>
          <p:cNvSpPr>
            <a:spLocks noGrp="1"/>
          </p:cNvSpPr>
          <p:nvPr>
            <p:ph type="sldNum" sz="quarter" idx="12"/>
          </p:nvPr>
        </p:nvSpPr>
        <p:spPr/>
        <p:txBody>
          <a:bodyPr/>
          <a:lstStyle/>
          <a:p>
            <a:fld id="{AC8B6750-7CAA-F249-B465-41979B0A03C5}" type="slidenum">
              <a:rPr lang="en-US" smtClean="0"/>
              <a:t>‹#›</a:t>
            </a:fld>
            <a:endParaRPr lang="en-US"/>
          </a:p>
        </p:txBody>
      </p:sp>
    </p:spTree>
    <p:extLst>
      <p:ext uri="{BB962C8B-B14F-4D97-AF65-F5344CB8AC3E}">
        <p14:creationId xmlns:p14="http://schemas.microsoft.com/office/powerpoint/2010/main" val="2659685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9E5285-D355-5E44-BB8B-A221535168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3E5151-0D47-4E44-9282-4901A21BDA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FD161-080E-1647-9D1D-1142D0386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BD901-6B1C-184F-9B8A-7ADE6EE1F029}" type="datetimeFigureOut">
              <a:rPr lang="en-US" smtClean="0"/>
              <a:t>11/29/23</a:t>
            </a:fld>
            <a:endParaRPr lang="en-US"/>
          </a:p>
        </p:txBody>
      </p:sp>
      <p:sp>
        <p:nvSpPr>
          <p:cNvPr id="5" name="Footer Placeholder 4">
            <a:extLst>
              <a:ext uri="{FF2B5EF4-FFF2-40B4-BE49-F238E27FC236}">
                <a16:creationId xmlns:a16="http://schemas.microsoft.com/office/drawing/2014/main" id="{AFDDDD7A-37CE-1F45-8507-914A9F338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753DDD-2AE9-EF41-8DAA-D8F28069E4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B6750-7CAA-F249-B465-41979B0A03C5}" type="slidenum">
              <a:rPr lang="en-US" smtClean="0"/>
              <a:t>‹#›</a:t>
            </a:fld>
            <a:endParaRPr lang="en-US"/>
          </a:p>
        </p:txBody>
      </p:sp>
    </p:spTree>
    <p:extLst>
      <p:ext uri="{BB962C8B-B14F-4D97-AF65-F5344CB8AC3E}">
        <p14:creationId xmlns:p14="http://schemas.microsoft.com/office/powerpoint/2010/main" val="292551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tiff"/><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86.tiff"/></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96.emf"/><Relationship Id="rId5" Type="http://schemas.openxmlformats.org/officeDocument/2006/relationships/image" Target="../media/image95.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image" Target="../media/image125.png"/><Relationship Id="rId1" Type="http://schemas.openxmlformats.org/officeDocument/2006/relationships/slideLayout" Target="../slideLayouts/slideLayout1.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1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image" Target="../media/image146.png"/><Relationship Id="rId1" Type="http://schemas.openxmlformats.org/officeDocument/2006/relationships/slideLayout" Target="../slideLayouts/slideLayout1.xml"/><Relationship Id="rId6" Type="http://schemas.openxmlformats.org/officeDocument/2006/relationships/image" Target="../media/image148.png"/><Relationship Id="rId5" Type="http://schemas.openxmlformats.org/officeDocument/2006/relationships/image" Target="../media/image139.png"/><Relationship Id="rId4" Type="http://schemas.openxmlformats.org/officeDocument/2006/relationships/image" Target="../media/image145.png"/></Relationships>
</file>

<file path=ppt/slides/_rels/slide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xml"/><Relationship Id="rId5" Type="http://schemas.openxmlformats.org/officeDocument/2006/relationships/image" Target="../media/image153.png"/><Relationship Id="rId4" Type="http://schemas.openxmlformats.org/officeDocument/2006/relationships/image" Target="../media/image1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xml"/><Relationship Id="rId4" Type="http://schemas.openxmlformats.org/officeDocument/2006/relationships/image" Target="../media/image164.tiff"/></Relationships>
</file>

<file path=ppt/slides/_rels/slide6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xml"/><Relationship Id="rId5" Type="http://schemas.openxmlformats.org/officeDocument/2006/relationships/image" Target="../media/image175.png"/><Relationship Id="rId4" Type="http://schemas.openxmlformats.org/officeDocument/2006/relationships/image" Target="../media/image1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77.svg"/><Relationship Id="rId2" Type="http://schemas.openxmlformats.org/officeDocument/2006/relationships/image" Target="../media/image176.png"/><Relationship Id="rId1" Type="http://schemas.openxmlformats.org/officeDocument/2006/relationships/slideLayout" Target="../slideLayouts/slideLayout1.xml"/><Relationship Id="rId6" Type="http://schemas.openxmlformats.org/officeDocument/2006/relationships/hyperlink" Target="https://en.wikipedia.org/wiki/Optical_phonon" TargetMode="External"/><Relationship Id="rId5" Type="http://schemas.openxmlformats.org/officeDocument/2006/relationships/hyperlink" Target="https://en.wikipedia.org/wiki/Acoustic_phonon" TargetMode="External"/><Relationship Id="rId4" Type="http://schemas.openxmlformats.org/officeDocument/2006/relationships/hyperlink" Target="https://en.wikipedia.org/wiki/Brillouin_zon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xml"/><Relationship Id="rId4" Type="http://schemas.openxmlformats.org/officeDocument/2006/relationships/image" Target="../media/image180.tiff"/></Relationships>
</file>

<file path=ppt/slides/_rels/slide7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83.tiff"/><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xml"/><Relationship Id="rId4" Type="http://schemas.openxmlformats.org/officeDocument/2006/relationships/image" Target="../media/image186.png"/></Relationships>
</file>

<file path=ppt/slides/_rels/slide7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xml"/><Relationship Id="rId4" Type="http://schemas.openxmlformats.org/officeDocument/2006/relationships/image" Target="../media/image188.png"/></Relationships>
</file>

<file path=ppt/slides/_rels/slide7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xml"/><Relationship Id="rId4" Type="http://schemas.openxmlformats.org/officeDocument/2006/relationships/image" Target="../media/image191.png"/></Relationships>
</file>

<file path=ppt/slides/_rels/slide7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xml"/><Relationship Id="rId4" Type="http://schemas.openxmlformats.org/officeDocument/2006/relationships/image" Target="../media/image195.png"/></Relationships>
</file>

<file path=ppt/slides/_rels/slide7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1.xml"/><Relationship Id="rId6" Type="http://schemas.openxmlformats.org/officeDocument/2006/relationships/image" Target="../media/image204.tiff"/><Relationship Id="rId5" Type="http://schemas.openxmlformats.org/officeDocument/2006/relationships/image" Target="../media/image203.png"/><Relationship Id="rId4" Type="http://schemas.openxmlformats.org/officeDocument/2006/relationships/image" Target="../media/image202.png"/></Relationships>
</file>

<file path=ppt/slides/_rels/slide8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1.xml"/><Relationship Id="rId5" Type="http://schemas.openxmlformats.org/officeDocument/2006/relationships/image" Target="../media/image210.png"/><Relationship Id="rId4" Type="http://schemas.openxmlformats.org/officeDocument/2006/relationships/image" Target="../media/image209.png"/></Relationships>
</file>

<file path=ppt/slides/_rels/slide84.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image" Target="../media/image211.png"/><Relationship Id="rId1" Type="http://schemas.openxmlformats.org/officeDocument/2006/relationships/slideLayout" Target="../slideLayouts/slideLayout1.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8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1.xml"/><Relationship Id="rId4" Type="http://schemas.openxmlformats.org/officeDocument/2006/relationships/image" Target="../media/image2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image" Target="../media/image218.png"/><Relationship Id="rId1" Type="http://schemas.openxmlformats.org/officeDocument/2006/relationships/slideLayout" Target="../slideLayouts/slideLayout1.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8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5.png"/><Relationship Id="rId7" Type="http://schemas.openxmlformats.org/officeDocument/2006/relationships/image" Target="../media/image233.png"/><Relationship Id="rId2" Type="http://schemas.openxmlformats.org/officeDocument/2006/relationships/image" Target="../media/image229.png"/><Relationship Id="rId1" Type="http://schemas.openxmlformats.org/officeDocument/2006/relationships/slideLayout" Target="../slideLayouts/slideLayout1.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1.xml"/><Relationship Id="rId4" Type="http://schemas.openxmlformats.org/officeDocument/2006/relationships/image" Target="../media/image238.png"/></Relationships>
</file>

<file path=ppt/slides/_rels/slide9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1.xml"/><Relationship Id="rId4" Type="http://schemas.openxmlformats.org/officeDocument/2006/relationships/image" Target="../media/image2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CD8DB-512E-934D-8A76-7A4FCF23D91E}"/>
              </a:ext>
            </a:extLst>
          </p:cNvPr>
          <p:cNvSpPr txBox="1"/>
          <p:nvPr/>
        </p:nvSpPr>
        <p:spPr>
          <a:xfrm flipH="1">
            <a:off x="4437037" y="354595"/>
            <a:ext cx="512448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Course Summary</a:t>
            </a:r>
          </a:p>
        </p:txBody>
      </p:sp>
      <p:sp>
        <p:nvSpPr>
          <p:cNvPr id="5" name="TextBox 4">
            <a:extLst>
              <a:ext uri="{FF2B5EF4-FFF2-40B4-BE49-F238E27FC236}">
                <a16:creationId xmlns:a16="http://schemas.microsoft.com/office/drawing/2014/main" id="{E2029145-34CF-2B48-A65C-830AD7D11BC6}"/>
              </a:ext>
            </a:extLst>
          </p:cNvPr>
          <p:cNvSpPr txBox="1"/>
          <p:nvPr/>
        </p:nvSpPr>
        <p:spPr>
          <a:xfrm>
            <a:off x="1335544" y="1576281"/>
            <a:ext cx="9992139" cy="415498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Introduction</a:t>
            </a:r>
          </a:p>
          <a:p>
            <a:r>
              <a:rPr lang="en-US" sz="2400" b="1" dirty="0">
                <a:latin typeface="Times New Roman" panose="02020603050405020304" pitchFamily="18" charset="0"/>
                <a:cs typeface="Times New Roman" panose="02020603050405020304" pitchFamily="18" charset="0"/>
              </a:rPr>
              <a:t>II. 	Single component systems</a:t>
            </a:r>
          </a:p>
          <a:p>
            <a:r>
              <a:rPr lang="en-US" sz="2400" b="1" dirty="0">
                <a:latin typeface="Times New Roman" panose="02020603050405020304" pitchFamily="18" charset="0"/>
                <a:cs typeface="Times New Roman" panose="02020603050405020304" pitchFamily="18" charset="0"/>
              </a:rPr>
              <a:t>III. 	Solutions</a:t>
            </a:r>
          </a:p>
          <a:p>
            <a:r>
              <a:rPr lang="en-US" sz="2400" b="1" dirty="0">
                <a:latin typeface="Times New Roman" panose="02020603050405020304" pitchFamily="18" charset="0"/>
                <a:cs typeface="Times New Roman" panose="02020603050405020304" pitchFamily="18" charset="0"/>
              </a:rPr>
              <a:t>IV. 	Phase diagrams</a:t>
            </a:r>
          </a:p>
          <a:p>
            <a:r>
              <a:rPr lang="en-US" sz="2400" b="1" dirty="0">
                <a:latin typeface="Times New Roman" panose="02020603050405020304" pitchFamily="18" charset="0"/>
                <a:cs typeface="Times New Roman" panose="02020603050405020304" pitchFamily="18" charset="0"/>
              </a:rPr>
              <a:t>V. 	Phase stability</a:t>
            </a:r>
          </a:p>
          <a:p>
            <a:r>
              <a:rPr lang="en-US" sz="2400" b="1" dirty="0">
                <a:latin typeface="Times New Roman" panose="02020603050405020304" pitchFamily="18" charset="0"/>
                <a:cs typeface="Times New Roman" panose="02020603050405020304" pitchFamily="18" charset="0"/>
              </a:rPr>
              <a:t>VI. 	Surfaces</a:t>
            </a:r>
          </a:p>
          <a:p>
            <a:r>
              <a:rPr lang="en-US" sz="2400" b="1" dirty="0">
                <a:latin typeface="Times New Roman" panose="02020603050405020304" pitchFamily="18" charset="0"/>
                <a:cs typeface="Times New Roman" panose="02020603050405020304" pitchFamily="18" charset="0"/>
              </a:rPr>
              <a:t>VII. 	Heat of formation</a:t>
            </a:r>
          </a:p>
          <a:p>
            <a:r>
              <a:rPr lang="en-US" sz="2400" b="1" dirty="0">
                <a:latin typeface="Times New Roman" panose="02020603050405020304" pitchFamily="18" charset="0"/>
                <a:cs typeface="Times New Roman" panose="02020603050405020304" pitchFamily="18" charset="0"/>
              </a:rPr>
              <a:t>VIII. 	Heat capacity</a:t>
            </a:r>
          </a:p>
          <a:p>
            <a:r>
              <a:rPr lang="en-US" sz="2400" b="1" dirty="0">
                <a:latin typeface="Times New Roman" panose="02020603050405020304" pitchFamily="18" charset="0"/>
                <a:cs typeface="Times New Roman" panose="02020603050405020304" pitchFamily="18" charset="0"/>
              </a:rPr>
              <a:t>IX. 	Solution models and equations of state</a:t>
            </a:r>
          </a:p>
          <a:p>
            <a:r>
              <a:rPr lang="en-US" sz="2400" b="1" dirty="0">
                <a:latin typeface="Times New Roman" panose="02020603050405020304" pitchFamily="18" charset="0"/>
                <a:cs typeface="Times New Roman" panose="02020603050405020304" pitchFamily="18" charset="0"/>
              </a:rPr>
              <a:t>X. 	Thermodynamics and materials modeling</a:t>
            </a:r>
          </a:p>
          <a:p>
            <a:r>
              <a:rPr lang="en-US" sz="2400" b="1" dirty="0">
                <a:latin typeface="Times New Roman" panose="02020603050405020304" pitchFamily="18" charset="0"/>
                <a:cs typeface="Times New Roman" panose="02020603050405020304" pitchFamily="18" charset="0"/>
              </a:rPr>
              <a:t>XI. 	Experimental methods </a:t>
            </a:r>
          </a:p>
        </p:txBody>
      </p:sp>
    </p:spTree>
    <p:extLst>
      <p:ext uri="{BB962C8B-B14F-4D97-AF65-F5344CB8AC3E}">
        <p14:creationId xmlns:p14="http://schemas.microsoft.com/office/powerpoint/2010/main" val="800560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10</a:t>
            </a:fld>
            <a:endParaRPr lang="en-US"/>
          </a:p>
        </p:txBody>
      </p:sp>
      <p:sp>
        <p:nvSpPr>
          <p:cNvPr id="2" name="TextBox 1">
            <a:extLst>
              <a:ext uri="{FF2B5EF4-FFF2-40B4-BE49-F238E27FC236}">
                <a16:creationId xmlns:a16="http://schemas.microsoft.com/office/drawing/2014/main" id="{21E7ED6E-AC70-5D48-9529-CCE055A3B20C}"/>
              </a:ext>
            </a:extLst>
          </p:cNvPr>
          <p:cNvSpPr txBox="1"/>
          <p:nvPr/>
        </p:nvSpPr>
        <p:spPr>
          <a:xfrm>
            <a:off x="3635430" y="217631"/>
            <a:ext cx="5379361"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Like the </a:t>
            </a:r>
            <a:r>
              <a:rPr lang="en-US" b="1" dirty="0" err="1">
                <a:latin typeface="Times New Roman" panose="02020603050405020304" pitchFamily="18" charset="0"/>
                <a:cs typeface="Times New Roman" panose="02020603050405020304" pitchFamily="18" charset="0"/>
              </a:rPr>
              <a:t>Van’t</a:t>
            </a:r>
            <a:r>
              <a:rPr lang="en-US" b="1" dirty="0">
                <a:latin typeface="Times New Roman" panose="02020603050405020304" pitchFamily="18" charset="0"/>
                <a:cs typeface="Times New Roman" panose="02020603050405020304" pitchFamily="18" charset="0"/>
              </a:rPr>
              <a:t> Hoff Equation for Reaction Equilibria so escape of an ideal gas from liquid state is like a chemical reaction equilibria</a:t>
            </a:r>
          </a:p>
        </p:txBody>
      </p:sp>
      <p:sp>
        <p:nvSpPr>
          <p:cNvPr id="3" name="TextBox 2">
            <a:extLst>
              <a:ext uri="{FF2B5EF4-FFF2-40B4-BE49-F238E27FC236}">
                <a16:creationId xmlns:a16="http://schemas.microsoft.com/office/drawing/2014/main" id="{D7E7CAEC-A1CF-DD4B-9806-92D4C3E45012}"/>
              </a:ext>
            </a:extLst>
          </p:cNvPr>
          <p:cNvSpPr txBox="1"/>
          <p:nvPr/>
        </p:nvSpPr>
        <p:spPr>
          <a:xfrm>
            <a:off x="1376311" y="1432874"/>
            <a:ext cx="598638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Consider a chemical reaction with equilibrium constant </a:t>
            </a: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eq</a:t>
            </a:r>
            <a:endParaRPr lang="en-US" baseline="-25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2983BE9-D251-7A4E-BB07-1B6636A92E81}"/>
              </a:ext>
            </a:extLst>
          </p:cNvPr>
          <p:cNvSpPr txBox="1"/>
          <p:nvPr/>
        </p:nvSpPr>
        <p:spPr>
          <a:xfrm>
            <a:off x="2168165" y="2395823"/>
            <a:ext cx="1263192" cy="369332"/>
          </a:xfrm>
          <a:prstGeom prst="rect">
            <a:avLst/>
          </a:prstGeom>
          <a:noFill/>
        </p:spPr>
        <p:txBody>
          <a:bodyPr wrap="square" rtlCol="0">
            <a:spAutoFit/>
          </a:bodyPr>
          <a:lstStyle/>
          <a:p>
            <a:r>
              <a:rPr lang="en-US" dirty="0" err="1"/>
              <a:t>d</a:t>
            </a:r>
            <a:r>
              <a:rPr lang="en-US" dirty="0" err="1">
                <a:latin typeface="Symbol" pitchFamily="2" charset="2"/>
              </a:rPr>
              <a:t>m</a:t>
            </a:r>
            <a:r>
              <a:rPr lang="en-US" baseline="-25000" dirty="0" err="1">
                <a:latin typeface="Symbol" pitchFamily="2" charset="2"/>
              </a:rPr>
              <a:t>a</a:t>
            </a:r>
            <a:r>
              <a:rPr lang="en-US" dirty="0"/>
              <a:t> = </a:t>
            </a:r>
            <a:r>
              <a:rPr lang="en-US" dirty="0" err="1"/>
              <a:t>d</a:t>
            </a:r>
            <a:r>
              <a:rPr lang="en-US" dirty="0" err="1">
                <a:latin typeface="Symbol" pitchFamily="2" charset="2"/>
              </a:rPr>
              <a:t>m</a:t>
            </a:r>
            <a:r>
              <a:rPr lang="en-US" baseline="-25000" dirty="0" err="1">
                <a:latin typeface="Symbol" pitchFamily="2" charset="2"/>
              </a:rPr>
              <a:t>b</a:t>
            </a:r>
            <a:r>
              <a:rPr lang="en-US" dirty="0"/>
              <a:t> </a:t>
            </a:r>
          </a:p>
        </p:txBody>
      </p:sp>
      <p:sp>
        <p:nvSpPr>
          <p:cNvPr id="5" name="TextBox 4">
            <a:extLst>
              <a:ext uri="{FF2B5EF4-FFF2-40B4-BE49-F238E27FC236}">
                <a16:creationId xmlns:a16="http://schemas.microsoft.com/office/drawing/2014/main" id="{E5CE99AA-F1A9-A34C-A86E-A255DCF4613F}"/>
              </a:ext>
            </a:extLst>
          </p:cNvPr>
          <p:cNvSpPr txBox="1"/>
          <p:nvPr/>
        </p:nvSpPr>
        <p:spPr>
          <a:xfrm>
            <a:off x="4169820" y="2725536"/>
            <a:ext cx="5195859" cy="2308324"/>
          </a:xfrm>
          <a:prstGeom prst="rect">
            <a:avLst/>
          </a:prstGeom>
          <a:noFill/>
        </p:spPr>
        <p:txBody>
          <a:bodyPr wrap="square" rtlCol="0">
            <a:spAutoFit/>
          </a:bodyPr>
          <a:lstStyle/>
          <a:p>
            <a:r>
              <a:rPr lang="en-US" dirty="0">
                <a:latin typeface="Symbol" pitchFamily="2" charset="2"/>
              </a:rPr>
              <a:t>D</a:t>
            </a:r>
            <a:r>
              <a:rPr lang="en-US" dirty="0"/>
              <a:t>G = </a:t>
            </a:r>
            <a:r>
              <a:rPr lang="en-US" dirty="0">
                <a:latin typeface="Symbol" pitchFamily="2" charset="2"/>
              </a:rPr>
              <a:t>D</a:t>
            </a:r>
            <a:r>
              <a:rPr lang="en-US" dirty="0"/>
              <a:t>H – T</a:t>
            </a:r>
            <a:r>
              <a:rPr lang="en-US" dirty="0">
                <a:latin typeface="Symbol" pitchFamily="2" charset="2"/>
              </a:rPr>
              <a:t>D</a:t>
            </a:r>
            <a:r>
              <a:rPr lang="en-US" dirty="0"/>
              <a:t>S   </a:t>
            </a:r>
          </a:p>
          <a:p>
            <a:r>
              <a:rPr lang="en-US" dirty="0">
                <a:latin typeface="Symbol" pitchFamily="2" charset="2"/>
              </a:rPr>
              <a:t>D</a:t>
            </a:r>
            <a:r>
              <a:rPr lang="en-US" dirty="0"/>
              <a:t>G = -</a:t>
            </a:r>
            <a:r>
              <a:rPr lang="en-US" dirty="0" err="1"/>
              <a:t>RTlnK</a:t>
            </a:r>
            <a:r>
              <a:rPr lang="en-US" baseline="-25000" dirty="0" err="1"/>
              <a:t>eq</a:t>
            </a:r>
            <a:endParaRPr lang="en-US" baseline="-25000" dirty="0"/>
          </a:p>
          <a:p>
            <a:r>
              <a:rPr lang="en-US" dirty="0"/>
              <a:t>So </a:t>
            </a:r>
            <a:r>
              <a:rPr lang="en-US" dirty="0" err="1"/>
              <a:t>lnK</a:t>
            </a:r>
            <a:r>
              <a:rPr lang="en-US" baseline="-25000" dirty="0" err="1"/>
              <a:t>eq</a:t>
            </a:r>
            <a:r>
              <a:rPr lang="en-US" dirty="0"/>
              <a:t> = -</a:t>
            </a:r>
            <a:r>
              <a:rPr lang="en-US" dirty="0">
                <a:latin typeface="Symbol" pitchFamily="2" charset="2"/>
              </a:rPr>
              <a:t>D</a:t>
            </a:r>
            <a:r>
              <a:rPr lang="en-US" dirty="0"/>
              <a:t>H/RT + </a:t>
            </a:r>
            <a:r>
              <a:rPr lang="en-US" dirty="0">
                <a:latin typeface="Symbol" pitchFamily="2" charset="2"/>
              </a:rPr>
              <a:t>D</a:t>
            </a:r>
            <a:r>
              <a:rPr lang="en-US" dirty="0"/>
              <a:t>S/R</a:t>
            </a:r>
          </a:p>
          <a:p>
            <a:r>
              <a:rPr lang="en-US" dirty="0"/>
              <a:t>Take derivative relative to T</a:t>
            </a:r>
          </a:p>
          <a:p>
            <a:r>
              <a:rPr lang="en-US" dirty="0"/>
              <a:t>d(ln </a:t>
            </a:r>
            <a:r>
              <a:rPr lang="en-US" dirty="0" err="1"/>
              <a:t>K</a:t>
            </a:r>
            <a:r>
              <a:rPr lang="en-US" baseline="-25000" dirty="0" err="1"/>
              <a:t>eq</a:t>
            </a:r>
            <a:r>
              <a:rPr lang="en-US" dirty="0"/>
              <a:t>) =</a:t>
            </a:r>
            <a:r>
              <a:rPr lang="en-US" dirty="0">
                <a:latin typeface="Symbol" pitchFamily="2" charset="2"/>
              </a:rPr>
              <a:t> D</a:t>
            </a:r>
            <a:r>
              <a:rPr lang="en-US" dirty="0"/>
              <a:t>H/RT</a:t>
            </a:r>
            <a:r>
              <a:rPr lang="en-US" baseline="30000" dirty="0"/>
              <a:t>2</a:t>
            </a:r>
            <a:r>
              <a:rPr lang="en-US" dirty="0"/>
              <a:t> dT     </a:t>
            </a:r>
            <a:r>
              <a:rPr lang="en-US" i="1" dirty="0" err="1"/>
              <a:t>Van’t</a:t>
            </a:r>
            <a:r>
              <a:rPr lang="en-US" i="1" dirty="0"/>
              <a:t> Hoff Equation</a:t>
            </a:r>
          </a:p>
          <a:p>
            <a:endParaRPr lang="en-US" dirty="0"/>
          </a:p>
          <a:p>
            <a:r>
              <a:rPr lang="en-US" dirty="0"/>
              <a:t>Can determine </a:t>
            </a:r>
            <a:r>
              <a:rPr lang="en-US" dirty="0">
                <a:latin typeface="Symbol" pitchFamily="2" charset="2"/>
              </a:rPr>
              <a:t>D</a:t>
            </a:r>
            <a:r>
              <a:rPr lang="en-US" dirty="0"/>
              <a:t>H from the mole fraction of reactants and products</a:t>
            </a:r>
          </a:p>
        </p:txBody>
      </p:sp>
      <p:sp>
        <p:nvSpPr>
          <p:cNvPr id="7" name="TextBox 6">
            <a:extLst>
              <a:ext uri="{FF2B5EF4-FFF2-40B4-BE49-F238E27FC236}">
                <a16:creationId xmlns:a16="http://schemas.microsoft.com/office/drawing/2014/main" id="{1EE61E54-297D-4844-B5C9-225535854501}"/>
              </a:ext>
            </a:extLst>
          </p:cNvPr>
          <p:cNvSpPr txBox="1"/>
          <p:nvPr/>
        </p:nvSpPr>
        <p:spPr>
          <a:xfrm>
            <a:off x="6767750" y="1802206"/>
            <a:ext cx="981082" cy="923330"/>
          </a:xfrm>
          <a:prstGeom prst="rect">
            <a:avLst/>
          </a:prstGeom>
          <a:noFill/>
        </p:spPr>
        <p:txBody>
          <a:bodyPr wrap="square" rtlCol="0">
            <a:spAutoFit/>
          </a:bodyPr>
          <a:lstStyle/>
          <a:p>
            <a:r>
              <a:rPr lang="en-US" dirty="0"/>
              <a:t>-S  U  V</a:t>
            </a:r>
          </a:p>
          <a:p>
            <a:r>
              <a:rPr lang="en-US" dirty="0"/>
              <a:t>H       A</a:t>
            </a:r>
          </a:p>
          <a:p>
            <a:r>
              <a:rPr lang="en-US" dirty="0"/>
              <a:t>-p  G  T</a:t>
            </a:r>
          </a:p>
        </p:txBody>
      </p:sp>
      <p:sp>
        <p:nvSpPr>
          <p:cNvPr id="9" name="TextBox 8">
            <a:extLst>
              <a:ext uri="{FF2B5EF4-FFF2-40B4-BE49-F238E27FC236}">
                <a16:creationId xmlns:a16="http://schemas.microsoft.com/office/drawing/2014/main" id="{8C2780F2-FE22-4E18-73B8-73D450523B5F}"/>
              </a:ext>
            </a:extLst>
          </p:cNvPr>
          <p:cNvSpPr txBox="1"/>
          <p:nvPr/>
        </p:nvSpPr>
        <p:spPr>
          <a:xfrm>
            <a:off x="8753889" y="3771107"/>
            <a:ext cx="6097656" cy="369332"/>
          </a:xfrm>
          <a:prstGeom prst="rect">
            <a:avLst/>
          </a:prstGeom>
          <a:noFill/>
        </p:spPr>
        <p:txBody>
          <a:bodyPr wrap="square">
            <a:spAutoFit/>
          </a:bodyPr>
          <a:lstStyle/>
          <a:p>
            <a:r>
              <a:rPr lang="en-US" dirty="0"/>
              <a:t>So, plot ln K</a:t>
            </a:r>
            <a:r>
              <a:rPr lang="en-US" baseline="-25000" dirty="0"/>
              <a:t>eq</a:t>
            </a:r>
            <a:r>
              <a:rPr lang="en-US" dirty="0"/>
              <a:t> vs 1/T</a:t>
            </a:r>
          </a:p>
        </p:txBody>
      </p:sp>
    </p:spTree>
    <p:extLst>
      <p:ext uri="{BB962C8B-B14F-4D97-AF65-F5344CB8AC3E}">
        <p14:creationId xmlns:p14="http://schemas.microsoft.com/office/powerpoint/2010/main" val="41850681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D0B340-0A26-CB46-AF15-FE6E46069149}"/>
              </a:ext>
            </a:extLst>
          </p:cNvPr>
          <p:cNvSpPr>
            <a:spLocks noGrp="1"/>
          </p:cNvSpPr>
          <p:nvPr>
            <p:ph type="sldNum" sz="quarter" idx="12"/>
          </p:nvPr>
        </p:nvSpPr>
        <p:spPr/>
        <p:txBody>
          <a:bodyPr/>
          <a:lstStyle/>
          <a:p>
            <a:fld id="{1D3FC534-98E1-B349-B9D3-C1C62F6C7725}" type="slidenum">
              <a:rPr lang="en-US" smtClean="0"/>
              <a:t>100</a:t>
            </a:fld>
            <a:endParaRPr lang="en-US"/>
          </a:p>
        </p:txBody>
      </p:sp>
      <p:sp>
        <p:nvSpPr>
          <p:cNvPr id="3" name="TextBox 2">
            <a:extLst>
              <a:ext uri="{FF2B5EF4-FFF2-40B4-BE49-F238E27FC236}">
                <a16:creationId xmlns:a16="http://schemas.microsoft.com/office/drawing/2014/main" id="{2F2F06FC-649A-B646-AFDD-E7F43B66D387}"/>
              </a:ext>
            </a:extLst>
          </p:cNvPr>
          <p:cNvSpPr txBox="1"/>
          <p:nvPr/>
        </p:nvSpPr>
        <p:spPr>
          <a:xfrm>
            <a:off x="3532163" y="506437"/>
            <a:ext cx="5078437" cy="461665"/>
          </a:xfrm>
          <a:prstGeom prst="rect">
            <a:avLst/>
          </a:prstGeom>
          <a:noFill/>
        </p:spPr>
        <p:txBody>
          <a:bodyPr wrap="square" rtlCol="0">
            <a:spAutoFit/>
          </a:bodyPr>
          <a:lstStyle/>
          <a:p>
            <a:r>
              <a:rPr lang="en-US" sz="2400" b="1" dirty="0"/>
              <a:t>Dissipative Particle Dynamics (DPD)</a:t>
            </a:r>
          </a:p>
        </p:txBody>
      </p:sp>
      <p:pic>
        <p:nvPicPr>
          <p:cNvPr id="4" name="Picture 3">
            <a:extLst>
              <a:ext uri="{FF2B5EF4-FFF2-40B4-BE49-F238E27FC236}">
                <a16:creationId xmlns:a16="http://schemas.microsoft.com/office/drawing/2014/main" id="{682E12A4-8247-3848-8B21-DF7AA80C615E}"/>
              </a:ext>
            </a:extLst>
          </p:cNvPr>
          <p:cNvPicPr>
            <a:picLocks noChangeAspect="1"/>
          </p:cNvPicPr>
          <p:nvPr/>
        </p:nvPicPr>
        <p:blipFill>
          <a:blip r:embed="rId2"/>
          <a:stretch>
            <a:fillRect/>
          </a:stretch>
        </p:blipFill>
        <p:spPr>
          <a:xfrm>
            <a:off x="3321050" y="2000250"/>
            <a:ext cx="5549900" cy="2857500"/>
          </a:xfrm>
          <a:prstGeom prst="rect">
            <a:avLst/>
          </a:prstGeom>
        </p:spPr>
      </p:pic>
    </p:spTree>
    <p:extLst>
      <p:ext uri="{BB962C8B-B14F-4D97-AF65-F5344CB8AC3E}">
        <p14:creationId xmlns:p14="http://schemas.microsoft.com/office/powerpoint/2010/main" val="4210552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CD8DB-512E-934D-8A76-7A4FCF23D91E}"/>
              </a:ext>
            </a:extLst>
          </p:cNvPr>
          <p:cNvSpPr txBox="1"/>
          <p:nvPr/>
        </p:nvSpPr>
        <p:spPr>
          <a:xfrm flipH="1">
            <a:off x="4959551" y="461473"/>
            <a:ext cx="512448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Course Summary</a:t>
            </a:r>
          </a:p>
        </p:txBody>
      </p:sp>
      <p:sp>
        <p:nvSpPr>
          <p:cNvPr id="5" name="TextBox 4">
            <a:extLst>
              <a:ext uri="{FF2B5EF4-FFF2-40B4-BE49-F238E27FC236}">
                <a16:creationId xmlns:a16="http://schemas.microsoft.com/office/drawing/2014/main" id="{E2029145-34CF-2B48-A65C-830AD7D11BC6}"/>
              </a:ext>
            </a:extLst>
          </p:cNvPr>
          <p:cNvSpPr txBox="1"/>
          <p:nvPr/>
        </p:nvSpPr>
        <p:spPr>
          <a:xfrm>
            <a:off x="1881809" y="1030016"/>
            <a:ext cx="9992139" cy="286232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XI. Experimental Thermodynamics</a:t>
            </a:r>
          </a:p>
          <a:p>
            <a:r>
              <a:rPr lang="en-US" dirty="0">
                <a:latin typeface="Times New Roman" panose="02020603050405020304" pitchFamily="18" charset="0"/>
                <a:cs typeface="Times New Roman" panose="02020603050405020304" pitchFamily="18" charset="0"/>
              </a:rPr>
              <a:t>Calorimetry</a:t>
            </a:r>
          </a:p>
          <a:p>
            <a:r>
              <a:rPr lang="en-US" dirty="0">
                <a:latin typeface="Times New Roman" panose="02020603050405020304" pitchFamily="18" charset="0"/>
                <a:cs typeface="Times New Roman" panose="02020603050405020304" pitchFamily="18" charset="0"/>
              </a:rPr>
              <a:t>	Differential Scanning Calorimetry</a:t>
            </a:r>
          </a:p>
          <a:p>
            <a:r>
              <a:rPr lang="en-US" dirty="0">
                <a:latin typeface="Times New Roman" panose="02020603050405020304" pitchFamily="18" charset="0"/>
                <a:cs typeface="Times New Roman" panose="02020603050405020304" pitchFamily="18" charset="0"/>
              </a:rPr>
              <a:t>	Modulated DSC</a:t>
            </a:r>
          </a:p>
          <a:p>
            <a:r>
              <a:rPr lang="en-US" dirty="0">
                <a:latin typeface="Times New Roman" panose="02020603050405020304" pitchFamily="18" charset="0"/>
                <a:cs typeface="Times New Roman" panose="02020603050405020304" pitchFamily="18" charset="0"/>
              </a:rPr>
              <a:t>	Microcalorimetry</a:t>
            </a:r>
          </a:p>
          <a:p>
            <a:r>
              <a:rPr lang="en-US" dirty="0">
                <a:latin typeface="Times New Roman" panose="02020603050405020304" pitchFamily="18" charset="0"/>
                <a:cs typeface="Times New Roman" panose="02020603050405020304" pitchFamily="18" charset="0"/>
              </a:rPr>
              <a:t>	Differential Thermal Analysis</a:t>
            </a:r>
          </a:p>
          <a:p>
            <a:r>
              <a:rPr lang="en-US" dirty="0">
                <a:latin typeface="Times New Roman" panose="02020603050405020304" pitchFamily="18" charset="0"/>
                <a:cs typeface="Times New Roman" panose="02020603050405020304" pitchFamily="18" charset="0"/>
              </a:rPr>
              <a:t>	Thermal Gravimetric Analysis</a:t>
            </a:r>
          </a:p>
          <a:p>
            <a:r>
              <a:rPr lang="en-US" dirty="0">
                <a:latin typeface="Times New Roman" panose="02020603050405020304" pitchFamily="18" charset="0"/>
                <a:cs typeface="Times New Roman" panose="02020603050405020304" pitchFamily="18" charset="0"/>
              </a:rPr>
              <a:t>	Bomb Calorimetry/Combustion Calorimetry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And 25 other techniques</a:t>
            </a:r>
          </a:p>
        </p:txBody>
      </p:sp>
    </p:spTree>
    <p:extLst>
      <p:ext uri="{BB962C8B-B14F-4D97-AF65-F5344CB8AC3E}">
        <p14:creationId xmlns:p14="http://schemas.microsoft.com/office/powerpoint/2010/main" val="5856261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CD8DB-512E-934D-8A76-7A4FCF23D91E}"/>
              </a:ext>
            </a:extLst>
          </p:cNvPr>
          <p:cNvSpPr txBox="1"/>
          <p:nvPr/>
        </p:nvSpPr>
        <p:spPr>
          <a:xfrm flipH="1">
            <a:off x="4437037" y="354595"/>
            <a:ext cx="512448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Course Summary</a:t>
            </a:r>
          </a:p>
        </p:txBody>
      </p:sp>
      <p:sp>
        <p:nvSpPr>
          <p:cNvPr id="5" name="TextBox 4">
            <a:extLst>
              <a:ext uri="{FF2B5EF4-FFF2-40B4-BE49-F238E27FC236}">
                <a16:creationId xmlns:a16="http://schemas.microsoft.com/office/drawing/2014/main" id="{E2029145-34CF-2B48-A65C-830AD7D11BC6}"/>
              </a:ext>
            </a:extLst>
          </p:cNvPr>
          <p:cNvSpPr txBox="1"/>
          <p:nvPr/>
        </p:nvSpPr>
        <p:spPr>
          <a:xfrm>
            <a:off x="1335544" y="1576281"/>
            <a:ext cx="9992139" cy="415498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Introduction</a:t>
            </a:r>
          </a:p>
          <a:p>
            <a:r>
              <a:rPr lang="en-US" sz="2400" b="1" dirty="0">
                <a:latin typeface="Times New Roman" panose="02020603050405020304" pitchFamily="18" charset="0"/>
                <a:cs typeface="Times New Roman" panose="02020603050405020304" pitchFamily="18" charset="0"/>
              </a:rPr>
              <a:t>II. 	Single component systems</a:t>
            </a:r>
          </a:p>
          <a:p>
            <a:r>
              <a:rPr lang="en-US" sz="2400" b="1" dirty="0">
                <a:latin typeface="Times New Roman" panose="02020603050405020304" pitchFamily="18" charset="0"/>
                <a:cs typeface="Times New Roman" panose="02020603050405020304" pitchFamily="18" charset="0"/>
              </a:rPr>
              <a:t>III. 	Solutions</a:t>
            </a:r>
          </a:p>
          <a:p>
            <a:r>
              <a:rPr lang="en-US" sz="2400" b="1" dirty="0">
                <a:latin typeface="Times New Roman" panose="02020603050405020304" pitchFamily="18" charset="0"/>
                <a:cs typeface="Times New Roman" panose="02020603050405020304" pitchFamily="18" charset="0"/>
              </a:rPr>
              <a:t>IV. 	Phase diagrams</a:t>
            </a:r>
          </a:p>
          <a:p>
            <a:r>
              <a:rPr lang="en-US" sz="2400" b="1" dirty="0">
                <a:latin typeface="Times New Roman" panose="02020603050405020304" pitchFamily="18" charset="0"/>
                <a:cs typeface="Times New Roman" panose="02020603050405020304" pitchFamily="18" charset="0"/>
              </a:rPr>
              <a:t>V. 	Phase stability</a:t>
            </a:r>
          </a:p>
          <a:p>
            <a:r>
              <a:rPr lang="en-US" sz="2400" b="1" dirty="0">
                <a:latin typeface="Times New Roman" panose="02020603050405020304" pitchFamily="18" charset="0"/>
                <a:cs typeface="Times New Roman" panose="02020603050405020304" pitchFamily="18" charset="0"/>
              </a:rPr>
              <a:t>VI. 	Surfaces</a:t>
            </a:r>
          </a:p>
          <a:p>
            <a:r>
              <a:rPr lang="en-US" sz="2400" b="1" dirty="0">
                <a:latin typeface="Times New Roman" panose="02020603050405020304" pitchFamily="18" charset="0"/>
                <a:cs typeface="Times New Roman" panose="02020603050405020304" pitchFamily="18" charset="0"/>
              </a:rPr>
              <a:t>VII. 	Heat of formation</a:t>
            </a:r>
          </a:p>
          <a:p>
            <a:r>
              <a:rPr lang="en-US" sz="2400" b="1" dirty="0">
                <a:latin typeface="Times New Roman" panose="02020603050405020304" pitchFamily="18" charset="0"/>
                <a:cs typeface="Times New Roman" panose="02020603050405020304" pitchFamily="18" charset="0"/>
              </a:rPr>
              <a:t>VIII. 	Heat capacity</a:t>
            </a:r>
          </a:p>
          <a:p>
            <a:r>
              <a:rPr lang="en-US" sz="2400" b="1" dirty="0">
                <a:latin typeface="Times New Roman" panose="02020603050405020304" pitchFamily="18" charset="0"/>
                <a:cs typeface="Times New Roman" panose="02020603050405020304" pitchFamily="18" charset="0"/>
              </a:rPr>
              <a:t>IX. 	Solution models and equations of state</a:t>
            </a:r>
          </a:p>
          <a:p>
            <a:r>
              <a:rPr lang="en-US" sz="2400" b="1" dirty="0">
                <a:latin typeface="Times New Roman" panose="02020603050405020304" pitchFamily="18" charset="0"/>
                <a:cs typeface="Times New Roman" panose="02020603050405020304" pitchFamily="18" charset="0"/>
              </a:rPr>
              <a:t>X. 	Thermodynamics and materials modeling</a:t>
            </a:r>
          </a:p>
          <a:p>
            <a:r>
              <a:rPr lang="en-US" sz="2400" b="1" dirty="0">
                <a:latin typeface="Times New Roman" panose="02020603050405020304" pitchFamily="18" charset="0"/>
                <a:cs typeface="Times New Roman" panose="02020603050405020304" pitchFamily="18" charset="0"/>
              </a:rPr>
              <a:t>XI. 	Experimental methods </a:t>
            </a:r>
          </a:p>
        </p:txBody>
      </p:sp>
    </p:spTree>
    <p:extLst>
      <p:ext uri="{BB962C8B-B14F-4D97-AF65-F5344CB8AC3E}">
        <p14:creationId xmlns:p14="http://schemas.microsoft.com/office/powerpoint/2010/main" val="2356963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352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11</a:t>
            </a:fld>
            <a:endParaRPr lang="en-US"/>
          </a:p>
        </p:txBody>
      </p:sp>
      <p:sp>
        <p:nvSpPr>
          <p:cNvPr id="2" name="TextBox 1">
            <a:extLst>
              <a:ext uri="{FF2B5EF4-FFF2-40B4-BE49-F238E27FC236}">
                <a16:creationId xmlns:a16="http://schemas.microsoft.com/office/drawing/2014/main" id="{21E7ED6E-AC70-5D48-9529-CCE055A3B20C}"/>
              </a:ext>
            </a:extLst>
          </p:cNvPr>
          <p:cNvSpPr txBox="1"/>
          <p:nvPr/>
        </p:nvSpPr>
        <p:spPr>
          <a:xfrm>
            <a:off x="4515438" y="377072"/>
            <a:ext cx="3186261"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Clausius </a:t>
            </a:r>
            <a:r>
              <a:rPr lang="en-US" b="1" dirty="0" err="1">
                <a:latin typeface="Times New Roman" panose="02020603050405020304" pitchFamily="18" charset="0"/>
                <a:cs typeface="Times New Roman" panose="02020603050405020304" pitchFamily="18" charset="0"/>
              </a:rPr>
              <a:t>Clapeyron</a:t>
            </a:r>
            <a:r>
              <a:rPr lang="en-US" b="1" dirty="0">
                <a:latin typeface="Times New Roman" panose="02020603050405020304" pitchFamily="18" charset="0"/>
                <a:cs typeface="Times New Roman" panose="02020603050405020304" pitchFamily="18" charset="0"/>
              </a:rPr>
              <a:t> Equation</a:t>
            </a:r>
          </a:p>
        </p:txBody>
      </p:sp>
      <p:sp>
        <p:nvSpPr>
          <p:cNvPr id="5" name="TextBox 4">
            <a:extLst>
              <a:ext uri="{FF2B5EF4-FFF2-40B4-BE49-F238E27FC236}">
                <a16:creationId xmlns:a16="http://schemas.microsoft.com/office/drawing/2014/main" id="{E5CE99AA-F1A9-A34C-A86E-A255DCF4613F}"/>
              </a:ext>
            </a:extLst>
          </p:cNvPr>
          <p:cNvSpPr txBox="1"/>
          <p:nvPr/>
        </p:nvSpPr>
        <p:spPr>
          <a:xfrm>
            <a:off x="1805443" y="746404"/>
            <a:ext cx="5195859" cy="923330"/>
          </a:xfrm>
          <a:prstGeom prst="rect">
            <a:avLst/>
          </a:prstGeom>
          <a:noFill/>
        </p:spPr>
        <p:txBody>
          <a:bodyPr wrap="square" rtlCol="0">
            <a:spAutoFit/>
          </a:bodyPr>
          <a:lstStyle/>
          <a:p>
            <a:r>
              <a:rPr lang="en-US" dirty="0"/>
              <a:t>d(ln </a:t>
            </a:r>
            <a:r>
              <a:rPr lang="en-US" dirty="0" err="1"/>
              <a:t>p</a:t>
            </a:r>
            <a:r>
              <a:rPr lang="en-US" baseline="30000" dirty="0" err="1"/>
              <a:t>Sat</a:t>
            </a:r>
            <a:r>
              <a:rPr lang="en-US" dirty="0"/>
              <a:t>) = (-</a:t>
            </a:r>
            <a:r>
              <a:rPr lang="en-US" dirty="0" err="1">
                <a:latin typeface="Symbol" pitchFamily="2" charset="2"/>
              </a:rPr>
              <a:t>D</a:t>
            </a:r>
            <a:r>
              <a:rPr lang="en-US" dirty="0" err="1"/>
              <a:t>H</a:t>
            </a:r>
            <a:r>
              <a:rPr lang="en-US" baseline="-25000" dirty="0" err="1"/>
              <a:t>vap</a:t>
            </a:r>
            <a:r>
              <a:rPr lang="en-US" dirty="0"/>
              <a:t>/R) d(1/T)</a:t>
            </a:r>
          </a:p>
          <a:p>
            <a:endParaRPr lang="en-US" dirty="0"/>
          </a:p>
          <a:p>
            <a:r>
              <a:rPr lang="en-US" dirty="0"/>
              <a:t>ln[</a:t>
            </a:r>
            <a:r>
              <a:rPr lang="en-US" dirty="0" err="1"/>
              <a:t>p</a:t>
            </a:r>
            <a:r>
              <a:rPr lang="en-US" baseline="30000" dirty="0" err="1"/>
              <a:t>Sat</a:t>
            </a:r>
            <a:r>
              <a:rPr lang="en-US" dirty="0"/>
              <a:t>/ </a:t>
            </a:r>
            <a:r>
              <a:rPr lang="en-US" dirty="0" err="1"/>
              <a:t>p</a:t>
            </a:r>
            <a:r>
              <a:rPr lang="en-US" baseline="-25000" dirty="0" err="1"/>
              <a:t>R</a:t>
            </a:r>
            <a:r>
              <a:rPr lang="en-US" baseline="30000" dirty="0" err="1"/>
              <a:t>Sat</a:t>
            </a:r>
            <a:r>
              <a:rPr lang="en-US" dirty="0"/>
              <a:t>] = (-</a:t>
            </a:r>
            <a:r>
              <a:rPr lang="en-US" dirty="0" err="1">
                <a:latin typeface="Symbol" pitchFamily="2" charset="2"/>
              </a:rPr>
              <a:t>D</a:t>
            </a:r>
            <a:r>
              <a:rPr lang="en-US" dirty="0" err="1"/>
              <a:t>H</a:t>
            </a:r>
            <a:r>
              <a:rPr lang="en-US" baseline="-25000" dirty="0" err="1"/>
              <a:t>vap</a:t>
            </a:r>
            <a:r>
              <a:rPr lang="en-US" dirty="0"/>
              <a:t>/R) [1/T – 1/T</a:t>
            </a:r>
            <a:r>
              <a:rPr lang="en-US" baseline="-25000" dirty="0"/>
              <a:t>R</a:t>
            </a:r>
            <a:r>
              <a:rPr lang="en-US" dirty="0"/>
              <a:t>]</a:t>
            </a:r>
          </a:p>
        </p:txBody>
      </p:sp>
      <p:pic>
        <p:nvPicPr>
          <p:cNvPr id="8" name="Picture 7">
            <a:extLst>
              <a:ext uri="{FF2B5EF4-FFF2-40B4-BE49-F238E27FC236}">
                <a16:creationId xmlns:a16="http://schemas.microsoft.com/office/drawing/2014/main" id="{44D6450E-D9F2-5B4D-A944-4CEBEBD6FB3D}"/>
              </a:ext>
            </a:extLst>
          </p:cNvPr>
          <p:cNvPicPr>
            <a:picLocks noChangeAspect="1"/>
          </p:cNvPicPr>
          <p:nvPr/>
        </p:nvPicPr>
        <p:blipFill>
          <a:blip r:embed="rId2"/>
          <a:stretch>
            <a:fillRect/>
          </a:stretch>
        </p:blipFill>
        <p:spPr>
          <a:xfrm>
            <a:off x="6577083" y="853137"/>
            <a:ext cx="2519623" cy="709863"/>
          </a:xfrm>
          <a:prstGeom prst="rect">
            <a:avLst/>
          </a:prstGeom>
        </p:spPr>
      </p:pic>
      <p:pic>
        <p:nvPicPr>
          <p:cNvPr id="3" name="Picture 2">
            <a:extLst>
              <a:ext uri="{FF2B5EF4-FFF2-40B4-BE49-F238E27FC236}">
                <a16:creationId xmlns:a16="http://schemas.microsoft.com/office/drawing/2014/main" id="{A4053DAE-08F9-A44D-B351-30542B74CD5D}"/>
              </a:ext>
            </a:extLst>
          </p:cNvPr>
          <p:cNvPicPr>
            <a:picLocks noChangeAspect="1"/>
          </p:cNvPicPr>
          <p:nvPr/>
        </p:nvPicPr>
        <p:blipFill>
          <a:blip r:embed="rId3"/>
          <a:stretch>
            <a:fillRect/>
          </a:stretch>
        </p:blipFill>
        <p:spPr>
          <a:xfrm>
            <a:off x="304668" y="2254250"/>
            <a:ext cx="11607800" cy="4102100"/>
          </a:xfrm>
          <a:prstGeom prst="rect">
            <a:avLst/>
          </a:prstGeom>
        </p:spPr>
      </p:pic>
      <p:sp>
        <p:nvSpPr>
          <p:cNvPr id="4" name="TextBox 3">
            <a:extLst>
              <a:ext uri="{FF2B5EF4-FFF2-40B4-BE49-F238E27FC236}">
                <a16:creationId xmlns:a16="http://schemas.microsoft.com/office/drawing/2014/main" id="{0942BA4B-ED23-0541-876D-1BF9243475FB}"/>
              </a:ext>
            </a:extLst>
          </p:cNvPr>
          <p:cNvSpPr txBox="1"/>
          <p:nvPr/>
        </p:nvSpPr>
        <p:spPr>
          <a:xfrm>
            <a:off x="8052460" y="1884918"/>
            <a:ext cx="3600088" cy="369332"/>
          </a:xfrm>
          <a:prstGeom prst="rect">
            <a:avLst/>
          </a:prstGeom>
          <a:noFill/>
        </p:spPr>
        <p:txBody>
          <a:bodyPr wrap="none" rtlCol="0">
            <a:spAutoFit/>
          </a:bodyPr>
          <a:lstStyle/>
          <a:p>
            <a:r>
              <a:rPr lang="en-US" b="1" i="1" dirty="0">
                <a:latin typeface="Times New Roman" panose="02020603050405020304" pitchFamily="18" charset="0"/>
                <a:cs typeface="Times New Roman" panose="02020603050405020304" pitchFamily="18" charset="0"/>
              </a:rPr>
              <a:t>This is similar to the Arrhenius Plot</a:t>
            </a:r>
          </a:p>
        </p:txBody>
      </p:sp>
    </p:spTree>
    <p:extLst>
      <p:ext uri="{BB962C8B-B14F-4D97-AF65-F5344CB8AC3E}">
        <p14:creationId xmlns:p14="http://schemas.microsoft.com/office/powerpoint/2010/main" val="1097391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12</a:t>
            </a:fld>
            <a:endParaRPr lang="en-US"/>
          </a:p>
        </p:txBody>
      </p:sp>
      <p:sp>
        <p:nvSpPr>
          <p:cNvPr id="2" name="TextBox 1">
            <a:extLst>
              <a:ext uri="{FF2B5EF4-FFF2-40B4-BE49-F238E27FC236}">
                <a16:creationId xmlns:a16="http://schemas.microsoft.com/office/drawing/2014/main" id="{61BE11A1-1514-1342-BAD1-AC3C646A7279}"/>
              </a:ext>
            </a:extLst>
          </p:cNvPr>
          <p:cNvSpPr txBox="1"/>
          <p:nvPr/>
        </p:nvSpPr>
        <p:spPr>
          <a:xfrm>
            <a:off x="3753135" y="377362"/>
            <a:ext cx="5977719"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What About a Second Order Transition?</a:t>
            </a:r>
          </a:p>
          <a:p>
            <a:r>
              <a:rPr lang="en-US" b="1" dirty="0">
                <a:latin typeface="Times New Roman" panose="02020603050405020304" pitchFamily="18" charset="0"/>
                <a:cs typeface="Times New Roman" panose="02020603050405020304" pitchFamily="18" charset="0"/>
              </a:rPr>
              <a:t>For Example: Glass Transition </a:t>
            </a:r>
            <a:r>
              <a:rPr lang="en-US" b="1" dirty="0" err="1">
                <a:latin typeface="Times New Roman" panose="02020603050405020304" pitchFamily="18" charset="0"/>
                <a:cs typeface="Times New Roman" panose="02020603050405020304" pitchFamily="18" charset="0"/>
              </a:rPr>
              <a:t>T</a:t>
            </a:r>
            <a:r>
              <a:rPr lang="en-US" b="1" baseline="-25000" dirty="0" err="1">
                <a:latin typeface="Times New Roman" panose="02020603050405020304" pitchFamily="18" charset="0"/>
                <a:cs typeface="Times New Roman" panose="02020603050405020304" pitchFamily="18" charset="0"/>
              </a:rPr>
              <a:t>g</a:t>
            </a:r>
            <a:r>
              <a:rPr lang="en-US" b="1" dirty="0">
                <a:latin typeface="Times New Roman" panose="02020603050405020304" pitchFamily="18" charset="0"/>
                <a:cs typeface="Times New Roman" panose="02020603050405020304" pitchFamily="18" charset="0"/>
              </a:rPr>
              <a:t> versus P?</a:t>
            </a:r>
          </a:p>
        </p:txBody>
      </p:sp>
      <p:sp>
        <p:nvSpPr>
          <p:cNvPr id="3" name="TextBox 2">
            <a:extLst>
              <a:ext uri="{FF2B5EF4-FFF2-40B4-BE49-F238E27FC236}">
                <a16:creationId xmlns:a16="http://schemas.microsoft.com/office/drawing/2014/main" id="{63601E37-CB68-964B-9D27-664EBF895C50}"/>
              </a:ext>
            </a:extLst>
          </p:cNvPr>
          <p:cNvSpPr txBox="1"/>
          <p:nvPr/>
        </p:nvSpPr>
        <p:spPr>
          <a:xfrm>
            <a:off x="2893325" y="1378424"/>
            <a:ext cx="7895238" cy="2308324"/>
          </a:xfrm>
          <a:prstGeom prst="rect">
            <a:avLst/>
          </a:prstGeom>
          <a:noFill/>
        </p:spPr>
        <p:txBody>
          <a:bodyPr wrap="none" rtlCol="0">
            <a:spAutoFit/>
          </a:bodyPr>
          <a:lstStyle/>
          <a:p>
            <a:r>
              <a:rPr lang="en-US" dirty="0"/>
              <a:t>There is only one “phase” present.  A flowing phase and a “locked-in” phase for </a:t>
            </a:r>
            <a:r>
              <a:rPr lang="en-US" dirty="0" err="1"/>
              <a:t>T</a:t>
            </a:r>
            <a:r>
              <a:rPr lang="en-US" baseline="-25000" dirty="0" err="1"/>
              <a:t>g</a:t>
            </a:r>
            <a:r>
              <a:rPr lang="en-US" dirty="0"/>
              <a:t>.</a:t>
            </a:r>
          </a:p>
          <a:p>
            <a:r>
              <a:rPr lang="en-US" dirty="0"/>
              <a:t>There is no discontinuity in H, S, V</a:t>
            </a:r>
          </a:p>
          <a:p>
            <a:endParaRPr lang="en-US" dirty="0"/>
          </a:p>
          <a:p>
            <a:r>
              <a:rPr lang="en-US" dirty="0" err="1"/>
              <a:t>dV</a:t>
            </a:r>
            <a:r>
              <a:rPr lang="en-US" dirty="0"/>
              <a:t> = 0 = (</a:t>
            </a:r>
            <a:r>
              <a:rPr lang="en-US" dirty="0" err="1"/>
              <a:t>dV</a:t>
            </a:r>
            <a:r>
              <a:rPr lang="en-US" dirty="0"/>
              <a:t>/dT)</a:t>
            </a:r>
            <a:r>
              <a:rPr lang="en-US" baseline="-25000" dirty="0"/>
              <a:t>p</a:t>
            </a:r>
            <a:r>
              <a:rPr lang="en-US" dirty="0"/>
              <a:t> dT + (</a:t>
            </a:r>
            <a:r>
              <a:rPr lang="en-US" dirty="0" err="1"/>
              <a:t>dV</a:t>
            </a:r>
            <a:r>
              <a:rPr lang="en-US" dirty="0"/>
              <a:t>/</a:t>
            </a:r>
            <a:r>
              <a:rPr lang="en-US" dirty="0" err="1"/>
              <a:t>dp</a:t>
            </a:r>
            <a:r>
              <a:rPr lang="en-US" dirty="0"/>
              <a:t>)</a:t>
            </a:r>
            <a:r>
              <a:rPr lang="en-US" baseline="-25000" dirty="0"/>
              <a:t>T</a:t>
            </a:r>
            <a:r>
              <a:rPr lang="en-US" dirty="0"/>
              <a:t> </a:t>
            </a:r>
            <a:r>
              <a:rPr lang="en-US" dirty="0" err="1"/>
              <a:t>dp</a:t>
            </a:r>
            <a:r>
              <a:rPr lang="en-US" dirty="0"/>
              <a:t>  = </a:t>
            </a:r>
            <a:r>
              <a:rPr lang="en-US" dirty="0" err="1"/>
              <a:t>V</a:t>
            </a:r>
            <a:r>
              <a:rPr lang="en-US" dirty="0" err="1">
                <a:latin typeface="Symbol" pitchFamily="2" charset="2"/>
              </a:rPr>
              <a:t>a</a:t>
            </a:r>
            <a:r>
              <a:rPr lang="en-US" dirty="0" err="1"/>
              <a:t>dT</a:t>
            </a:r>
            <a:r>
              <a:rPr lang="en-US" dirty="0"/>
              <a:t> – </a:t>
            </a:r>
            <a:r>
              <a:rPr lang="en-US" dirty="0" err="1"/>
              <a:t>V</a:t>
            </a:r>
            <a:r>
              <a:rPr lang="en-US" dirty="0" err="1">
                <a:latin typeface="Symbol" pitchFamily="2" charset="2"/>
              </a:rPr>
              <a:t>k</a:t>
            </a:r>
            <a:r>
              <a:rPr lang="en-US" baseline="-25000" dirty="0" err="1"/>
              <a:t>T</a:t>
            </a:r>
            <a:r>
              <a:rPr lang="en-US" dirty="0" err="1"/>
              <a:t>dp</a:t>
            </a:r>
            <a:endParaRPr lang="en-US" dirty="0"/>
          </a:p>
          <a:p>
            <a:endParaRPr lang="en-US" dirty="0"/>
          </a:p>
          <a:p>
            <a:r>
              <a:rPr lang="en-US" dirty="0" err="1"/>
              <a:t>dp</a:t>
            </a:r>
            <a:r>
              <a:rPr lang="en-US" dirty="0"/>
              <a:t>/</a:t>
            </a:r>
            <a:r>
              <a:rPr lang="en-US" dirty="0" err="1"/>
              <a:t>dT</a:t>
            </a:r>
            <a:r>
              <a:rPr lang="en-US" baseline="-25000" dirty="0" err="1"/>
              <a:t>g</a:t>
            </a:r>
            <a:r>
              <a:rPr lang="en-US" dirty="0"/>
              <a:t> = </a:t>
            </a:r>
            <a:r>
              <a:rPr lang="en-US" dirty="0">
                <a:latin typeface="Symbol" pitchFamily="2" charset="2"/>
              </a:rPr>
              <a:t>Da</a:t>
            </a:r>
            <a:r>
              <a:rPr lang="en-US" dirty="0"/>
              <a:t>/</a:t>
            </a:r>
            <a:r>
              <a:rPr lang="en-US" dirty="0" err="1">
                <a:latin typeface="Symbol" pitchFamily="2" charset="2"/>
              </a:rPr>
              <a:t>Dk</a:t>
            </a:r>
            <a:r>
              <a:rPr lang="en-US" baseline="-25000" dirty="0" err="1"/>
              <a:t>T</a:t>
            </a:r>
            <a:endParaRPr lang="en-US" dirty="0"/>
          </a:p>
          <a:p>
            <a:endParaRPr lang="en-US" dirty="0"/>
          </a:p>
          <a:p>
            <a:r>
              <a:rPr lang="en-US" dirty="0" err="1"/>
              <a:t>T</a:t>
            </a:r>
            <a:r>
              <a:rPr lang="en-US" baseline="-25000" dirty="0" err="1"/>
              <a:t>g</a:t>
            </a:r>
            <a:r>
              <a:rPr lang="en-US" dirty="0"/>
              <a:t> should be linear in pressure.</a:t>
            </a:r>
          </a:p>
        </p:txBody>
      </p:sp>
      <p:sp>
        <p:nvSpPr>
          <p:cNvPr id="4" name="Rectangle 3">
            <a:extLst>
              <a:ext uri="{FF2B5EF4-FFF2-40B4-BE49-F238E27FC236}">
                <a16:creationId xmlns:a16="http://schemas.microsoft.com/office/drawing/2014/main" id="{C9FF6A87-EB9E-3D4E-A149-29FB400E6080}"/>
              </a:ext>
            </a:extLst>
          </p:cNvPr>
          <p:cNvSpPr/>
          <p:nvPr/>
        </p:nvSpPr>
        <p:spPr>
          <a:xfrm>
            <a:off x="454925" y="377361"/>
            <a:ext cx="2247331" cy="646331"/>
          </a:xfrm>
          <a:prstGeom prst="rect">
            <a:avLst/>
          </a:prstGeom>
        </p:spPr>
        <p:txBody>
          <a:bodyPr wrap="square">
            <a:spAutoFit/>
          </a:bodyPr>
          <a:lstStyle/>
          <a:p>
            <a:r>
              <a:rPr lang="en-US" dirty="0">
                <a:latin typeface="Symbol" pitchFamily="2" charset="2"/>
              </a:rPr>
              <a:t>a</a:t>
            </a:r>
            <a:r>
              <a:rPr lang="en-US" dirty="0"/>
              <a:t> = (1/V) (</a:t>
            </a:r>
            <a:r>
              <a:rPr lang="en-US" dirty="0" err="1"/>
              <a:t>dV</a:t>
            </a:r>
            <a:r>
              <a:rPr lang="en-US" dirty="0"/>
              <a:t>/dT)</a:t>
            </a:r>
            <a:r>
              <a:rPr lang="en-US" baseline="-25000" dirty="0"/>
              <a:t>p</a:t>
            </a:r>
          </a:p>
          <a:p>
            <a:r>
              <a:rPr lang="en-US" dirty="0" err="1">
                <a:latin typeface="Symbol" pitchFamily="2" charset="2"/>
              </a:rPr>
              <a:t>k</a:t>
            </a:r>
            <a:r>
              <a:rPr lang="en-US" baseline="-25000" dirty="0" err="1"/>
              <a:t>T</a:t>
            </a:r>
            <a:r>
              <a:rPr lang="en-US" dirty="0"/>
              <a:t> = (1/V) (</a:t>
            </a:r>
            <a:r>
              <a:rPr lang="en-US" dirty="0" err="1"/>
              <a:t>dV</a:t>
            </a:r>
            <a:r>
              <a:rPr lang="en-US" dirty="0"/>
              <a:t>/</a:t>
            </a:r>
            <a:r>
              <a:rPr lang="en-US" dirty="0" err="1"/>
              <a:t>dP</a:t>
            </a:r>
            <a:r>
              <a:rPr lang="en-US" dirty="0"/>
              <a:t>)</a:t>
            </a:r>
            <a:r>
              <a:rPr lang="en-US" baseline="-25000" dirty="0"/>
              <a:t>T</a:t>
            </a:r>
          </a:p>
        </p:txBody>
      </p:sp>
    </p:spTree>
    <p:extLst>
      <p:ext uri="{BB962C8B-B14F-4D97-AF65-F5344CB8AC3E}">
        <p14:creationId xmlns:p14="http://schemas.microsoft.com/office/powerpoint/2010/main" val="1926010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13</a:t>
            </a:fld>
            <a:endParaRPr lang="en-US"/>
          </a:p>
        </p:txBody>
      </p:sp>
      <p:pic>
        <p:nvPicPr>
          <p:cNvPr id="2" name="Picture 1">
            <a:extLst>
              <a:ext uri="{FF2B5EF4-FFF2-40B4-BE49-F238E27FC236}">
                <a16:creationId xmlns:a16="http://schemas.microsoft.com/office/drawing/2014/main" id="{1A7B13CB-021E-A641-B879-C4206C77565E}"/>
              </a:ext>
            </a:extLst>
          </p:cNvPr>
          <p:cNvPicPr>
            <a:picLocks noChangeAspect="1"/>
          </p:cNvPicPr>
          <p:nvPr/>
        </p:nvPicPr>
        <p:blipFill>
          <a:blip r:embed="rId2"/>
          <a:stretch>
            <a:fillRect/>
          </a:stretch>
        </p:blipFill>
        <p:spPr>
          <a:xfrm>
            <a:off x="0" y="1301750"/>
            <a:ext cx="9093200" cy="5054600"/>
          </a:xfrm>
          <a:prstGeom prst="rect">
            <a:avLst/>
          </a:prstGeom>
        </p:spPr>
      </p:pic>
      <p:sp>
        <p:nvSpPr>
          <p:cNvPr id="3" name="TextBox 2">
            <a:extLst>
              <a:ext uri="{FF2B5EF4-FFF2-40B4-BE49-F238E27FC236}">
                <a16:creationId xmlns:a16="http://schemas.microsoft.com/office/drawing/2014/main" id="{F3472EAE-00E9-BD45-B434-1B337C51AAA7}"/>
              </a:ext>
            </a:extLst>
          </p:cNvPr>
          <p:cNvSpPr txBox="1"/>
          <p:nvPr/>
        </p:nvSpPr>
        <p:spPr>
          <a:xfrm flipH="1">
            <a:off x="2920620" y="316984"/>
            <a:ext cx="79964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Second order transition Neel Temperature (like Curie Temp for antiferromagnetic)</a:t>
            </a:r>
          </a:p>
        </p:txBody>
      </p:sp>
      <p:grpSp>
        <p:nvGrpSpPr>
          <p:cNvPr id="8" name="Group 7">
            <a:extLst>
              <a:ext uri="{FF2B5EF4-FFF2-40B4-BE49-F238E27FC236}">
                <a16:creationId xmlns:a16="http://schemas.microsoft.com/office/drawing/2014/main" id="{3C2D7C15-2BB3-654C-BC30-8DC325E1D1C1}"/>
              </a:ext>
            </a:extLst>
          </p:cNvPr>
          <p:cNvGrpSpPr/>
          <p:nvPr/>
        </p:nvGrpSpPr>
        <p:grpSpPr>
          <a:xfrm>
            <a:off x="7897788" y="1150366"/>
            <a:ext cx="3848100" cy="3626161"/>
            <a:chOff x="7897788" y="1150366"/>
            <a:chExt cx="3848100" cy="3626161"/>
          </a:xfrm>
        </p:grpSpPr>
        <p:pic>
          <p:nvPicPr>
            <p:cNvPr id="4" name="Picture 3">
              <a:extLst>
                <a:ext uri="{FF2B5EF4-FFF2-40B4-BE49-F238E27FC236}">
                  <a16:creationId xmlns:a16="http://schemas.microsoft.com/office/drawing/2014/main" id="{3A2C2BFC-A0D0-B34D-B8C0-5881A7380787}"/>
                </a:ext>
              </a:extLst>
            </p:cNvPr>
            <p:cNvPicPr>
              <a:picLocks noChangeAspect="1"/>
            </p:cNvPicPr>
            <p:nvPr/>
          </p:nvPicPr>
          <p:blipFill>
            <a:blip r:embed="rId3"/>
            <a:stretch>
              <a:fillRect/>
            </a:stretch>
          </p:blipFill>
          <p:spPr>
            <a:xfrm>
              <a:off x="7897788" y="1753927"/>
              <a:ext cx="3848100" cy="3022600"/>
            </a:xfrm>
            <a:prstGeom prst="rect">
              <a:avLst/>
            </a:prstGeom>
          </p:spPr>
        </p:pic>
        <p:sp>
          <p:nvSpPr>
            <p:cNvPr id="5" name="TextBox 4">
              <a:extLst>
                <a:ext uri="{FF2B5EF4-FFF2-40B4-BE49-F238E27FC236}">
                  <a16:creationId xmlns:a16="http://schemas.microsoft.com/office/drawing/2014/main" id="{695E1128-A5F5-AC45-AD63-B966A8B8EDAE}"/>
                </a:ext>
              </a:extLst>
            </p:cNvPr>
            <p:cNvSpPr txBox="1"/>
            <p:nvPr/>
          </p:nvSpPr>
          <p:spPr>
            <a:xfrm>
              <a:off x="9093200" y="1150366"/>
              <a:ext cx="2195601" cy="369332"/>
            </a:xfrm>
            <a:prstGeom prst="rect">
              <a:avLst/>
            </a:prstGeom>
            <a:noFill/>
          </p:spPr>
          <p:txBody>
            <a:bodyPr wrap="none" rtlCol="0">
              <a:spAutoFit/>
            </a:bodyPr>
            <a:lstStyle/>
            <a:p>
              <a:r>
                <a:rPr lang="en-US" dirty="0" err="1"/>
                <a:t>Inden</a:t>
              </a:r>
              <a:r>
                <a:rPr lang="en-US" dirty="0"/>
                <a:t> Model</a:t>
              </a:r>
              <a:r>
                <a:rPr lang="en-US" dirty="0">
                  <a:latin typeface="Symbol" pitchFamily="2" charset="2"/>
                </a:rPr>
                <a:t> t </a:t>
              </a:r>
              <a:r>
                <a:rPr lang="en-US" dirty="0"/>
                <a:t>= T/</a:t>
              </a:r>
              <a:r>
                <a:rPr lang="en-US" dirty="0" err="1"/>
                <a:t>T</a:t>
              </a:r>
              <a:r>
                <a:rPr lang="en-US" baseline="-25000" dirty="0" err="1"/>
                <a:t>tr</a:t>
              </a:r>
              <a:endParaRPr lang="en-US" baseline="-25000" dirty="0"/>
            </a:p>
          </p:txBody>
        </p:sp>
        <p:sp>
          <p:nvSpPr>
            <p:cNvPr id="7" name="TextBox 6">
              <a:extLst>
                <a:ext uri="{FF2B5EF4-FFF2-40B4-BE49-F238E27FC236}">
                  <a16:creationId xmlns:a16="http://schemas.microsoft.com/office/drawing/2014/main" id="{E109EB3D-A196-F946-8270-5D4A080EC940}"/>
                </a:ext>
              </a:extLst>
            </p:cNvPr>
            <p:cNvSpPr txBox="1"/>
            <p:nvPr/>
          </p:nvSpPr>
          <p:spPr>
            <a:xfrm>
              <a:off x="8143934" y="1569261"/>
              <a:ext cx="933332" cy="369332"/>
            </a:xfrm>
            <a:prstGeom prst="rect">
              <a:avLst/>
            </a:prstGeom>
            <a:noFill/>
          </p:spPr>
          <p:txBody>
            <a:bodyPr wrap="none" rtlCol="0">
              <a:spAutoFit/>
            </a:bodyPr>
            <a:lstStyle/>
            <a:p>
              <a:r>
                <a:rPr lang="en-US" dirty="0"/>
                <a:t>For </a:t>
              </a:r>
              <a:r>
                <a:rPr lang="en-US" dirty="0">
                  <a:latin typeface="Symbol" pitchFamily="2" charset="2"/>
                </a:rPr>
                <a:t>t </a:t>
              </a:r>
              <a:r>
                <a:rPr lang="en-US" dirty="0"/>
                <a:t>&lt;1</a:t>
              </a:r>
              <a:endParaRPr lang="en-US" baseline="-25000" dirty="0"/>
            </a:p>
          </p:txBody>
        </p:sp>
      </p:grpSp>
    </p:spTree>
    <p:extLst>
      <p:ext uri="{BB962C8B-B14F-4D97-AF65-F5344CB8AC3E}">
        <p14:creationId xmlns:p14="http://schemas.microsoft.com/office/powerpoint/2010/main" val="1569629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14</a:t>
            </a:fld>
            <a:endParaRPr lang="en-US"/>
          </a:p>
        </p:txBody>
      </p:sp>
      <p:sp>
        <p:nvSpPr>
          <p:cNvPr id="2" name="TextBox 1">
            <a:extLst>
              <a:ext uri="{FF2B5EF4-FFF2-40B4-BE49-F238E27FC236}">
                <a16:creationId xmlns:a16="http://schemas.microsoft.com/office/drawing/2014/main" id="{EB6D7ED6-0674-9C44-B889-C72DEEBB8AB4}"/>
              </a:ext>
            </a:extLst>
          </p:cNvPr>
          <p:cNvSpPr txBox="1"/>
          <p:nvPr/>
        </p:nvSpPr>
        <p:spPr>
          <a:xfrm>
            <a:off x="4476466" y="423080"/>
            <a:ext cx="365356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Single Component Phase Diagrams</a:t>
            </a:r>
          </a:p>
        </p:txBody>
      </p:sp>
      <p:pic>
        <p:nvPicPr>
          <p:cNvPr id="3" name="Picture 2">
            <a:extLst>
              <a:ext uri="{FF2B5EF4-FFF2-40B4-BE49-F238E27FC236}">
                <a16:creationId xmlns:a16="http://schemas.microsoft.com/office/drawing/2014/main" id="{7D0E6A3D-7A20-3343-AE6A-2E07105FF389}"/>
              </a:ext>
            </a:extLst>
          </p:cNvPr>
          <p:cNvPicPr>
            <a:picLocks noChangeAspect="1"/>
          </p:cNvPicPr>
          <p:nvPr/>
        </p:nvPicPr>
        <p:blipFill>
          <a:blip r:embed="rId2"/>
          <a:stretch>
            <a:fillRect/>
          </a:stretch>
        </p:blipFill>
        <p:spPr>
          <a:xfrm>
            <a:off x="2070100" y="1231900"/>
            <a:ext cx="8051800" cy="4394200"/>
          </a:xfrm>
          <a:prstGeom prst="rect">
            <a:avLst/>
          </a:prstGeom>
        </p:spPr>
      </p:pic>
      <p:sp>
        <p:nvSpPr>
          <p:cNvPr id="4" name="TextBox 3">
            <a:extLst>
              <a:ext uri="{FF2B5EF4-FFF2-40B4-BE49-F238E27FC236}">
                <a16:creationId xmlns:a16="http://schemas.microsoft.com/office/drawing/2014/main" id="{CA1EF06D-55C0-1143-A581-DF6FA89503A6}"/>
              </a:ext>
            </a:extLst>
          </p:cNvPr>
          <p:cNvSpPr txBox="1"/>
          <p:nvPr/>
        </p:nvSpPr>
        <p:spPr>
          <a:xfrm>
            <a:off x="1310185" y="6100549"/>
            <a:ext cx="8044638" cy="369332"/>
          </a:xfrm>
          <a:prstGeom prst="rect">
            <a:avLst/>
          </a:prstGeom>
          <a:noFill/>
        </p:spPr>
        <p:txBody>
          <a:bodyPr wrap="none" rtlCol="0">
            <a:spAutoFit/>
          </a:bodyPr>
          <a:lstStyle/>
          <a:p>
            <a:r>
              <a:rPr lang="en-US" dirty="0"/>
              <a:t>For a single component, an equation of state relates the variables of the system, PVT</a:t>
            </a:r>
          </a:p>
        </p:txBody>
      </p:sp>
      <p:sp>
        <p:nvSpPr>
          <p:cNvPr id="5" name="TextBox 4">
            <a:extLst>
              <a:ext uri="{FF2B5EF4-FFF2-40B4-BE49-F238E27FC236}">
                <a16:creationId xmlns:a16="http://schemas.microsoft.com/office/drawing/2014/main" id="{3A312EA7-7F8B-1845-909B-DA067511E8B7}"/>
              </a:ext>
            </a:extLst>
          </p:cNvPr>
          <p:cNvSpPr txBox="1"/>
          <p:nvPr/>
        </p:nvSpPr>
        <p:spPr>
          <a:xfrm>
            <a:off x="9354823" y="1023582"/>
            <a:ext cx="260840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Isochoric phase diagram</a:t>
            </a:r>
          </a:p>
        </p:txBody>
      </p:sp>
    </p:spTree>
    <p:extLst>
      <p:ext uri="{BB962C8B-B14F-4D97-AF65-F5344CB8AC3E}">
        <p14:creationId xmlns:p14="http://schemas.microsoft.com/office/powerpoint/2010/main" val="932430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15</a:t>
            </a:fld>
            <a:endParaRPr lang="en-US"/>
          </a:p>
        </p:txBody>
      </p:sp>
      <p:pic>
        <p:nvPicPr>
          <p:cNvPr id="2" name="Picture 1">
            <a:extLst>
              <a:ext uri="{FF2B5EF4-FFF2-40B4-BE49-F238E27FC236}">
                <a16:creationId xmlns:a16="http://schemas.microsoft.com/office/drawing/2014/main" id="{5DA7AB49-C612-F940-A1F7-EE74D56924C7}"/>
              </a:ext>
            </a:extLst>
          </p:cNvPr>
          <p:cNvPicPr>
            <a:picLocks noChangeAspect="1"/>
          </p:cNvPicPr>
          <p:nvPr/>
        </p:nvPicPr>
        <p:blipFill>
          <a:blip r:embed="rId2"/>
          <a:stretch>
            <a:fillRect/>
          </a:stretch>
        </p:blipFill>
        <p:spPr>
          <a:xfrm>
            <a:off x="1498600" y="1822450"/>
            <a:ext cx="9194800" cy="3213100"/>
          </a:xfrm>
          <a:prstGeom prst="rect">
            <a:avLst/>
          </a:prstGeom>
        </p:spPr>
      </p:pic>
      <p:sp>
        <p:nvSpPr>
          <p:cNvPr id="3" name="TextBox 2">
            <a:extLst>
              <a:ext uri="{FF2B5EF4-FFF2-40B4-BE49-F238E27FC236}">
                <a16:creationId xmlns:a16="http://schemas.microsoft.com/office/drawing/2014/main" id="{0426A45C-7F34-614C-B36F-46149DF27987}"/>
              </a:ext>
            </a:extLst>
          </p:cNvPr>
          <p:cNvSpPr txBox="1"/>
          <p:nvPr/>
        </p:nvSpPr>
        <p:spPr>
          <a:xfrm>
            <a:off x="4804012" y="791570"/>
            <a:ext cx="1823384" cy="369332"/>
          </a:xfrm>
          <a:prstGeom prst="rect">
            <a:avLst/>
          </a:prstGeom>
          <a:noFill/>
        </p:spPr>
        <p:txBody>
          <a:bodyPr wrap="none" rtlCol="0">
            <a:spAutoFit/>
          </a:bodyPr>
          <a:lstStyle/>
          <a:p>
            <a:r>
              <a:rPr lang="en-US" b="1" dirty="0"/>
              <a:t>Gibbs Phase Rule</a:t>
            </a:r>
          </a:p>
        </p:txBody>
      </p:sp>
    </p:spTree>
    <p:extLst>
      <p:ext uri="{BB962C8B-B14F-4D97-AF65-F5344CB8AC3E}">
        <p14:creationId xmlns:p14="http://schemas.microsoft.com/office/powerpoint/2010/main" val="185161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16</a:t>
            </a:fld>
            <a:endParaRPr lang="en-US"/>
          </a:p>
        </p:txBody>
      </p:sp>
      <p:pic>
        <p:nvPicPr>
          <p:cNvPr id="3" name="Picture 2">
            <a:extLst>
              <a:ext uri="{FF2B5EF4-FFF2-40B4-BE49-F238E27FC236}">
                <a16:creationId xmlns:a16="http://schemas.microsoft.com/office/drawing/2014/main" id="{D387DC46-8D6E-A946-A196-15A9577C3149}"/>
              </a:ext>
            </a:extLst>
          </p:cNvPr>
          <p:cNvPicPr>
            <a:picLocks noChangeAspect="1"/>
          </p:cNvPicPr>
          <p:nvPr/>
        </p:nvPicPr>
        <p:blipFill>
          <a:blip r:embed="rId2"/>
          <a:stretch>
            <a:fillRect/>
          </a:stretch>
        </p:blipFill>
        <p:spPr>
          <a:xfrm>
            <a:off x="1932819" y="3218921"/>
            <a:ext cx="2463800" cy="368300"/>
          </a:xfrm>
          <a:prstGeom prst="rect">
            <a:avLst/>
          </a:prstGeom>
        </p:spPr>
      </p:pic>
      <p:pic>
        <p:nvPicPr>
          <p:cNvPr id="4" name="Picture 3">
            <a:extLst>
              <a:ext uri="{FF2B5EF4-FFF2-40B4-BE49-F238E27FC236}">
                <a16:creationId xmlns:a16="http://schemas.microsoft.com/office/drawing/2014/main" id="{AB3B54EA-02F3-344E-9244-610881FBC7F2}"/>
              </a:ext>
            </a:extLst>
          </p:cNvPr>
          <p:cNvPicPr>
            <a:picLocks noChangeAspect="1"/>
          </p:cNvPicPr>
          <p:nvPr/>
        </p:nvPicPr>
        <p:blipFill>
          <a:blip r:embed="rId3"/>
          <a:stretch>
            <a:fillRect/>
          </a:stretch>
        </p:blipFill>
        <p:spPr>
          <a:xfrm>
            <a:off x="1247998" y="1395388"/>
            <a:ext cx="1422400" cy="635000"/>
          </a:xfrm>
          <a:prstGeom prst="rect">
            <a:avLst/>
          </a:prstGeom>
        </p:spPr>
      </p:pic>
      <p:sp>
        <p:nvSpPr>
          <p:cNvPr id="5" name="TextBox 4">
            <a:extLst>
              <a:ext uri="{FF2B5EF4-FFF2-40B4-BE49-F238E27FC236}">
                <a16:creationId xmlns:a16="http://schemas.microsoft.com/office/drawing/2014/main" id="{2BB15D3C-9EB8-DA4C-96C5-635431E4319C}"/>
              </a:ext>
            </a:extLst>
          </p:cNvPr>
          <p:cNvSpPr txBox="1"/>
          <p:nvPr/>
        </p:nvSpPr>
        <p:spPr>
          <a:xfrm>
            <a:off x="2099456" y="620658"/>
            <a:ext cx="101239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 RT/V</a:t>
            </a:r>
          </a:p>
        </p:txBody>
      </p:sp>
      <p:pic>
        <p:nvPicPr>
          <p:cNvPr id="7" name="Picture 6">
            <a:extLst>
              <a:ext uri="{FF2B5EF4-FFF2-40B4-BE49-F238E27FC236}">
                <a16:creationId xmlns:a16="http://schemas.microsoft.com/office/drawing/2014/main" id="{014771C1-5EB4-1643-AFF5-D5D745BD054A}"/>
              </a:ext>
            </a:extLst>
          </p:cNvPr>
          <p:cNvPicPr>
            <a:picLocks noChangeAspect="1"/>
          </p:cNvPicPr>
          <p:nvPr/>
        </p:nvPicPr>
        <p:blipFill>
          <a:blip r:embed="rId4"/>
          <a:stretch>
            <a:fillRect/>
          </a:stretch>
        </p:blipFill>
        <p:spPr>
          <a:xfrm>
            <a:off x="4441264" y="1928788"/>
            <a:ext cx="762000" cy="571500"/>
          </a:xfrm>
          <a:prstGeom prst="rect">
            <a:avLst/>
          </a:prstGeom>
        </p:spPr>
      </p:pic>
      <p:pic>
        <p:nvPicPr>
          <p:cNvPr id="8" name="Picture 7">
            <a:extLst>
              <a:ext uri="{FF2B5EF4-FFF2-40B4-BE49-F238E27FC236}">
                <a16:creationId xmlns:a16="http://schemas.microsoft.com/office/drawing/2014/main" id="{4BAA6CE1-EF84-D74A-B05C-443347157BDB}"/>
              </a:ext>
            </a:extLst>
          </p:cNvPr>
          <p:cNvPicPr>
            <a:picLocks noChangeAspect="1"/>
          </p:cNvPicPr>
          <p:nvPr/>
        </p:nvPicPr>
        <p:blipFill>
          <a:blip r:embed="rId5"/>
          <a:stretch>
            <a:fillRect/>
          </a:stretch>
        </p:blipFill>
        <p:spPr>
          <a:xfrm>
            <a:off x="2872180" y="3607393"/>
            <a:ext cx="1367147" cy="484422"/>
          </a:xfrm>
          <a:prstGeom prst="rect">
            <a:avLst/>
          </a:prstGeom>
        </p:spPr>
      </p:pic>
      <p:sp>
        <p:nvSpPr>
          <p:cNvPr id="9" name="TextBox 8">
            <a:extLst>
              <a:ext uri="{FF2B5EF4-FFF2-40B4-BE49-F238E27FC236}">
                <a16:creationId xmlns:a16="http://schemas.microsoft.com/office/drawing/2014/main" id="{61CB1F07-C788-5B4F-A5B2-E530B8272CBC}"/>
              </a:ext>
            </a:extLst>
          </p:cNvPr>
          <p:cNvSpPr txBox="1"/>
          <p:nvPr/>
        </p:nvSpPr>
        <p:spPr>
          <a:xfrm>
            <a:off x="3240594" y="1527706"/>
            <a:ext cx="239681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Cubic Equation of State</a:t>
            </a:r>
          </a:p>
        </p:txBody>
      </p:sp>
      <p:pic>
        <p:nvPicPr>
          <p:cNvPr id="10" name="Picture 9">
            <a:extLst>
              <a:ext uri="{FF2B5EF4-FFF2-40B4-BE49-F238E27FC236}">
                <a16:creationId xmlns:a16="http://schemas.microsoft.com/office/drawing/2014/main" id="{0CB8A766-A382-E94F-B466-4EDAE689CC83}"/>
              </a:ext>
            </a:extLst>
          </p:cNvPr>
          <p:cNvPicPr>
            <a:picLocks noChangeAspect="1"/>
          </p:cNvPicPr>
          <p:nvPr/>
        </p:nvPicPr>
        <p:blipFill>
          <a:blip r:embed="rId6"/>
          <a:stretch>
            <a:fillRect/>
          </a:stretch>
        </p:blipFill>
        <p:spPr>
          <a:xfrm>
            <a:off x="2684858" y="2400485"/>
            <a:ext cx="3543300" cy="571500"/>
          </a:xfrm>
          <a:prstGeom prst="rect">
            <a:avLst/>
          </a:prstGeom>
        </p:spPr>
      </p:pic>
      <p:pic>
        <p:nvPicPr>
          <p:cNvPr id="11" name="Picture 10">
            <a:extLst>
              <a:ext uri="{FF2B5EF4-FFF2-40B4-BE49-F238E27FC236}">
                <a16:creationId xmlns:a16="http://schemas.microsoft.com/office/drawing/2014/main" id="{74F613B4-9AA2-9844-AE18-4C9CDB384B16}"/>
              </a:ext>
            </a:extLst>
          </p:cNvPr>
          <p:cNvPicPr>
            <a:picLocks noChangeAspect="1"/>
          </p:cNvPicPr>
          <p:nvPr/>
        </p:nvPicPr>
        <p:blipFill>
          <a:blip r:embed="rId7"/>
          <a:stretch>
            <a:fillRect/>
          </a:stretch>
        </p:blipFill>
        <p:spPr>
          <a:xfrm>
            <a:off x="1627988" y="4497720"/>
            <a:ext cx="5905500" cy="673100"/>
          </a:xfrm>
          <a:prstGeom prst="rect">
            <a:avLst/>
          </a:prstGeom>
        </p:spPr>
      </p:pic>
      <p:pic>
        <p:nvPicPr>
          <p:cNvPr id="12" name="Picture 11">
            <a:extLst>
              <a:ext uri="{FF2B5EF4-FFF2-40B4-BE49-F238E27FC236}">
                <a16:creationId xmlns:a16="http://schemas.microsoft.com/office/drawing/2014/main" id="{C2952C13-6971-FC4F-8D1A-2F64BE72762D}"/>
              </a:ext>
            </a:extLst>
          </p:cNvPr>
          <p:cNvPicPr>
            <a:picLocks noChangeAspect="1"/>
          </p:cNvPicPr>
          <p:nvPr/>
        </p:nvPicPr>
        <p:blipFill>
          <a:blip r:embed="rId8"/>
          <a:stretch>
            <a:fillRect/>
          </a:stretch>
        </p:blipFill>
        <p:spPr>
          <a:xfrm>
            <a:off x="2235373" y="5180236"/>
            <a:ext cx="4648200" cy="533400"/>
          </a:xfrm>
          <a:prstGeom prst="rect">
            <a:avLst/>
          </a:prstGeom>
        </p:spPr>
      </p:pic>
      <p:pic>
        <p:nvPicPr>
          <p:cNvPr id="13" name="Picture 12">
            <a:extLst>
              <a:ext uri="{FF2B5EF4-FFF2-40B4-BE49-F238E27FC236}">
                <a16:creationId xmlns:a16="http://schemas.microsoft.com/office/drawing/2014/main" id="{1EF2CB10-F3A4-6244-AC10-926FAAAE7D9E}"/>
              </a:ext>
            </a:extLst>
          </p:cNvPr>
          <p:cNvPicPr>
            <a:picLocks noChangeAspect="1"/>
          </p:cNvPicPr>
          <p:nvPr/>
        </p:nvPicPr>
        <p:blipFill>
          <a:blip r:embed="rId9"/>
          <a:stretch>
            <a:fillRect/>
          </a:stretch>
        </p:blipFill>
        <p:spPr>
          <a:xfrm>
            <a:off x="1023963" y="5809515"/>
            <a:ext cx="4318000" cy="419100"/>
          </a:xfrm>
          <a:prstGeom prst="rect">
            <a:avLst/>
          </a:prstGeom>
        </p:spPr>
      </p:pic>
      <p:sp>
        <p:nvSpPr>
          <p:cNvPr id="14" name="TextBox 13">
            <a:extLst>
              <a:ext uri="{FF2B5EF4-FFF2-40B4-BE49-F238E27FC236}">
                <a16:creationId xmlns:a16="http://schemas.microsoft.com/office/drawing/2014/main" id="{B21317D8-EF82-9A4E-AF97-5567EB8ACD29}"/>
              </a:ext>
            </a:extLst>
          </p:cNvPr>
          <p:cNvSpPr txBox="1"/>
          <p:nvPr/>
        </p:nvSpPr>
        <p:spPr>
          <a:xfrm>
            <a:off x="5637404" y="5832958"/>
            <a:ext cx="239681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Cubic Equation of State</a:t>
            </a:r>
          </a:p>
        </p:txBody>
      </p:sp>
      <p:sp>
        <p:nvSpPr>
          <p:cNvPr id="15" name="TextBox 14">
            <a:extLst>
              <a:ext uri="{FF2B5EF4-FFF2-40B4-BE49-F238E27FC236}">
                <a16:creationId xmlns:a16="http://schemas.microsoft.com/office/drawing/2014/main" id="{4D6955C8-5B43-C443-B1D4-1630A0A404E6}"/>
              </a:ext>
            </a:extLst>
          </p:cNvPr>
          <p:cNvSpPr txBox="1"/>
          <p:nvPr/>
        </p:nvSpPr>
        <p:spPr>
          <a:xfrm>
            <a:off x="3183213" y="6226695"/>
            <a:ext cx="318132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Solve cubic equations (3 roots)</a:t>
            </a:r>
          </a:p>
        </p:txBody>
      </p:sp>
      <p:pic>
        <p:nvPicPr>
          <p:cNvPr id="16" name="Picture 15">
            <a:extLst>
              <a:ext uri="{FF2B5EF4-FFF2-40B4-BE49-F238E27FC236}">
                <a16:creationId xmlns:a16="http://schemas.microsoft.com/office/drawing/2014/main" id="{9057C8E7-CB84-664E-8EDF-DB96F37D096C}"/>
              </a:ext>
            </a:extLst>
          </p:cNvPr>
          <p:cNvPicPr>
            <a:picLocks noChangeAspect="1"/>
          </p:cNvPicPr>
          <p:nvPr/>
        </p:nvPicPr>
        <p:blipFill>
          <a:blip r:embed="rId10"/>
          <a:stretch>
            <a:fillRect/>
          </a:stretch>
        </p:blipFill>
        <p:spPr>
          <a:xfrm>
            <a:off x="7106034" y="1502022"/>
            <a:ext cx="674706" cy="496482"/>
          </a:xfrm>
          <a:prstGeom prst="rect">
            <a:avLst/>
          </a:prstGeom>
        </p:spPr>
      </p:pic>
      <p:pic>
        <p:nvPicPr>
          <p:cNvPr id="17" name="Picture 16">
            <a:extLst>
              <a:ext uri="{FF2B5EF4-FFF2-40B4-BE49-F238E27FC236}">
                <a16:creationId xmlns:a16="http://schemas.microsoft.com/office/drawing/2014/main" id="{4319230C-9D84-CA4D-BC75-4B0616DDC56E}"/>
              </a:ext>
            </a:extLst>
          </p:cNvPr>
          <p:cNvPicPr>
            <a:picLocks noChangeAspect="1"/>
          </p:cNvPicPr>
          <p:nvPr/>
        </p:nvPicPr>
        <p:blipFill>
          <a:blip r:embed="rId11"/>
          <a:stretch>
            <a:fillRect/>
          </a:stretch>
        </p:blipFill>
        <p:spPr>
          <a:xfrm>
            <a:off x="5766039" y="1502022"/>
            <a:ext cx="1069118" cy="526698"/>
          </a:xfrm>
          <a:prstGeom prst="rect">
            <a:avLst/>
          </a:prstGeom>
        </p:spPr>
      </p:pic>
      <p:sp>
        <p:nvSpPr>
          <p:cNvPr id="18" name="TextBox 17">
            <a:extLst>
              <a:ext uri="{FF2B5EF4-FFF2-40B4-BE49-F238E27FC236}">
                <a16:creationId xmlns:a16="http://schemas.microsoft.com/office/drawing/2014/main" id="{F0ABF45B-C1CB-8943-941F-6F20D2EAD338}"/>
              </a:ext>
            </a:extLst>
          </p:cNvPr>
          <p:cNvSpPr txBox="1"/>
          <p:nvPr/>
        </p:nvSpPr>
        <p:spPr>
          <a:xfrm>
            <a:off x="3662552" y="593716"/>
            <a:ext cx="290335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Ideal Gas Equation of State</a:t>
            </a:r>
          </a:p>
        </p:txBody>
      </p:sp>
      <p:sp>
        <p:nvSpPr>
          <p:cNvPr id="19" name="TextBox 18">
            <a:extLst>
              <a:ext uri="{FF2B5EF4-FFF2-40B4-BE49-F238E27FC236}">
                <a16:creationId xmlns:a16="http://schemas.microsoft.com/office/drawing/2014/main" id="{863DC0CE-786D-664E-AC57-A71DAD9BC8A5}"/>
              </a:ext>
            </a:extLst>
          </p:cNvPr>
          <p:cNvSpPr txBox="1"/>
          <p:nvPr/>
        </p:nvSpPr>
        <p:spPr>
          <a:xfrm>
            <a:off x="2872180" y="1128220"/>
            <a:ext cx="339330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Van der Waals Equation of State</a:t>
            </a:r>
          </a:p>
        </p:txBody>
      </p:sp>
      <p:sp>
        <p:nvSpPr>
          <p:cNvPr id="20" name="TextBox 19">
            <a:extLst>
              <a:ext uri="{FF2B5EF4-FFF2-40B4-BE49-F238E27FC236}">
                <a16:creationId xmlns:a16="http://schemas.microsoft.com/office/drawing/2014/main" id="{3E6B6AA4-A946-4443-970D-AE09453CD733}"/>
              </a:ext>
            </a:extLst>
          </p:cNvPr>
          <p:cNvSpPr txBox="1"/>
          <p:nvPr/>
        </p:nvSpPr>
        <p:spPr>
          <a:xfrm>
            <a:off x="4576752" y="3234317"/>
            <a:ext cx="252928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Virial Equation of State</a:t>
            </a:r>
          </a:p>
        </p:txBody>
      </p:sp>
      <p:sp>
        <p:nvSpPr>
          <p:cNvPr id="21" name="TextBox 20">
            <a:extLst>
              <a:ext uri="{FF2B5EF4-FFF2-40B4-BE49-F238E27FC236}">
                <a16:creationId xmlns:a16="http://schemas.microsoft.com/office/drawing/2014/main" id="{2D92D7BA-450D-5449-B506-A9EBD4EE97AF}"/>
              </a:ext>
            </a:extLst>
          </p:cNvPr>
          <p:cNvSpPr txBox="1"/>
          <p:nvPr/>
        </p:nvSpPr>
        <p:spPr>
          <a:xfrm>
            <a:off x="2742212" y="4189085"/>
            <a:ext cx="444224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Peng-Robinson Equation of State (PREOS)</a:t>
            </a:r>
          </a:p>
        </p:txBody>
      </p:sp>
      <p:sp>
        <p:nvSpPr>
          <p:cNvPr id="22" name="TextBox 21">
            <a:extLst>
              <a:ext uri="{FF2B5EF4-FFF2-40B4-BE49-F238E27FC236}">
                <a16:creationId xmlns:a16="http://schemas.microsoft.com/office/drawing/2014/main" id="{44695139-6823-FC4E-9615-9527C7BA9F16}"/>
              </a:ext>
            </a:extLst>
          </p:cNvPr>
          <p:cNvSpPr txBox="1"/>
          <p:nvPr/>
        </p:nvSpPr>
        <p:spPr>
          <a:xfrm>
            <a:off x="811711" y="620658"/>
            <a:ext cx="68640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Z = 1</a:t>
            </a:r>
          </a:p>
        </p:txBody>
      </p:sp>
      <p:pic>
        <p:nvPicPr>
          <p:cNvPr id="2" name="Picture 1">
            <a:extLst>
              <a:ext uri="{FF2B5EF4-FFF2-40B4-BE49-F238E27FC236}">
                <a16:creationId xmlns:a16="http://schemas.microsoft.com/office/drawing/2014/main" id="{5A49667D-76B1-B44E-BF4F-7F10DBADEA5E}"/>
              </a:ext>
            </a:extLst>
          </p:cNvPr>
          <p:cNvPicPr>
            <a:picLocks noChangeAspect="1"/>
          </p:cNvPicPr>
          <p:nvPr/>
        </p:nvPicPr>
        <p:blipFill>
          <a:blip r:embed="rId12"/>
          <a:stretch>
            <a:fillRect/>
          </a:stretch>
        </p:blipFill>
        <p:spPr>
          <a:xfrm>
            <a:off x="8606322" y="1331184"/>
            <a:ext cx="2104919" cy="838158"/>
          </a:xfrm>
          <a:prstGeom prst="rect">
            <a:avLst/>
          </a:prstGeom>
        </p:spPr>
      </p:pic>
      <p:sp>
        <p:nvSpPr>
          <p:cNvPr id="23" name="TextBox 22">
            <a:extLst>
              <a:ext uri="{FF2B5EF4-FFF2-40B4-BE49-F238E27FC236}">
                <a16:creationId xmlns:a16="http://schemas.microsoft.com/office/drawing/2014/main" id="{260EB96D-13D8-5849-9AF0-4FE409DF1799}"/>
              </a:ext>
            </a:extLst>
          </p:cNvPr>
          <p:cNvSpPr txBox="1"/>
          <p:nvPr/>
        </p:nvSpPr>
        <p:spPr>
          <a:xfrm>
            <a:off x="8379725" y="2169342"/>
            <a:ext cx="2817887" cy="369332"/>
          </a:xfrm>
          <a:prstGeom prst="rect">
            <a:avLst/>
          </a:prstGeom>
          <a:noFill/>
        </p:spPr>
        <p:txBody>
          <a:bodyPr wrap="none" rtlCol="0">
            <a:spAutoFit/>
          </a:bodyPr>
          <a:lstStyle/>
          <a:p>
            <a:r>
              <a:rPr lang="en-US" dirty="0"/>
              <a:t>Law of corresponding states</a:t>
            </a:r>
          </a:p>
        </p:txBody>
      </p:sp>
      <p:sp>
        <p:nvSpPr>
          <p:cNvPr id="24" name="TextBox 23">
            <a:extLst>
              <a:ext uri="{FF2B5EF4-FFF2-40B4-BE49-F238E27FC236}">
                <a16:creationId xmlns:a16="http://schemas.microsoft.com/office/drawing/2014/main" id="{E31C0156-45F6-9743-B531-9A6AA3662EE2}"/>
              </a:ext>
            </a:extLst>
          </p:cNvPr>
          <p:cNvSpPr txBox="1"/>
          <p:nvPr/>
        </p:nvSpPr>
        <p:spPr>
          <a:xfrm>
            <a:off x="928351" y="1957600"/>
            <a:ext cx="2142894" cy="369332"/>
          </a:xfrm>
          <a:prstGeom prst="rect">
            <a:avLst/>
          </a:prstGeom>
          <a:noFill/>
        </p:spPr>
        <p:txBody>
          <a:bodyPr wrap="none" rtlCol="0">
            <a:spAutoFit/>
          </a:bodyPr>
          <a:lstStyle/>
          <a:p>
            <a:r>
              <a:rPr lang="en-US" dirty="0"/>
              <a:t>P = </a:t>
            </a:r>
            <a:r>
              <a:rPr lang="en-US" dirty="0" err="1"/>
              <a:t>RT</a:t>
            </a:r>
            <a:r>
              <a:rPr lang="en-US" dirty="0" err="1">
                <a:latin typeface="Symbol" pitchFamily="2" charset="2"/>
              </a:rPr>
              <a:t>r</a:t>
            </a:r>
            <a:r>
              <a:rPr lang="en-US" dirty="0"/>
              <a:t>/(1-b</a:t>
            </a:r>
            <a:r>
              <a:rPr lang="en-US" dirty="0">
                <a:latin typeface="Symbol" pitchFamily="2" charset="2"/>
              </a:rPr>
              <a:t>r</a:t>
            </a:r>
            <a:r>
              <a:rPr lang="en-US" dirty="0"/>
              <a:t>) – a </a:t>
            </a:r>
            <a:r>
              <a:rPr lang="en-US" dirty="0">
                <a:latin typeface="Symbol" pitchFamily="2" charset="2"/>
              </a:rPr>
              <a:t>r</a:t>
            </a:r>
            <a:r>
              <a:rPr lang="en-US" baseline="30000" dirty="0"/>
              <a:t>2</a:t>
            </a:r>
          </a:p>
        </p:txBody>
      </p:sp>
      <p:sp>
        <p:nvSpPr>
          <p:cNvPr id="25" name="Rectangle 24">
            <a:extLst>
              <a:ext uri="{FF2B5EF4-FFF2-40B4-BE49-F238E27FC236}">
                <a16:creationId xmlns:a16="http://schemas.microsoft.com/office/drawing/2014/main" id="{203B8064-CE85-8142-9465-A3312BA47A10}"/>
              </a:ext>
            </a:extLst>
          </p:cNvPr>
          <p:cNvSpPr/>
          <p:nvPr/>
        </p:nvSpPr>
        <p:spPr>
          <a:xfrm>
            <a:off x="5766039" y="1441062"/>
            <a:ext cx="5466690" cy="1036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1564E129-3D58-B44C-89BE-506BB59519C7}"/>
              </a:ext>
            </a:extLst>
          </p:cNvPr>
          <p:cNvSpPr/>
          <p:nvPr/>
        </p:nvSpPr>
        <p:spPr>
          <a:xfrm>
            <a:off x="1932819" y="3280620"/>
            <a:ext cx="939361" cy="2337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263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7260" y="126356"/>
            <a:ext cx="4687331" cy="3263444"/>
          </a:xfrm>
          <a:prstGeom prst="rect">
            <a:avLst/>
          </a:prstGeom>
        </p:spPr>
      </p:pic>
      <p:pic>
        <p:nvPicPr>
          <p:cNvPr id="3" name="Picture 2"/>
          <p:cNvPicPr>
            <a:picLocks noChangeAspect="1"/>
          </p:cNvPicPr>
          <p:nvPr/>
        </p:nvPicPr>
        <p:blipFill>
          <a:blip r:embed="rId3"/>
          <a:stretch>
            <a:fillRect/>
          </a:stretch>
        </p:blipFill>
        <p:spPr>
          <a:xfrm>
            <a:off x="1752393" y="126356"/>
            <a:ext cx="4074866" cy="3076340"/>
          </a:xfrm>
          <a:prstGeom prst="rect">
            <a:avLst/>
          </a:prstGeom>
        </p:spPr>
      </p:pic>
      <p:sp>
        <p:nvSpPr>
          <p:cNvPr id="5" name="Slide Number Placeholder 4">
            <a:extLst>
              <a:ext uri="{FF2B5EF4-FFF2-40B4-BE49-F238E27FC236}">
                <a16:creationId xmlns:a16="http://schemas.microsoft.com/office/drawing/2014/main" id="{E7331295-BFD1-BC42-964C-E7850BCCD808}"/>
              </a:ext>
            </a:extLst>
          </p:cNvPr>
          <p:cNvSpPr>
            <a:spLocks noGrp="1"/>
          </p:cNvSpPr>
          <p:nvPr>
            <p:ph type="sldNum" sz="quarter" idx="12"/>
          </p:nvPr>
        </p:nvSpPr>
        <p:spPr/>
        <p:txBody>
          <a:bodyPr/>
          <a:lstStyle/>
          <a:p>
            <a:fld id="{113E92C7-7F24-5B4D-9412-675B7DEE209B}" type="slidenum">
              <a:rPr lang="en-US" smtClean="0"/>
              <a:t>17</a:t>
            </a:fld>
            <a:endParaRPr lang="en-US"/>
          </a:p>
        </p:txBody>
      </p:sp>
      <p:pic>
        <p:nvPicPr>
          <p:cNvPr id="6" name="Picture 5">
            <a:extLst>
              <a:ext uri="{FF2B5EF4-FFF2-40B4-BE49-F238E27FC236}">
                <a16:creationId xmlns:a16="http://schemas.microsoft.com/office/drawing/2014/main" id="{D8D046BF-03D9-E94F-8A82-5F858D1EB024}"/>
              </a:ext>
            </a:extLst>
          </p:cNvPr>
          <p:cNvPicPr>
            <a:picLocks noChangeAspect="1"/>
          </p:cNvPicPr>
          <p:nvPr/>
        </p:nvPicPr>
        <p:blipFill>
          <a:blip r:embed="rId4"/>
          <a:stretch>
            <a:fillRect/>
          </a:stretch>
        </p:blipFill>
        <p:spPr>
          <a:xfrm>
            <a:off x="3789825" y="3482966"/>
            <a:ext cx="4172737" cy="3379504"/>
          </a:xfrm>
          <a:prstGeom prst="rect">
            <a:avLst/>
          </a:prstGeom>
        </p:spPr>
      </p:pic>
    </p:spTree>
    <p:extLst>
      <p:ext uri="{BB962C8B-B14F-4D97-AF65-F5344CB8AC3E}">
        <p14:creationId xmlns:p14="http://schemas.microsoft.com/office/powerpoint/2010/main" val="3345525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18</a:t>
            </a:fld>
            <a:endParaRPr lang="en-US"/>
          </a:p>
        </p:txBody>
      </p:sp>
      <p:sp>
        <p:nvSpPr>
          <p:cNvPr id="2" name="TextBox 1">
            <a:extLst>
              <a:ext uri="{FF2B5EF4-FFF2-40B4-BE49-F238E27FC236}">
                <a16:creationId xmlns:a16="http://schemas.microsoft.com/office/drawing/2014/main" id="{C7668B70-BC40-AB49-AFC1-2E0129AA0C72}"/>
              </a:ext>
            </a:extLst>
          </p:cNvPr>
          <p:cNvSpPr txBox="1"/>
          <p:nvPr/>
        </p:nvSpPr>
        <p:spPr>
          <a:xfrm>
            <a:off x="3682635" y="315476"/>
            <a:ext cx="4826729"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Landau theory for 2’nd order transitions</a:t>
            </a:r>
            <a:endParaRPr lang="en-US" sz="2000" b="1" dirty="0">
              <a:latin typeface="Symbol" pitchFamily="2" charset="2"/>
            </a:endParaRPr>
          </a:p>
        </p:txBody>
      </p:sp>
      <p:sp>
        <p:nvSpPr>
          <p:cNvPr id="3" name="TextBox 2">
            <a:extLst>
              <a:ext uri="{FF2B5EF4-FFF2-40B4-BE49-F238E27FC236}">
                <a16:creationId xmlns:a16="http://schemas.microsoft.com/office/drawing/2014/main" id="{D33BE16B-95B1-0842-8144-3F605527D39B}"/>
              </a:ext>
            </a:extLst>
          </p:cNvPr>
          <p:cNvSpPr txBox="1"/>
          <p:nvPr/>
        </p:nvSpPr>
        <p:spPr>
          <a:xfrm flipH="1">
            <a:off x="518474" y="883489"/>
            <a:ext cx="11381294" cy="480131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order parameter </a:t>
            </a:r>
            <a:r>
              <a:rPr lang="en-US" b="1" i="1" dirty="0">
                <a:latin typeface="Symbol" pitchFamily="2" charset="2"/>
                <a:cs typeface="Times New Roman" panose="02020603050405020304" pitchFamily="18" charset="0"/>
              </a:rPr>
              <a:t>G</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could be concentration (normal phase separation), magnetization (magnets) , orientation (LCs)</a:t>
            </a:r>
          </a:p>
          <a:p>
            <a:r>
              <a:rPr lang="en-US" dirty="0">
                <a:latin typeface="Times New Roman" panose="02020603050405020304" pitchFamily="18" charset="0"/>
                <a:cs typeface="Times New Roman" panose="02020603050405020304" pitchFamily="18" charset="0"/>
              </a:rPr>
              <a:t>The point is to find a value for </a:t>
            </a:r>
            <a:r>
              <a:rPr lang="en-US" b="1" i="1"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above and below the critical point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c </a:t>
            </a:r>
            <a:r>
              <a:rPr lang="en-US" dirty="0">
                <a:latin typeface="Times New Roman" panose="02020603050405020304" pitchFamily="18" charset="0"/>
                <a:cs typeface="Times New Roman" panose="02020603050405020304" pitchFamily="18" charset="0"/>
              </a:rPr>
              <a:t>(where phase separation become possible).</a:t>
            </a:r>
          </a:p>
          <a:p>
            <a:r>
              <a:rPr lang="en-US" dirty="0">
                <a:latin typeface="Times New Roman" panose="02020603050405020304" pitchFamily="18" charset="0"/>
                <a:cs typeface="Times New Roman" panose="02020603050405020304" pitchFamily="18" charset="0"/>
              </a:rPr>
              <a:t>Particularly above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b="1" i="1"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 0 and we have no ”order” (think of no magnetization above the Curie temperature or no deviation from the average composition (</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&lt;</a:t>
            </a:r>
            <a:r>
              <a:rPr lang="en-US" i="1" dirty="0">
                <a:latin typeface="Symbol" pitchFamily="2" charset="2"/>
                <a:cs typeface="Times New Roman" panose="02020603050405020304" pitchFamily="18" charset="0"/>
              </a:rPr>
              <a:t> r </a:t>
            </a:r>
            <a:r>
              <a:rPr lang="en-US" dirty="0">
                <a:latin typeface="Times New Roman" panose="02020603050405020304" pitchFamily="18" charset="0"/>
                <a:cs typeface="Times New Roman" panose="02020603050405020304" pitchFamily="18" charset="0"/>
              </a:rPr>
              <a:t>&gt;) above the critical temperature).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free energy is analytic (there is a function in </a:t>
            </a:r>
            <a:r>
              <a:rPr lang="en-US" i="1" dirty="0">
                <a:latin typeface="Symbol" pitchFamily="2" charset="2"/>
                <a:cs typeface="Times New Roman" panose="02020603050405020304" pitchFamily="18" charset="0"/>
              </a:rPr>
              <a:t>G</a:t>
            </a:r>
            <a:r>
              <a:rPr lang="en-US" dirty="0">
                <a:latin typeface="Symbol" pitchFamily="2" charset="2"/>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-The free energy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is symmetric in </a:t>
            </a:r>
            <a:r>
              <a:rPr lang="en-US" i="1"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(only even powers of </a:t>
            </a:r>
            <a:r>
              <a:rPr lang="en-US" i="1"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simplicity, take a two term Taylor series expansion </a:t>
            </a:r>
            <a:r>
              <a:rPr lang="en-US" dirty="0">
                <a:latin typeface="Symbol" pitchFamily="2" charset="2"/>
                <a:cs typeface="Times New Roman" panose="02020603050405020304" pitchFamily="18" charset="0"/>
              </a:rPr>
              <a:t>D</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G </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)/2 </a:t>
            </a:r>
            <a:r>
              <a:rPr lang="en-US" i="1" dirty="0">
                <a:latin typeface="Symbol" pitchFamily="2" charset="2"/>
                <a:cs typeface="Times New Roman" panose="02020603050405020304" pitchFamily="18" charset="0"/>
              </a:rPr>
              <a:t>G </a:t>
            </a:r>
            <a:r>
              <a:rPr lang="en-US" baseline="30000" dirty="0">
                <a:latin typeface="Times New Roman" panose="02020603050405020304" pitchFamily="18" charset="0"/>
                <a:cs typeface="Times New Roman" panose="02020603050405020304" pitchFamily="18" charset="0"/>
              </a:rPr>
              <a:t>4</a:t>
            </a:r>
          </a:p>
          <a:p>
            <a:r>
              <a:rPr lang="en-US" dirty="0">
                <a:latin typeface="Times New Roman" panose="02020603050405020304" pitchFamily="18" charset="0"/>
                <a:cs typeface="Times New Roman" panose="02020603050405020304" pitchFamily="18" charset="0"/>
              </a:rPr>
              <a:t>Near the critical temperature assume for simplicity</a:t>
            </a:r>
          </a:p>
          <a:p>
            <a:r>
              <a:rPr lang="en-US" dirty="0">
                <a:latin typeface="Times New Roman" panose="02020603050405020304" pitchFamily="18" charset="0"/>
                <a:cs typeface="Times New Roman" panose="02020603050405020304" pitchFamily="18" charset="0"/>
              </a:rPr>
              <a:t>	</a:t>
            </a:r>
            <a:r>
              <a:rPr lang="en-US" dirty="0">
                <a:latin typeface="Symbol" pitchFamily="2" charset="2"/>
                <a:cs typeface="Times New Roman" panose="02020603050405020304" pitchFamily="18" charset="0"/>
              </a:rPr>
              <a:t> D</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G </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/2 </a:t>
            </a:r>
            <a:r>
              <a:rPr lang="en-US" i="1" dirty="0">
                <a:latin typeface="Symbol" pitchFamily="2" charset="2"/>
                <a:cs typeface="Times New Roman" panose="02020603050405020304" pitchFamily="18" charset="0"/>
              </a:rPr>
              <a:t>G </a:t>
            </a:r>
            <a:r>
              <a:rPr lang="en-US" baseline="30000" dirty="0">
                <a:latin typeface="Times New Roman" panose="02020603050405020304" pitchFamily="18" charset="0"/>
                <a:cs typeface="Times New Roman" panose="02020603050405020304" pitchFamily="18" charset="0"/>
              </a:rPr>
              <a:t>4 </a:t>
            </a:r>
          </a:p>
          <a:p>
            <a:r>
              <a:rPr lang="en-US" dirty="0">
                <a:latin typeface="Times New Roman" panose="02020603050405020304" pitchFamily="18" charset="0"/>
                <a:cs typeface="Times New Roman" panose="02020603050405020304" pitchFamily="18" charset="0"/>
              </a:rPr>
              <a:t>For a solution to </a:t>
            </a:r>
            <a:r>
              <a:rPr lang="en-US" i="1"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you must have </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&gt; 0 (this is obvious below); and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must change sign for phase separation to occur at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so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the critical point ∂F/∂</a:t>
            </a:r>
            <a:r>
              <a:rPr lang="en-US" i="1"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 0 = 2</a:t>
            </a:r>
            <a:r>
              <a:rPr lang="en-US" i="1" dirty="0">
                <a:latin typeface="Times New Roman" panose="02020603050405020304" pitchFamily="18" charset="0"/>
                <a:cs typeface="Times New Roman" panose="02020603050405020304" pitchFamily="18" charset="0"/>
              </a:rPr>
              <a:t>a</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G</a:t>
            </a:r>
            <a:r>
              <a:rPr lang="en-US" i="1"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+ 2</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G</a:t>
            </a:r>
            <a:r>
              <a:rPr lang="en-US" i="1" baseline="-25000" dirty="0">
                <a:latin typeface="Times New Roman" panose="02020603050405020304" pitchFamily="18" charset="0"/>
                <a:cs typeface="Times New Roman" panose="02020603050405020304" pitchFamily="18" charset="0"/>
              </a:rPr>
              <a:t>0</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To minimize free energy and make a stable phase either </a:t>
            </a:r>
            <a:r>
              <a:rPr lang="en-US" i="1" dirty="0">
                <a:latin typeface="Symbol" pitchFamily="2" charset="2"/>
                <a:cs typeface="Times New Roman" panose="02020603050405020304" pitchFamily="18" charset="0"/>
              </a:rPr>
              <a:t>G</a:t>
            </a:r>
            <a:r>
              <a:rPr lang="en-US" i="1"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0 (above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or </a:t>
            </a:r>
            <a:r>
              <a:rPr lang="en-US" i="1" dirty="0">
                <a:latin typeface="Symbol" pitchFamily="2" charset="2"/>
                <a:cs typeface="Times New Roman" panose="02020603050405020304" pitchFamily="18" charset="0"/>
              </a:rPr>
              <a:t>G</a:t>
            </a:r>
            <a:r>
              <a:rPr lang="en-US" i="1" baseline="-25000" dirty="0">
                <a:latin typeface="Times New Roman" panose="02020603050405020304" pitchFamily="18" charset="0"/>
                <a:cs typeface="Times New Roman" panose="02020603050405020304" pitchFamily="18" charset="0"/>
              </a:rPr>
              <a:t>0</a:t>
            </a:r>
            <a:r>
              <a:rPr lang="en-US" i="1"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 </a:t>
            </a:r>
            <a:r>
              <a:rPr lang="en-US" i="1" dirty="0">
                <a:latin typeface="Times New Roman" panose="02020603050405020304" pitchFamily="18" charset="0"/>
                <a:cs typeface="Times New Roman" panose="02020603050405020304" pitchFamily="18" charset="0"/>
              </a:rPr>
              <a:t>a</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(for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For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G</a:t>
            </a:r>
            <a:r>
              <a:rPr lang="en-US" i="1"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The critical exponent is ½ for Landau theory.</a:t>
            </a:r>
            <a:endParaRPr lang="en-US" baseline="30000"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61745439-8FAE-4C17-C486-5EC7716ED991}"/>
              </a:ext>
            </a:extLst>
          </p:cNvPr>
          <p:cNvGrpSpPr/>
          <p:nvPr/>
        </p:nvGrpSpPr>
        <p:grpSpPr>
          <a:xfrm>
            <a:off x="9316566" y="1771449"/>
            <a:ext cx="2583202" cy="2229608"/>
            <a:chOff x="9176231" y="3713340"/>
            <a:chExt cx="2583202" cy="2229608"/>
          </a:xfrm>
        </p:grpSpPr>
        <p:pic>
          <p:nvPicPr>
            <p:cNvPr id="11" name="Picture 10">
              <a:extLst>
                <a:ext uri="{FF2B5EF4-FFF2-40B4-BE49-F238E27FC236}">
                  <a16:creationId xmlns:a16="http://schemas.microsoft.com/office/drawing/2014/main" id="{94FCBE4A-87E5-F348-96CB-67F6DB557C02}"/>
                </a:ext>
              </a:extLst>
            </p:cNvPr>
            <p:cNvPicPr>
              <a:picLocks noChangeAspect="1"/>
            </p:cNvPicPr>
            <p:nvPr/>
          </p:nvPicPr>
          <p:blipFill>
            <a:blip r:embed="rId2"/>
            <a:stretch>
              <a:fillRect/>
            </a:stretch>
          </p:blipFill>
          <p:spPr>
            <a:xfrm>
              <a:off x="9176231" y="3713340"/>
              <a:ext cx="2583202" cy="2229608"/>
            </a:xfrm>
            <a:prstGeom prst="rect">
              <a:avLst/>
            </a:prstGeom>
          </p:spPr>
        </p:pic>
        <p:sp>
          <p:nvSpPr>
            <p:cNvPr id="13" name="TextBox 12">
              <a:extLst>
                <a:ext uri="{FF2B5EF4-FFF2-40B4-BE49-F238E27FC236}">
                  <a16:creationId xmlns:a16="http://schemas.microsoft.com/office/drawing/2014/main" id="{5092D0B9-5723-6659-7BBF-5D13A14006CB}"/>
                </a:ext>
              </a:extLst>
            </p:cNvPr>
            <p:cNvSpPr txBox="1"/>
            <p:nvPr/>
          </p:nvSpPr>
          <p:spPr>
            <a:xfrm>
              <a:off x="10420775" y="5654462"/>
              <a:ext cx="277640" cy="276999"/>
            </a:xfrm>
            <a:prstGeom prst="rect">
              <a:avLst/>
            </a:prstGeom>
            <a:solidFill>
              <a:schemeClr val="bg1"/>
            </a:solidFill>
          </p:spPr>
          <p:txBody>
            <a:bodyPr wrap="none" rtlCol="0">
              <a:spAutoFit/>
            </a:bodyPr>
            <a:lstStyle/>
            <a:p>
              <a:r>
                <a:rPr lang="en-US" sz="1200" dirty="0">
                  <a:latin typeface="Symbol" pitchFamily="2" charset="2"/>
                </a:rPr>
                <a:t>G</a:t>
              </a:r>
            </a:p>
          </p:txBody>
        </p:sp>
        <p:sp>
          <p:nvSpPr>
            <p:cNvPr id="14" name="TextBox 13">
              <a:extLst>
                <a:ext uri="{FF2B5EF4-FFF2-40B4-BE49-F238E27FC236}">
                  <a16:creationId xmlns:a16="http://schemas.microsoft.com/office/drawing/2014/main" id="{24735949-F9F2-4388-0E87-732773015725}"/>
                </a:ext>
              </a:extLst>
            </p:cNvPr>
            <p:cNvSpPr txBox="1"/>
            <p:nvPr/>
          </p:nvSpPr>
          <p:spPr>
            <a:xfrm>
              <a:off x="10467832" y="5164625"/>
              <a:ext cx="328936" cy="276999"/>
            </a:xfrm>
            <a:prstGeom prst="rect">
              <a:avLst/>
            </a:prstGeom>
            <a:solidFill>
              <a:schemeClr val="bg1"/>
            </a:solidFill>
          </p:spPr>
          <p:txBody>
            <a:bodyPr wrap="none" rtlCol="0">
              <a:spAutoFit/>
            </a:bodyPr>
            <a:lstStyle/>
            <a:p>
              <a:r>
                <a:rPr lang="en-US" sz="1200" dirty="0">
                  <a:latin typeface="Symbol" pitchFamily="2" charset="2"/>
                </a:rPr>
                <a:t>G</a:t>
              </a:r>
              <a:r>
                <a:rPr lang="en-US" sz="1200" baseline="-25000" dirty="0">
                  <a:latin typeface="Symbol" pitchFamily="2" charset="2"/>
                </a:rPr>
                <a:t>0</a:t>
              </a:r>
            </a:p>
          </p:txBody>
        </p:sp>
        <p:sp>
          <p:nvSpPr>
            <p:cNvPr id="15" name="TextBox 14">
              <a:extLst>
                <a:ext uri="{FF2B5EF4-FFF2-40B4-BE49-F238E27FC236}">
                  <a16:creationId xmlns:a16="http://schemas.microsoft.com/office/drawing/2014/main" id="{E0CE66E1-DB3B-9F80-0DD6-E2C536D27E59}"/>
                </a:ext>
              </a:extLst>
            </p:cNvPr>
            <p:cNvSpPr txBox="1"/>
            <p:nvPr/>
          </p:nvSpPr>
          <p:spPr>
            <a:xfrm>
              <a:off x="11425110" y="4463072"/>
              <a:ext cx="277640" cy="276999"/>
            </a:xfrm>
            <a:prstGeom prst="rect">
              <a:avLst/>
            </a:prstGeom>
            <a:solidFill>
              <a:schemeClr val="bg1"/>
            </a:solidFill>
          </p:spPr>
          <p:txBody>
            <a:bodyPr wrap="none" rtlCol="0">
              <a:spAutoFit/>
            </a:bodyPr>
            <a:lstStyle/>
            <a:p>
              <a:r>
                <a:rPr lang="en-US" sz="1200" dirty="0">
                  <a:latin typeface="Symbol" pitchFamily="2" charset="2"/>
                </a:rPr>
                <a:t>G</a:t>
              </a:r>
            </a:p>
          </p:txBody>
        </p:sp>
      </p:grpSp>
    </p:spTree>
    <p:extLst>
      <p:ext uri="{BB962C8B-B14F-4D97-AF65-F5344CB8AC3E}">
        <p14:creationId xmlns:p14="http://schemas.microsoft.com/office/powerpoint/2010/main" val="196346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CD8DB-512E-934D-8A76-7A4FCF23D91E}"/>
              </a:ext>
            </a:extLst>
          </p:cNvPr>
          <p:cNvSpPr txBox="1"/>
          <p:nvPr/>
        </p:nvSpPr>
        <p:spPr>
          <a:xfrm flipH="1">
            <a:off x="4959551" y="461473"/>
            <a:ext cx="5124486" cy="461665"/>
          </a:xfrm>
          <a:prstGeom prst="rect">
            <a:avLst/>
          </a:prstGeom>
          <a:noFill/>
        </p:spPr>
        <p:txBody>
          <a:bodyPr wrap="square" rtlCol="0">
            <a:spAutoFit/>
          </a:bodyPr>
          <a:lstStyle/>
          <a:p>
            <a:r>
              <a:rPr lang="en-US" sz="2400" b="1" dirty="0"/>
              <a:t>Course Summary</a:t>
            </a:r>
          </a:p>
        </p:txBody>
      </p:sp>
      <p:sp>
        <p:nvSpPr>
          <p:cNvPr id="5" name="TextBox 4">
            <a:extLst>
              <a:ext uri="{FF2B5EF4-FFF2-40B4-BE49-F238E27FC236}">
                <a16:creationId xmlns:a16="http://schemas.microsoft.com/office/drawing/2014/main" id="{E2029145-34CF-2B48-A65C-830AD7D11BC6}"/>
              </a:ext>
            </a:extLst>
          </p:cNvPr>
          <p:cNvSpPr txBox="1"/>
          <p:nvPr/>
        </p:nvSpPr>
        <p:spPr>
          <a:xfrm>
            <a:off x="2521010" y="1504060"/>
            <a:ext cx="7128600" cy="3416320"/>
          </a:xfrm>
          <a:prstGeom prst="rect">
            <a:avLst/>
          </a:prstGeom>
          <a:noFill/>
        </p:spPr>
        <p:txBody>
          <a:bodyPr wrap="square" rtlCol="0">
            <a:spAutoFit/>
          </a:bodyPr>
          <a:lstStyle/>
          <a:p>
            <a:r>
              <a:rPr lang="en-US" b="1" dirty="0"/>
              <a:t>III. Solutions: </a:t>
            </a:r>
          </a:p>
          <a:p>
            <a:r>
              <a:rPr lang="en-US" dirty="0"/>
              <a:t>Ideal mixing; </a:t>
            </a:r>
          </a:p>
          <a:p>
            <a:r>
              <a:rPr lang="en-US" dirty="0"/>
              <a:t>Real solutions;</a:t>
            </a:r>
          </a:p>
          <a:p>
            <a:r>
              <a:rPr lang="en-US" dirty="0"/>
              <a:t>Activity and activity coefficient;</a:t>
            </a:r>
          </a:p>
          <a:p>
            <a:r>
              <a:rPr lang="en-US" dirty="0"/>
              <a:t>Excess Gibbs free energy;</a:t>
            </a:r>
          </a:p>
          <a:p>
            <a:r>
              <a:rPr lang="en-US" dirty="0" err="1"/>
              <a:t>Raoult’s</a:t>
            </a:r>
            <a:r>
              <a:rPr lang="en-US" dirty="0"/>
              <a:t> Law and Henry’s Law;</a:t>
            </a:r>
          </a:p>
          <a:p>
            <a:r>
              <a:rPr lang="en-US" dirty="0"/>
              <a:t>Hildebrand Model;</a:t>
            </a:r>
          </a:p>
          <a:p>
            <a:r>
              <a:rPr lang="en-US" dirty="0"/>
              <a:t>Hildebrand del parameter;</a:t>
            </a:r>
          </a:p>
          <a:p>
            <a:r>
              <a:rPr lang="en-US" dirty="0"/>
              <a:t>Asymmetric models (Redlich-</a:t>
            </a:r>
            <a:r>
              <a:rPr lang="en-US" dirty="0" err="1"/>
              <a:t>Kister</a:t>
            </a:r>
            <a:r>
              <a:rPr lang="en-US" dirty="0"/>
              <a:t> Expression);</a:t>
            </a:r>
          </a:p>
          <a:p>
            <a:r>
              <a:rPr lang="en-US" dirty="0"/>
              <a:t>Gibbs-</a:t>
            </a:r>
            <a:r>
              <a:rPr lang="en-US" dirty="0" err="1"/>
              <a:t>Duhem</a:t>
            </a:r>
            <a:r>
              <a:rPr lang="en-US" dirty="0"/>
              <a:t> for Solutions;</a:t>
            </a:r>
          </a:p>
          <a:p>
            <a:endParaRPr lang="en-US" dirty="0"/>
          </a:p>
          <a:p>
            <a:endParaRPr lang="en-US" dirty="0"/>
          </a:p>
        </p:txBody>
      </p:sp>
    </p:spTree>
    <p:extLst>
      <p:ext uri="{BB962C8B-B14F-4D97-AF65-F5344CB8AC3E}">
        <p14:creationId xmlns:p14="http://schemas.microsoft.com/office/powerpoint/2010/main" val="282565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029145-34CF-2B48-A65C-830AD7D11BC6}"/>
              </a:ext>
            </a:extLst>
          </p:cNvPr>
          <p:cNvSpPr txBox="1"/>
          <p:nvPr/>
        </p:nvSpPr>
        <p:spPr>
          <a:xfrm>
            <a:off x="2521010" y="1504060"/>
            <a:ext cx="7128600" cy="415498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Introduction: </a:t>
            </a:r>
          </a:p>
          <a:p>
            <a:r>
              <a:rPr lang="en-US" sz="2400" dirty="0">
                <a:latin typeface="Times New Roman" panose="02020603050405020304" pitchFamily="18" charset="0"/>
                <a:cs typeface="Times New Roman" panose="02020603050405020304" pitchFamily="18" charset="0"/>
              </a:rPr>
              <a:t>Define Terms; </a:t>
            </a:r>
          </a:p>
          <a:p>
            <a:r>
              <a:rPr lang="en-US" sz="2400" dirty="0">
                <a:latin typeface="Times New Roman" panose="02020603050405020304" pitchFamily="18" charset="0"/>
                <a:cs typeface="Times New Roman" panose="02020603050405020304" pitchFamily="18" charset="0"/>
              </a:rPr>
              <a:t>Basic Definitions; </a:t>
            </a:r>
          </a:p>
          <a:p>
            <a:r>
              <a:rPr lang="en-US" sz="2400" dirty="0">
                <a:latin typeface="Times New Roman" panose="02020603050405020304" pitchFamily="18" charset="0"/>
                <a:cs typeface="Times New Roman" panose="02020603050405020304" pitchFamily="18" charset="0"/>
              </a:rPr>
              <a:t>Gibbs Thompson; </a:t>
            </a:r>
          </a:p>
          <a:p>
            <a:r>
              <a:rPr lang="en-US" sz="2400" dirty="0">
                <a:latin typeface="Times New Roman" panose="02020603050405020304" pitchFamily="18" charset="0"/>
                <a:cs typeface="Times New Roman" panose="02020603050405020304" pitchFamily="18" charset="0"/>
              </a:rPr>
              <a:t>Hess’ Law (not path dependent); </a:t>
            </a:r>
          </a:p>
          <a:p>
            <a:r>
              <a:rPr lang="en-US" sz="2400" dirty="0">
                <a:latin typeface="Times New Roman" panose="02020603050405020304" pitchFamily="18" charset="0"/>
                <a:cs typeface="Times New Roman" panose="02020603050405020304" pitchFamily="18" charset="0"/>
              </a:rPr>
              <a:t>Second law and reversibility; </a:t>
            </a:r>
          </a:p>
          <a:p>
            <a:r>
              <a:rPr lang="en-US" sz="2400" dirty="0">
                <a:latin typeface="Times New Roman" panose="02020603050405020304" pitchFamily="18" charset="0"/>
                <a:cs typeface="Times New Roman" panose="02020603050405020304" pitchFamily="18" charset="0"/>
              </a:rPr>
              <a:t>Equilibrium; </a:t>
            </a:r>
          </a:p>
          <a:p>
            <a:r>
              <a:rPr lang="en-US" sz="2400" dirty="0">
                <a:latin typeface="Times New Roman" panose="02020603050405020304" pitchFamily="18" charset="0"/>
                <a:cs typeface="Times New Roman" panose="02020603050405020304" pitchFamily="18" charset="0"/>
              </a:rPr>
              <a:t>Third law T = 0 K Boltzmann equation; </a:t>
            </a:r>
          </a:p>
          <a:p>
            <a:r>
              <a:rPr lang="en-US" sz="2400" dirty="0">
                <a:latin typeface="Times New Roman" panose="02020603050405020304" pitchFamily="18" charset="0"/>
                <a:cs typeface="Times New Roman" panose="02020603050405020304" pitchFamily="18" charset="0"/>
              </a:rPr>
              <a:t>Legendre transform; </a:t>
            </a:r>
          </a:p>
          <a:p>
            <a:r>
              <a:rPr lang="en-US" sz="2400" dirty="0">
                <a:latin typeface="Times New Roman" panose="02020603050405020304" pitchFamily="18" charset="0"/>
                <a:cs typeface="Times New Roman" panose="02020603050405020304" pitchFamily="18" charset="0"/>
              </a:rPr>
              <a:t>Maxwell equations; </a:t>
            </a:r>
          </a:p>
          <a:p>
            <a:r>
              <a:rPr lang="en-US" sz="2400" dirty="0">
                <a:latin typeface="Times New Roman" panose="02020603050405020304" pitchFamily="18" charset="0"/>
                <a:cs typeface="Times New Roman" panose="02020603050405020304" pitchFamily="18" charset="0"/>
              </a:rPr>
              <a:t>Gibbs-</a:t>
            </a:r>
            <a:r>
              <a:rPr lang="en-US" sz="2400" dirty="0" err="1">
                <a:latin typeface="Times New Roman" panose="02020603050405020304" pitchFamily="18" charset="0"/>
                <a:cs typeface="Times New Roman" panose="02020603050405020304" pitchFamily="18" charset="0"/>
              </a:rPr>
              <a:t>Duhem</a:t>
            </a:r>
            <a:r>
              <a:rPr lang="en-US" sz="2400" dirty="0">
                <a:latin typeface="Times New Roman" panose="02020603050405020304" pitchFamily="18" charset="0"/>
                <a:cs typeface="Times New Roman" panose="02020603050405020304" pitchFamily="18" charset="0"/>
              </a:rPr>
              <a:t> equation (Gibbs phase rule)</a:t>
            </a:r>
          </a:p>
        </p:txBody>
      </p:sp>
      <p:sp>
        <p:nvSpPr>
          <p:cNvPr id="6" name="TextBox 5">
            <a:extLst>
              <a:ext uri="{FF2B5EF4-FFF2-40B4-BE49-F238E27FC236}">
                <a16:creationId xmlns:a16="http://schemas.microsoft.com/office/drawing/2014/main" id="{7C1FDAD6-5530-E247-8A89-E8E2587FBB5B}"/>
              </a:ext>
            </a:extLst>
          </p:cNvPr>
          <p:cNvSpPr txBox="1"/>
          <p:nvPr/>
        </p:nvSpPr>
        <p:spPr>
          <a:xfrm flipH="1">
            <a:off x="4437037" y="354595"/>
            <a:ext cx="512448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Course Summary</a:t>
            </a:r>
          </a:p>
        </p:txBody>
      </p:sp>
    </p:spTree>
    <p:extLst>
      <p:ext uri="{BB962C8B-B14F-4D97-AF65-F5344CB8AC3E}">
        <p14:creationId xmlns:p14="http://schemas.microsoft.com/office/powerpoint/2010/main" val="3118631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20</a:t>
            </a:fld>
            <a:endParaRPr lang="en-US"/>
          </a:p>
        </p:txBody>
      </p:sp>
      <p:sp>
        <p:nvSpPr>
          <p:cNvPr id="2" name="TextBox 1">
            <a:extLst>
              <a:ext uri="{FF2B5EF4-FFF2-40B4-BE49-F238E27FC236}">
                <a16:creationId xmlns:a16="http://schemas.microsoft.com/office/drawing/2014/main" id="{27208ABB-3E92-1A40-90C1-14D2A94529FC}"/>
              </a:ext>
            </a:extLst>
          </p:cNvPr>
          <p:cNvSpPr txBox="1"/>
          <p:nvPr/>
        </p:nvSpPr>
        <p:spPr>
          <a:xfrm>
            <a:off x="817967" y="1513492"/>
            <a:ext cx="10615983" cy="2585323"/>
          </a:xfrm>
          <a:prstGeom prst="rect">
            <a:avLst/>
          </a:prstGeom>
          <a:noFill/>
        </p:spPr>
        <p:txBody>
          <a:bodyPr wrap="none" rtlCol="0">
            <a:spAutoFit/>
          </a:bodyPr>
          <a:lstStyle/>
          <a:p>
            <a:r>
              <a:rPr lang="en-US" b="1" dirty="0"/>
              <a:t>An “Ideal Solution” means:</a:t>
            </a:r>
          </a:p>
          <a:p>
            <a:endParaRPr lang="en-US" dirty="0"/>
          </a:p>
          <a:p>
            <a:r>
              <a:rPr lang="en-US" dirty="0"/>
              <a:t>The change on mixing:</a:t>
            </a:r>
          </a:p>
          <a:p>
            <a:r>
              <a:rPr lang="en-US" dirty="0">
                <a:latin typeface="Symbol" pitchFamily="2" charset="2"/>
              </a:rPr>
              <a:t>D</a:t>
            </a:r>
            <a:r>
              <a:rPr lang="en-US" dirty="0"/>
              <a:t>S = -</a:t>
            </a:r>
            <a:r>
              <a:rPr lang="en-US" dirty="0" err="1"/>
              <a:t>nk</a:t>
            </a:r>
            <a:r>
              <a:rPr lang="en-US" baseline="-25000" dirty="0" err="1"/>
              <a:t>B</a:t>
            </a:r>
            <a:r>
              <a:rPr lang="en-US" baseline="-25000" dirty="0"/>
              <a:t> </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a:t>
            </a:r>
          </a:p>
          <a:p>
            <a:r>
              <a:rPr lang="en-US" dirty="0"/>
              <a:t>Since (ln x) is always negative or 0, </a:t>
            </a:r>
            <a:r>
              <a:rPr lang="en-US" dirty="0">
                <a:latin typeface="Symbol" pitchFamily="2" charset="2"/>
              </a:rPr>
              <a:t>D</a:t>
            </a:r>
            <a:r>
              <a:rPr lang="en-US" dirty="0">
                <a:latin typeface="Calibri" panose="020F0502020204030204" pitchFamily="34" charset="0"/>
                <a:cs typeface="Calibri" panose="020F0502020204030204" pitchFamily="34" charset="0"/>
              </a:rPr>
              <a:t>S is always positive for ideal solutions</a:t>
            </a:r>
          </a:p>
          <a:p>
            <a:r>
              <a:rPr lang="en-US" dirty="0">
                <a:latin typeface="Symbol" pitchFamily="2" charset="2"/>
              </a:rPr>
              <a:t>D</a:t>
            </a:r>
            <a:r>
              <a:rPr lang="en-US" dirty="0"/>
              <a:t>G = -T</a:t>
            </a:r>
            <a:r>
              <a:rPr lang="en-US" dirty="0">
                <a:latin typeface="Symbol" pitchFamily="2" charset="2"/>
              </a:rPr>
              <a:t> D</a:t>
            </a:r>
            <a:r>
              <a:rPr lang="en-US" dirty="0"/>
              <a:t>S</a:t>
            </a:r>
          </a:p>
          <a:p>
            <a:r>
              <a:rPr lang="en-US" dirty="0"/>
              <a:t>Since (ln x) is always negative or 0, </a:t>
            </a:r>
            <a:r>
              <a:rPr lang="en-US" dirty="0">
                <a:latin typeface="Symbol" pitchFamily="2" charset="2"/>
              </a:rPr>
              <a:t>D</a:t>
            </a:r>
            <a:r>
              <a:rPr lang="en-US" dirty="0"/>
              <a:t>G is always negative (or 0) and ideal solutions </a:t>
            </a:r>
            <a:r>
              <a:rPr lang="en-US" b="1" dirty="0"/>
              <a:t>always mix</a:t>
            </a:r>
          </a:p>
          <a:p>
            <a:r>
              <a:rPr lang="en-US" dirty="0">
                <a:latin typeface="Symbol" pitchFamily="2" charset="2"/>
              </a:rPr>
              <a:t>D</a:t>
            </a:r>
            <a:r>
              <a:rPr lang="en-US" dirty="0"/>
              <a:t>H is 0, there is no interaction in ideal mixtures, there is no excluded volume, particles are ghosts to each other</a:t>
            </a:r>
          </a:p>
          <a:p>
            <a:r>
              <a:rPr lang="en-US" dirty="0">
                <a:latin typeface="Symbol" pitchFamily="2" charset="2"/>
              </a:rPr>
              <a:t>D</a:t>
            </a:r>
            <a:r>
              <a:rPr lang="en-US" dirty="0"/>
              <a:t>V = (</a:t>
            </a:r>
            <a:r>
              <a:rPr lang="en-US" dirty="0" err="1"/>
              <a:t>d</a:t>
            </a:r>
            <a:r>
              <a:rPr lang="en-US" dirty="0" err="1">
                <a:latin typeface="Symbol" pitchFamily="2" charset="2"/>
              </a:rPr>
              <a:t>D</a:t>
            </a:r>
            <a:r>
              <a:rPr lang="en-US" dirty="0" err="1"/>
              <a:t>G</a:t>
            </a:r>
            <a:r>
              <a:rPr lang="en-US" dirty="0"/>
              <a:t>/</a:t>
            </a:r>
            <a:r>
              <a:rPr lang="en-US" dirty="0" err="1"/>
              <a:t>dp</a:t>
            </a:r>
            <a:r>
              <a:rPr lang="en-US" dirty="0"/>
              <a:t>)</a:t>
            </a:r>
            <a:r>
              <a:rPr lang="en-US" baseline="-25000" dirty="0"/>
              <a:t>T </a:t>
            </a:r>
            <a:r>
              <a:rPr lang="en-US" dirty="0"/>
              <a:t>= 0, there is no loss or gain of volume compared to the summed volume</a:t>
            </a:r>
          </a:p>
        </p:txBody>
      </p:sp>
    </p:spTree>
    <p:extLst>
      <p:ext uri="{BB962C8B-B14F-4D97-AF65-F5344CB8AC3E}">
        <p14:creationId xmlns:p14="http://schemas.microsoft.com/office/powerpoint/2010/main" val="2546326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21</a:t>
            </a:fld>
            <a:endParaRPr lang="en-US"/>
          </a:p>
        </p:txBody>
      </p:sp>
      <p:sp>
        <p:nvSpPr>
          <p:cNvPr id="3" name="TextBox 2">
            <a:extLst>
              <a:ext uri="{FF2B5EF4-FFF2-40B4-BE49-F238E27FC236}">
                <a16:creationId xmlns:a16="http://schemas.microsoft.com/office/drawing/2014/main" id="{4F547E23-D245-144B-80ED-FE166D1E3BA2}"/>
              </a:ext>
            </a:extLst>
          </p:cNvPr>
          <p:cNvSpPr txBox="1"/>
          <p:nvPr/>
        </p:nvSpPr>
        <p:spPr>
          <a:xfrm>
            <a:off x="4587766" y="537605"/>
            <a:ext cx="4022834" cy="369332"/>
          </a:xfrm>
          <a:prstGeom prst="rect">
            <a:avLst/>
          </a:prstGeom>
          <a:noFill/>
        </p:spPr>
        <p:txBody>
          <a:bodyPr wrap="square" rtlCol="0">
            <a:spAutoFit/>
          </a:bodyPr>
          <a:lstStyle/>
          <a:p>
            <a:r>
              <a:rPr lang="en-US" b="1" dirty="0"/>
              <a:t>Real Solutions</a:t>
            </a:r>
          </a:p>
        </p:txBody>
      </p:sp>
      <p:sp>
        <p:nvSpPr>
          <p:cNvPr id="2" name="TextBox 1">
            <a:extLst>
              <a:ext uri="{FF2B5EF4-FFF2-40B4-BE49-F238E27FC236}">
                <a16:creationId xmlns:a16="http://schemas.microsoft.com/office/drawing/2014/main" id="{14CE4757-1B16-244B-BED4-324CFAD37FD7}"/>
              </a:ext>
            </a:extLst>
          </p:cNvPr>
          <p:cNvSpPr txBox="1"/>
          <p:nvPr/>
        </p:nvSpPr>
        <p:spPr>
          <a:xfrm>
            <a:off x="3531476" y="1229709"/>
            <a:ext cx="4327980" cy="2862322"/>
          </a:xfrm>
          <a:prstGeom prst="rect">
            <a:avLst/>
          </a:prstGeom>
          <a:noFill/>
        </p:spPr>
        <p:txBody>
          <a:bodyPr wrap="none" rtlCol="0">
            <a:spAutoFit/>
          </a:bodyPr>
          <a:lstStyle/>
          <a:p>
            <a:r>
              <a:rPr lang="en-US" dirty="0" err="1"/>
              <a:t>x</a:t>
            </a:r>
            <a:r>
              <a:rPr lang="en-US" baseline="-25000" dirty="0" err="1"/>
              <a:t>A</a:t>
            </a:r>
            <a:r>
              <a:rPr lang="en-US" dirty="0"/>
              <a:t> becomes </a:t>
            </a:r>
            <a:r>
              <a:rPr lang="en-US" dirty="0" err="1"/>
              <a:t>a</a:t>
            </a:r>
            <a:r>
              <a:rPr lang="en-US" baseline="-25000" dirty="0" err="1"/>
              <a:t>A</a:t>
            </a:r>
            <a:r>
              <a:rPr lang="en-US" dirty="0"/>
              <a:t> the activity so</a:t>
            </a:r>
          </a:p>
          <a:p>
            <a:endParaRPr lang="en-US" dirty="0"/>
          </a:p>
          <a:p>
            <a:r>
              <a:rPr lang="en-US" dirty="0" err="1">
                <a:latin typeface="Symbol" pitchFamily="2" charset="2"/>
              </a:rPr>
              <a:t>D</a:t>
            </a:r>
            <a:r>
              <a:rPr lang="en-US" dirty="0" err="1">
                <a:latin typeface="Calibri" panose="020F0502020204030204" pitchFamily="34" charset="0"/>
                <a:cs typeface="Calibri" panose="020F0502020204030204" pitchFamily="34" charset="0"/>
              </a:rPr>
              <a:t>G</a:t>
            </a:r>
            <a:r>
              <a:rPr lang="en-US" baseline="-25000" dirty="0" err="1"/>
              <a:t>mixing</a:t>
            </a:r>
            <a:r>
              <a:rPr lang="en-US" dirty="0"/>
              <a:t> = RT(</a:t>
            </a:r>
            <a:r>
              <a:rPr lang="en-US" dirty="0" err="1"/>
              <a:t>x</a:t>
            </a:r>
            <a:r>
              <a:rPr lang="en-US" baseline="-25000" dirty="0" err="1"/>
              <a:t>A</a:t>
            </a:r>
            <a:r>
              <a:rPr lang="en-US" dirty="0" err="1"/>
              <a:t>lna</a:t>
            </a:r>
            <a:r>
              <a:rPr lang="en-US" baseline="-25000" dirty="0" err="1"/>
              <a:t>A</a:t>
            </a:r>
            <a:r>
              <a:rPr lang="en-US" dirty="0"/>
              <a:t> + </a:t>
            </a:r>
            <a:r>
              <a:rPr lang="en-US" dirty="0" err="1"/>
              <a:t>x</a:t>
            </a:r>
            <a:r>
              <a:rPr lang="en-US" baseline="-25000" dirty="0" err="1"/>
              <a:t>A</a:t>
            </a:r>
            <a:r>
              <a:rPr lang="en-US" dirty="0" err="1"/>
              <a:t>lna</a:t>
            </a:r>
            <a:r>
              <a:rPr lang="en-US" baseline="-25000" dirty="0" err="1"/>
              <a:t>B</a:t>
            </a:r>
            <a:r>
              <a:rPr lang="en-US" dirty="0"/>
              <a:t>)</a:t>
            </a:r>
          </a:p>
          <a:p>
            <a:endParaRPr lang="en-US" dirty="0"/>
          </a:p>
          <a:p>
            <a:r>
              <a:rPr lang="en-US" dirty="0">
                <a:latin typeface="Calibri" panose="020F0502020204030204" pitchFamily="34" charset="0"/>
                <a:cs typeface="Calibri" panose="020F0502020204030204" pitchFamily="34" charset="0"/>
              </a:rPr>
              <a:t>Excess </a:t>
            </a:r>
            <a:r>
              <a:rPr lang="en-US" dirty="0" err="1">
                <a:latin typeface="Symbol" pitchFamily="2" charset="2"/>
              </a:rPr>
              <a:t>D</a:t>
            </a:r>
            <a:r>
              <a:rPr lang="en-US" dirty="0" err="1">
                <a:latin typeface="Calibri" panose="020F0502020204030204" pitchFamily="34" charset="0"/>
                <a:cs typeface="Calibri" panose="020F0502020204030204" pitchFamily="34" charset="0"/>
              </a:rPr>
              <a:t>G</a:t>
            </a:r>
            <a:r>
              <a:rPr lang="en-US" baseline="-25000" dirty="0" err="1"/>
              <a:t>mixing</a:t>
            </a:r>
            <a:r>
              <a:rPr lang="en-US" dirty="0"/>
              <a:t> = </a:t>
            </a:r>
            <a:r>
              <a:rPr lang="en-US" dirty="0" err="1">
                <a:latin typeface="Symbol" pitchFamily="2" charset="2"/>
              </a:rPr>
              <a:t>D</a:t>
            </a:r>
            <a:r>
              <a:rPr lang="en-US" dirty="0" err="1">
                <a:latin typeface="Calibri" panose="020F0502020204030204" pitchFamily="34" charset="0"/>
                <a:cs typeface="Calibri" panose="020F0502020204030204" pitchFamily="34" charset="0"/>
              </a:rPr>
              <a:t>G</a:t>
            </a:r>
            <a:r>
              <a:rPr lang="en-US" baseline="-25000" dirty="0" err="1"/>
              <a:t>mixing</a:t>
            </a:r>
            <a:r>
              <a:rPr lang="en-US" dirty="0"/>
              <a:t> - RT(</a:t>
            </a:r>
            <a:r>
              <a:rPr lang="en-US" dirty="0" err="1"/>
              <a:t>x</a:t>
            </a:r>
            <a:r>
              <a:rPr lang="en-US" baseline="-25000" dirty="0" err="1"/>
              <a:t>A</a:t>
            </a:r>
            <a:r>
              <a:rPr lang="en-US" dirty="0" err="1"/>
              <a:t>lnx</a:t>
            </a:r>
            <a:r>
              <a:rPr lang="en-US" baseline="-25000" dirty="0" err="1"/>
              <a:t>A</a:t>
            </a:r>
            <a:r>
              <a:rPr lang="en-US" dirty="0"/>
              <a:t> + </a:t>
            </a:r>
            <a:r>
              <a:rPr lang="en-US" dirty="0" err="1"/>
              <a:t>x</a:t>
            </a:r>
            <a:r>
              <a:rPr lang="en-US" baseline="-25000" dirty="0" err="1"/>
              <a:t>B</a:t>
            </a:r>
            <a:r>
              <a:rPr lang="en-US" dirty="0" err="1"/>
              <a:t>lnx</a:t>
            </a:r>
            <a:r>
              <a:rPr lang="en-US" baseline="-25000" dirty="0" err="1"/>
              <a:t>B</a:t>
            </a:r>
            <a:r>
              <a:rPr lang="en-US" dirty="0"/>
              <a:t>)</a:t>
            </a:r>
          </a:p>
          <a:p>
            <a:r>
              <a:rPr lang="en-US" dirty="0"/>
              <a:t>	= RT(</a:t>
            </a:r>
            <a:r>
              <a:rPr lang="en-US" dirty="0" err="1"/>
              <a:t>x</a:t>
            </a:r>
            <a:r>
              <a:rPr lang="en-US" baseline="-25000" dirty="0" err="1"/>
              <a:t>A</a:t>
            </a:r>
            <a:r>
              <a:rPr lang="en-US" dirty="0" err="1"/>
              <a:t>ln</a:t>
            </a:r>
            <a:r>
              <a:rPr lang="en-US" dirty="0"/>
              <a:t>(</a:t>
            </a:r>
            <a:r>
              <a:rPr lang="en-US" dirty="0" err="1"/>
              <a:t>a</a:t>
            </a:r>
            <a:r>
              <a:rPr lang="en-US" baseline="-25000" dirty="0" err="1"/>
              <a:t>A</a:t>
            </a:r>
            <a:r>
              <a:rPr lang="en-US" dirty="0"/>
              <a:t>/</a:t>
            </a:r>
            <a:r>
              <a:rPr lang="en-US" dirty="0" err="1"/>
              <a:t>x</a:t>
            </a:r>
            <a:r>
              <a:rPr lang="en-US" baseline="-25000" dirty="0" err="1"/>
              <a:t>A</a:t>
            </a:r>
            <a:r>
              <a:rPr lang="en-US" dirty="0"/>
              <a:t>) + </a:t>
            </a:r>
            <a:r>
              <a:rPr lang="en-US" dirty="0" err="1"/>
              <a:t>x</a:t>
            </a:r>
            <a:r>
              <a:rPr lang="en-US" baseline="-25000" dirty="0" err="1"/>
              <a:t>B</a:t>
            </a:r>
            <a:r>
              <a:rPr lang="en-US" dirty="0" err="1"/>
              <a:t>ln</a:t>
            </a:r>
            <a:r>
              <a:rPr lang="en-US" dirty="0"/>
              <a:t>(</a:t>
            </a:r>
            <a:r>
              <a:rPr lang="en-US" dirty="0" err="1"/>
              <a:t>a</a:t>
            </a:r>
            <a:r>
              <a:rPr lang="en-US" baseline="-25000" dirty="0" err="1"/>
              <a:t>B</a:t>
            </a:r>
            <a:r>
              <a:rPr lang="en-US" dirty="0"/>
              <a:t>/</a:t>
            </a:r>
            <a:r>
              <a:rPr lang="en-US" dirty="0" err="1"/>
              <a:t>x</a:t>
            </a:r>
            <a:r>
              <a:rPr lang="en-US" baseline="-25000" dirty="0" err="1"/>
              <a:t>B</a:t>
            </a:r>
            <a:r>
              <a:rPr lang="en-US" dirty="0"/>
              <a:t>) )</a:t>
            </a:r>
          </a:p>
          <a:p>
            <a:r>
              <a:rPr lang="en-US" dirty="0"/>
              <a:t>	= RT(</a:t>
            </a:r>
            <a:r>
              <a:rPr lang="en-US" dirty="0" err="1"/>
              <a:t>x</a:t>
            </a:r>
            <a:r>
              <a:rPr lang="en-US" baseline="-25000" dirty="0" err="1"/>
              <a:t>A</a:t>
            </a:r>
            <a:r>
              <a:rPr lang="en-US" dirty="0" err="1"/>
              <a:t>ln</a:t>
            </a:r>
            <a:r>
              <a:rPr lang="en-US" dirty="0"/>
              <a:t>(</a:t>
            </a:r>
            <a:r>
              <a:rPr lang="en-US" dirty="0" err="1">
                <a:latin typeface="Symbol" pitchFamily="2" charset="2"/>
              </a:rPr>
              <a:t>g</a:t>
            </a:r>
            <a:r>
              <a:rPr lang="en-US" baseline="-25000" dirty="0" err="1"/>
              <a:t>A</a:t>
            </a:r>
            <a:r>
              <a:rPr lang="en-US" dirty="0"/>
              <a:t>) + </a:t>
            </a:r>
            <a:r>
              <a:rPr lang="en-US" dirty="0" err="1"/>
              <a:t>x</a:t>
            </a:r>
            <a:r>
              <a:rPr lang="en-US" baseline="-25000" dirty="0" err="1"/>
              <a:t>B</a:t>
            </a:r>
            <a:r>
              <a:rPr lang="en-US" dirty="0" err="1"/>
              <a:t>ln</a:t>
            </a:r>
            <a:r>
              <a:rPr lang="en-US" dirty="0"/>
              <a:t>(</a:t>
            </a:r>
            <a:r>
              <a:rPr lang="en-US" dirty="0" err="1">
                <a:latin typeface="Symbol" pitchFamily="2" charset="2"/>
              </a:rPr>
              <a:t>g</a:t>
            </a:r>
            <a:r>
              <a:rPr lang="en-US" baseline="-25000" dirty="0" err="1"/>
              <a:t>B</a:t>
            </a:r>
            <a:r>
              <a:rPr lang="en-US" dirty="0"/>
              <a:t>))</a:t>
            </a:r>
          </a:p>
          <a:p>
            <a:r>
              <a:rPr lang="en-US" dirty="0">
                <a:latin typeface="Symbol" pitchFamily="2" charset="2"/>
                <a:cs typeface="Calibri" panose="020F0502020204030204" pitchFamily="34" charset="0"/>
              </a:rPr>
              <a:t>g</a:t>
            </a:r>
            <a:r>
              <a:rPr lang="en-US" dirty="0">
                <a:latin typeface="Calibri" panose="020F0502020204030204" pitchFamily="34" charset="0"/>
                <a:cs typeface="Calibri" panose="020F0502020204030204" pitchFamily="34" charset="0"/>
              </a:rPr>
              <a:t> Is the activity coefficient</a:t>
            </a:r>
          </a:p>
          <a:p>
            <a:endParaRPr lang="en-US" dirty="0"/>
          </a:p>
          <a:p>
            <a:r>
              <a:rPr lang="en-US" dirty="0">
                <a:latin typeface="Calibri" panose="020F0502020204030204" pitchFamily="34" charset="0"/>
                <a:cs typeface="Calibri" panose="020F0502020204030204" pitchFamily="34" charset="0"/>
              </a:rPr>
              <a:t>Excess </a:t>
            </a:r>
            <a:r>
              <a:rPr lang="en-US" dirty="0" err="1">
                <a:latin typeface="Symbol" pitchFamily="2" charset="2"/>
              </a:rPr>
              <a:t>D</a:t>
            </a:r>
            <a:r>
              <a:rPr lang="en-US" dirty="0" err="1">
                <a:latin typeface="Calibri" panose="020F0502020204030204" pitchFamily="34" charset="0"/>
                <a:cs typeface="Calibri" panose="020F0502020204030204" pitchFamily="34" charset="0"/>
              </a:rPr>
              <a:t>S</a:t>
            </a:r>
            <a:r>
              <a:rPr lang="en-US" baseline="-25000" dirty="0" err="1"/>
              <a:t>mixing</a:t>
            </a:r>
            <a:r>
              <a:rPr lang="en-US" dirty="0"/>
              <a:t> = -R(</a:t>
            </a:r>
            <a:r>
              <a:rPr lang="en-US" dirty="0" err="1"/>
              <a:t>x</a:t>
            </a:r>
            <a:r>
              <a:rPr lang="en-US" baseline="-25000" dirty="0" err="1"/>
              <a:t>A</a:t>
            </a:r>
            <a:r>
              <a:rPr lang="en-US" dirty="0" err="1"/>
              <a:t>ln</a:t>
            </a:r>
            <a:r>
              <a:rPr lang="en-US" dirty="0"/>
              <a:t>(</a:t>
            </a:r>
            <a:r>
              <a:rPr lang="en-US" dirty="0" err="1">
                <a:latin typeface="Symbol" pitchFamily="2" charset="2"/>
              </a:rPr>
              <a:t>g</a:t>
            </a:r>
            <a:r>
              <a:rPr lang="en-US" baseline="-25000" dirty="0" err="1"/>
              <a:t>A</a:t>
            </a:r>
            <a:r>
              <a:rPr lang="en-US" dirty="0"/>
              <a:t>) + </a:t>
            </a:r>
            <a:r>
              <a:rPr lang="en-US" dirty="0" err="1"/>
              <a:t>x</a:t>
            </a:r>
            <a:r>
              <a:rPr lang="en-US" baseline="-25000" dirty="0" err="1"/>
              <a:t>B</a:t>
            </a:r>
            <a:r>
              <a:rPr lang="en-US" dirty="0" err="1"/>
              <a:t>ln</a:t>
            </a:r>
            <a:r>
              <a:rPr lang="en-US" dirty="0"/>
              <a:t>(</a:t>
            </a:r>
            <a:r>
              <a:rPr lang="en-US" dirty="0" err="1">
                <a:latin typeface="Symbol" pitchFamily="2" charset="2"/>
              </a:rPr>
              <a:t>g</a:t>
            </a:r>
            <a:r>
              <a:rPr lang="en-US" baseline="-25000" dirty="0" err="1"/>
              <a:t>B</a:t>
            </a:r>
            <a:r>
              <a:rPr lang="en-US" dirty="0"/>
              <a:t>))</a:t>
            </a:r>
          </a:p>
        </p:txBody>
      </p:sp>
      <p:sp>
        <p:nvSpPr>
          <p:cNvPr id="4" name="TextBox 3">
            <a:extLst>
              <a:ext uri="{FF2B5EF4-FFF2-40B4-BE49-F238E27FC236}">
                <a16:creationId xmlns:a16="http://schemas.microsoft.com/office/drawing/2014/main" id="{0DC32801-12F3-1E47-94DD-9DD3DF7768A6}"/>
              </a:ext>
            </a:extLst>
          </p:cNvPr>
          <p:cNvSpPr txBox="1"/>
          <p:nvPr/>
        </p:nvSpPr>
        <p:spPr>
          <a:xfrm>
            <a:off x="2672635" y="4303987"/>
            <a:ext cx="7309565" cy="1754326"/>
          </a:xfrm>
          <a:prstGeom prst="rect">
            <a:avLst/>
          </a:prstGeom>
          <a:noFill/>
        </p:spPr>
        <p:txBody>
          <a:bodyPr wrap="none" rtlCol="0">
            <a:spAutoFit/>
          </a:bodyPr>
          <a:lstStyle/>
          <a:p>
            <a:r>
              <a:rPr lang="en-US" dirty="0"/>
              <a:t>Method to use departure functions for calculations (</a:t>
            </a:r>
            <a:r>
              <a:rPr lang="en-US" dirty="0" err="1"/>
              <a:t>PREOS.xls</a:t>
            </a:r>
            <a:r>
              <a:rPr lang="en-US" dirty="0"/>
              <a:t>)</a:t>
            </a:r>
          </a:p>
          <a:p>
            <a:pPr marL="342900" indent="-342900">
              <a:buAutoNum type="arabicParenR"/>
            </a:pPr>
            <a:r>
              <a:rPr lang="en-US" dirty="0"/>
              <a:t>Calculation of properties in the ideal state is simple</a:t>
            </a:r>
          </a:p>
          <a:p>
            <a:pPr marL="342900" indent="-342900">
              <a:buAutoNum type="arabicParenR"/>
            </a:pPr>
            <a:r>
              <a:rPr lang="en-US" dirty="0"/>
              <a:t>With an equation of state, the departure function can be calculated</a:t>
            </a:r>
          </a:p>
          <a:p>
            <a:pPr marL="342900" indent="-342900">
              <a:buAutoNum type="arabicParenR"/>
            </a:pPr>
            <a:r>
              <a:rPr lang="en-US" dirty="0"/>
              <a:t>For any transition first calculate the departure function to the ideal state</a:t>
            </a:r>
          </a:p>
          <a:p>
            <a:pPr marL="342900" indent="-342900">
              <a:buAutoNum type="arabicParenR"/>
            </a:pPr>
            <a:r>
              <a:rPr lang="en-US" dirty="0"/>
              <a:t>Then carry out the desired change as an ideal mixture or gas</a:t>
            </a:r>
          </a:p>
          <a:p>
            <a:pPr marL="342900" indent="-342900">
              <a:buAutoNum type="arabicParenR"/>
            </a:pPr>
            <a:r>
              <a:rPr lang="en-US" dirty="0"/>
              <a:t>Then use the departure function to return to the real state</a:t>
            </a:r>
          </a:p>
        </p:txBody>
      </p:sp>
    </p:spTree>
    <p:extLst>
      <p:ext uri="{BB962C8B-B14F-4D97-AF65-F5344CB8AC3E}">
        <p14:creationId xmlns:p14="http://schemas.microsoft.com/office/powerpoint/2010/main" val="1769239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22</a:t>
            </a:fld>
            <a:endParaRPr lang="en-US"/>
          </a:p>
        </p:txBody>
      </p:sp>
      <p:sp>
        <p:nvSpPr>
          <p:cNvPr id="2" name="TextBox 1">
            <a:extLst>
              <a:ext uri="{FF2B5EF4-FFF2-40B4-BE49-F238E27FC236}">
                <a16:creationId xmlns:a16="http://schemas.microsoft.com/office/drawing/2014/main" id="{6DE9A1DE-3831-6F4E-930B-993731A4686A}"/>
              </a:ext>
            </a:extLst>
          </p:cNvPr>
          <p:cNvSpPr txBox="1"/>
          <p:nvPr/>
        </p:nvSpPr>
        <p:spPr>
          <a:xfrm>
            <a:off x="3153103" y="504497"/>
            <a:ext cx="3542508" cy="369332"/>
          </a:xfrm>
          <a:prstGeom prst="rect">
            <a:avLst/>
          </a:prstGeom>
          <a:noFill/>
        </p:spPr>
        <p:txBody>
          <a:bodyPr wrap="none" rtlCol="0">
            <a:spAutoFit/>
          </a:bodyPr>
          <a:lstStyle/>
          <a:p>
            <a:r>
              <a:rPr lang="en-US" b="1" dirty="0"/>
              <a:t>Hildebrand Regular Solution Model</a:t>
            </a:r>
          </a:p>
        </p:txBody>
      </p:sp>
      <p:pic>
        <p:nvPicPr>
          <p:cNvPr id="3" name="Picture 2">
            <a:extLst>
              <a:ext uri="{FF2B5EF4-FFF2-40B4-BE49-F238E27FC236}">
                <a16:creationId xmlns:a16="http://schemas.microsoft.com/office/drawing/2014/main" id="{05698059-6C93-F644-97B4-A6289D0C6A20}"/>
              </a:ext>
            </a:extLst>
          </p:cNvPr>
          <p:cNvPicPr>
            <a:picLocks noChangeAspect="1"/>
          </p:cNvPicPr>
          <p:nvPr/>
        </p:nvPicPr>
        <p:blipFill>
          <a:blip r:embed="rId2"/>
          <a:stretch>
            <a:fillRect/>
          </a:stretch>
        </p:blipFill>
        <p:spPr>
          <a:xfrm>
            <a:off x="4761186" y="3071889"/>
            <a:ext cx="7370380" cy="3552461"/>
          </a:xfrm>
          <a:prstGeom prst="rect">
            <a:avLst/>
          </a:prstGeom>
        </p:spPr>
      </p:pic>
      <p:sp>
        <p:nvSpPr>
          <p:cNvPr id="7" name="TextBox 6">
            <a:extLst>
              <a:ext uri="{FF2B5EF4-FFF2-40B4-BE49-F238E27FC236}">
                <a16:creationId xmlns:a16="http://schemas.microsoft.com/office/drawing/2014/main" id="{C7F492D8-33AB-8A4B-8348-45D08568C5C8}"/>
              </a:ext>
            </a:extLst>
          </p:cNvPr>
          <p:cNvSpPr txBox="1"/>
          <p:nvPr/>
        </p:nvSpPr>
        <p:spPr>
          <a:xfrm>
            <a:off x="849498" y="1072058"/>
            <a:ext cx="9382697" cy="4247317"/>
          </a:xfrm>
          <a:prstGeom prst="rect">
            <a:avLst/>
          </a:prstGeom>
          <a:noFill/>
        </p:spPr>
        <p:txBody>
          <a:bodyPr wrap="none" rtlCol="0">
            <a:spAutoFit/>
          </a:bodyPr>
          <a:lstStyle/>
          <a:p>
            <a:r>
              <a:rPr lang="en-US" dirty="0"/>
              <a:t>The change on mixing:</a:t>
            </a:r>
          </a:p>
          <a:p>
            <a:r>
              <a:rPr lang="en-US" dirty="0">
                <a:latin typeface="Symbol" pitchFamily="2" charset="2"/>
              </a:rPr>
              <a:t>D</a:t>
            </a:r>
            <a:r>
              <a:rPr lang="en-US" dirty="0"/>
              <a:t>S = -</a:t>
            </a:r>
            <a:r>
              <a:rPr lang="en-US" dirty="0" err="1"/>
              <a:t>nk</a:t>
            </a:r>
            <a:r>
              <a:rPr lang="en-US" baseline="-25000" dirty="0" err="1"/>
              <a:t>B</a:t>
            </a:r>
            <a:r>
              <a:rPr lang="en-US" baseline="-25000" dirty="0"/>
              <a:t> </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Ideal Solution</a:t>
            </a:r>
          </a:p>
          <a:p>
            <a:r>
              <a:rPr lang="en-US" dirty="0"/>
              <a:t>Since (ln x) is always negative or 0, </a:t>
            </a:r>
            <a:r>
              <a:rPr lang="en-US" dirty="0">
                <a:latin typeface="Symbol" pitchFamily="2" charset="2"/>
              </a:rPr>
              <a:t>D</a:t>
            </a:r>
            <a:r>
              <a:rPr lang="en-US" dirty="0">
                <a:latin typeface="Calibri" panose="020F0502020204030204" pitchFamily="34" charset="0"/>
                <a:cs typeface="Calibri" panose="020F0502020204030204" pitchFamily="34" charset="0"/>
              </a:rPr>
              <a:t>S is always positive for ideal solutions</a:t>
            </a:r>
          </a:p>
          <a:p>
            <a:r>
              <a:rPr lang="en-US" dirty="0">
                <a:latin typeface="Symbol" pitchFamily="2" charset="2"/>
              </a:rPr>
              <a:t>D</a:t>
            </a:r>
            <a:r>
              <a:rPr lang="en-US" dirty="0"/>
              <a:t>G = </a:t>
            </a:r>
            <a:r>
              <a:rPr lang="en-US" dirty="0">
                <a:latin typeface="Symbol" pitchFamily="2" charset="2"/>
              </a:rPr>
              <a:t>D</a:t>
            </a:r>
            <a:r>
              <a:rPr lang="en-US" dirty="0"/>
              <a:t>H -T</a:t>
            </a:r>
            <a:r>
              <a:rPr lang="en-US" dirty="0">
                <a:latin typeface="Symbol" pitchFamily="2" charset="2"/>
              </a:rPr>
              <a:t> D</a:t>
            </a:r>
            <a:r>
              <a:rPr lang="en-US" dirty="0"/>
              <a:t>S</a:t>
            </a:r>
          </a:p>
          <a:p>
            <a:r>
              <a:rPr lang="en-US" dirty="0"/>
              <a:t>Since (ln x) is always negative or 0, </a:t>
            </a:r>
            <a:r>
              <a:rPr lang="en-US" dirty="0">
                <a:latin typeface="Symbol" pitchFamily="2" charset="2"/>
              </a:rPr>
              <a:t>D</a:t>
            </a:r>
            <a:r>
              <a:rPr lang="en-US" dirty="0"/>
              <a:t>G is positive or negative depending on </a:t>
            </a:r>
            <a:r>
              <a:rPr lang="en-US" dirty="0">
                <a:latin typeface="Symbol" pitchFamily="2" charset="2"/>
              </a:rPr>
              <a:t>D</a:t>
            </a:r>
            <a:r>
              <a:rPr lang="en-US" dirty="0"/>
              <a:t>H :: can </a:t>
            </a:r>
            <a:r>
              <a:rPr lang="en-US" b="1" dirty="0"/>
              <a:t>mix or </a:t>
            </a:r>
            <a:r>
              <a:rPr lang="en-US" b="1" dirty="0" err="1"/>
              <a:t>demix</a:t>
            </a:r>
            <a:endParaRPr lang="en-US" b="1" dirty="0"/>
          </a:p>
          <a:p>
            <a:r>
              <a:rPr lang="en-US" dirty="0">
                <a:latin typeface="Calibri" panose="020F0502020204030204" pitchFamily="34" charset="0"/>
                <a:cs typeface="Calibri" panose="020F0502020204030204" pitchFamily="34" charset="0"/>
              </a:rPr>
              <a:t>Depending on the sign of </a:t>
            </a:r>
            <a:r>
              <a:rPr lang="en-US" dirty="0">
                <a:latin typeface="Symbol" pitchFamily="2" charset="2"/>
              </a:rPr>
              <a:t>D</a:t>
            </a:r>
            <a:r>
              <a:rPr lang="en-US" dirty="0"/>
              <a:t>H </a:t>
            </a:r>
            <a:endParaRPr lang="en-US" b="1" dirty="0"/>
          </a:p>
          <a:p>
            <a:r>
              <a:rPr lang="en-US" dirty="0">
                <a:latin typeface="Symbol" pitchFamily="2" charset="2"/>
              </a:rPr>
              <a:t>D</a:t>
            </a:r>
            <a:r>
              <a:rPr lang="en-US" dirty="0"/>
              <a:t>V = (</a:t>
            </a:r>
            <a:r>
              <a:rPr lang="en-US" dirty="0" err="1"/>
              <a:t>d</a:t>
            </a:r>
            <a:r>
              <a:rPr lang="en-US" dirty="0" err="1">
                <a:latin typeface="Symbol" pitchFamily="2" charset="2"/>
              </a:rPr>
              <a:t>D</a:t>
            </a:r>
            <a:r>
              <a:rPr lang="en-US" dirty="0" err="1"/>
              <a:t>G</a:t>
            </a:r>
            <a:r>
              <a:rPr lang="en-US" dirty="0"/>
              <a:t>/</a:t>
            </a:r>
            <a:r>
              <a:rPr lang="en-US" dirty="0" err="1"/>
              <a:t>dp</a:t>
            </a:r>
            <a:r>
              <a:rPr lang="en-US" dirty="0"/>
              <a:t>)</a:t>
            </a:r>
            <a:r>
              <a:rPr lang="en-US" baseline="-25000" dirty="0"/>
              <a:t>T </a:t>
            </a:r>
            <a:r>
              <a:rPr lang="en-US" dirty="0"/>
              <a:t>= 0, there is no loss or gain of volume compared to the summed volume</a:t>
            </a:r>
          </a:p>
          <a:p>
            <a:endParaRPr lang="en-US" dirty="0"/>
          </a:p>
          <a:p>
            <a:r>
              <a:rPr lang="en-US" dirty="0">
                <a:latin typeface="Symbol" pitchFamily="2" charset="2"/>
              </a:rPr>
              <a:t>D</a:t>
            </a:r>
            <a:r>
              <a:rPr lang="en-US" dirty="0"/>
              <a:t>H = n </a:t>
            </a:r>
            <a:r>
              <a:rPr lang="en-US" dirty="0">
                <a:latin typeface="Symbol" pitchFamily="2" charset="2"/>
              </a:rPr>
              <a:t>W</a:t>
            </a:r>
            <a:r>
              <a:rPr lang="en-US" dirty="0"/>
              <a:t> </a:t>
            </a:r>
            <a:r>
              <a:rPr lang="en-US" dirty="0" err="1"/>
              <a:t>x</a:t>
            </a:r>
            <a:r>
              <a:rPr lang="en-US" baseline="-25000" dirty="0" err="1"/>
              <a:t>A</a:t>
            </a:r>
            <a:r>
              <a:rPr lang="en-US" dirty="0" err="1"/>
              <a:t>x</a:t>
            </a:r>
            <a:r>
              <a:rPr lang="en-US" baseline="-25000" dirty="0" err="1"/>
              <a:t>B</a:t>
            </a:r>
            <a:endParaRPr lang="en-US" dirty="0"/>
          </a:p>
          <a:p>
            <a:pPr marL="285750" indent="-285750">
              <a:buFont typeface="Symbol" pitchFamily="2" charset="2"/>
              <a:buChar char="W"/>
            </a:pPr>
            <a:r>
              <a:rPr lang="en-US" dirty="0"/>
              <a:t>is the interaction coefficient or regular solution constant</a:t>
            </a:r>
          </a:p>
          <a:p>
            <a:endParaRPr lang="en-US" dirty="0"/>
          </a:p>
          <a:p>
            <a:r>
              <a:rPr lang="en-US" dirty="0"/>
              <a:t>Molar Gibbs free energy of mixing </a:t>
            </a:r>
          </a:p>
          <a:p>
            <a:r>
              <a:rPr lang="en-US" dirty="0" err="1">
                <a:latin typeface="Symbol" pitchFamily="2" charset="2"/>
              </a:rPr>
              <a:t>D</a:t>
            </a:r>
            <a:r>
              <a:rPr lang="en-US" dirty="0" err="1"/>
              <a:t>G</a:t>
            </a:r>
            <a:r>
              <a:rPr lang="en-US" baseline="-25000" dirty="0" err="1"/>
              <a:t>m</a:t>
            </a:r>
            <a:r>
              <a:rPr lang="en-US" dirty="0"/>
              <a:t> = RT(</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a:t>
            </a:r>
            <a:r>
              <a:rPr lang="en-US" dirty="0">
                <a:latin typeface="Symbol" pitchFamily="2" charset="2"/>
              </a:rPr>
              <a:t> W</a:t>
            </a:r>
            <a:r>
              <a:rPr lang="en-US" dirty="0"/>
              <a:t> </a:t>
            </a:r>
            <a:r>
              <a:rPr lang="en-US" dirty="0" err="1"/>
              <a:t>x</a:t>
            </a:r>
            <a:r>
              <a:rPr lang="en-US" baseline="-25000" dirty="0" err="1"/>
              <a:t>A</a:t>
            </a:r>
            <a:r>
              <a:rPr lang="en-US" dirty="0" err="1"/>
              <a:t>x</a:t>
            </a:r>
            <a:r>
              <a:rPr lang="en-US" baseline="-25000" dirty="0" err="1"/>
              <a:t>B</a:t>
            </a:r>
            <a:endParaRPr lang="en-US" dirty="0"/>
          </a:p>
          <a:p>
            <a:endParaRPr lang="en-US" dirty="0">
              <a:latin typeface="Symbol" pitchFamily="2" charset="2"/>
            </a:endParaRPr>
          </a:p>
          <a:p>
            <a:r>
              <a:rPr lang="en-US" dirty="0">
                <a:latin typeface="Symbol" pitchFamily="2" charset="2"/>
              </a:rPr>
              <a:t>W</a:t>
            </a:r>
            <a:r>
              <a:rPr lang="en-US" dirty="0"/>
              <a:t> = </a:t>
            </a:r>
            <a:r>
              <a:rPr lang="en-US" dirty="0" err="1"/>
              <a:t>zN</a:t>
            </a:r>
            <a:r>
              <a:rPr lang="en-US" baseline="-25000" dirty="0" err="1"/>
              <a:t>A</a:t>
            </a:r>
            <a:r>
              <a:rPr lang="en-US" dirty="0"/>
              <a:t>[</a:t>
            </a:r>
            <a:r>
              <a:rPr lang="en-US" dirty="0" err="1"/>
              <a:t>u</a:t>
            </a:r>
            <a:r>
              <a:rPr lang="en-US" baseline="-25000" dirty="0" err="1"/>
              <a:t>AB</a:t>
            </a:r>
            <a:r>
              <a:rPr lang="en-US" dirty="0"/>
              <a:t> – (</a:t>
            </a:r>
            <a:r>
              <a:rPr lang="en-US" dirty="0" err="1"/>
              <a:t>u</a:t>
            </a:r>
            <a:r>
              <a:rPr lang="en-US" baseline="-25000" dirty="0" err="1"/>
              <a:t>AA</a:t>
            </a:r>
            <a:r>
              <a:rPr lang="en-US" dirty="0" err="1"/>
              <a:t>+u</a:t>
            </a:r>
            <a:r>
              <a:rPr lang="en-US" baseline="-25000" dirty="0" err="1"/>
              <a:t>BB</a:t>
            </a:r>
            <a:r>
              <a:rPr lang="en-US" dirty="0"/>
              <a:t>)/2]</a:t>
            </a:r>
          </a:p>
        </p:txBody>
      </p:sp>
      <p:sp>
        <p:nvSpPr>
          <p:cNvPr id="5" name="TextBox 4">
            <a:extLst>
              <a:ext uri="{FF2B5EF4-FFF2-40B4-BE49-F238E27FC236}">
                <a16:creationId xmlns:a16="http://schemas.microsoft.com/office/drawing/2014/main" id="{AEE10773-8321-7C4D-80D3-35051ADB116C}"/>
              </a:ext>
            </a:extLst>
          </p:cNvPr>
          <p:cNvSpPr txBox="1"/>
          <p:nvPr/>
        </p:nvSpPr>
        <p:spPr>
          <a:xfrm>
            <a:off x="1261241" y="5864772"/>
            <a:ext cx="2657009" cy="369332"/>
          </a:xfrm>
          <a:prstGeom prst="rect">
            <a:avLst/>
          </a:prstGeom>
          <a:noFill/>
        </p:spPr>
        <p:txBody>
          <a:bodyPr wrap="none" rtlCol="0">
            <a:spAutoFit/>
          </a:bodyPr>
          <a:lstStyle/>
          <a:p>
            <a:r>
              <a:rPr lang="en-US" dirty="0"/>
              <a:t>The equation is symmetric</a:t>
            </a:r>
          </a:p>
        </p:txBody>
      </p:sp>
    </p:spTree>
    <p:extLst>
      <p:ext uri="{BB962C8B-B14F-4D97-AF65-F5344CB8AC3E}">
        <p14:creationId xmlns:p14="http://schemas.microsoft.com/office/powerpoint/2010/main" val="207744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23</a:t>
            </a:fld>
            <a:endParaRPr lang="en-US"/>
          </a:p>
        </p:txBody>
      </p:sp>
      <p:sp>
        <p:nvSpPr>
          <p:cNvPr id="2" name="TextBox 1">
            <a:extLst>
              <a:ext uri="{FF2B5EF4-FFF2-40B4-BE49-F238E27FC236}">
                <a16:creationId xmlns:a16="http://schemas.microsoft.com/office/drawing/2014/main" id="{B386E714-3460-EE4C-8224-68156858AF0B}"/>
              </a:ext>
            </a:extLst>
          </p:cNvPr>
          <p:cNvSpPr txBox="1"/>
          <p:nvPr/>
        </p:nvSpPr>
        <p:spPr>
          <a:xfrm>
            <a:off x="2727434" y="425668"/>
            <a:ext cx="5274264" cy="369332"/>
          </a:xfrm>
          <a:prstGeom prst="rect">
            <a:avLst/>
          </a:prstGeom>
          <a:noFill/>
        </p:spPr>
        <p:txBody>
          <a:bodyPr wrap="none" rtlCol="0">
            <a:spAutoFit/>
          </a:bodyPr>
          <a:lstStyle/>
          <a:p>
            <a:r>
              <a:rPr lang="en-US" b="1" dirty="0"/>
              <a:t>Asymmetric equations for asymmetric phase diagram</a:t>
            </a:r>
          </a:p>
        </p:txBody>
      </p:sp>
      <p:pic>
        <p:nvPicPr>
          <p:cNvPr id="3" name="Picture 2">
            <a:extLst>
              <a:ext uri="{FF2B5EF4-FFF2-40B4-BE49-F238E27FC236}">
                <a16:creationId xmlns:a16="http://schemas.microsoft.com/office/drawing/2014/main" id="{1568292F-A0C2-B34B-A261-87175BFAF216}"/>
              </a:ext>
            </a:extLst>
          </p:cNvPr>
          <p:cNvPicPr>
            <a:picLocks noChangeAspect="1"/>
          </p:cNvPicPr>
          <p:nvPr/>
        </p:nvPicPr>
        <p:blipFill>
          <a:blip r:embed="rId2"/>
          <a:stretch>
            <a:fillRect/>
          </a:stretch>
        </p:blipFill>
        <p:spPr>
          <a:xfrm>
            <a:off x="3000265" y="1373351"/>
            <a:ext cx="5308600" cy="863600"/>
          </a:xfrm>
          <a:prstGeom prst="rect">
            <a:avLst/>
          </a:prstGeom>
        </p:spPr>
      </p:pic>
      <p:sp>
        <p:nvSpPr>
          <p:cNvPr id="4" name="TextBox 3">
            <a:extLst>
              <a:ext uri="{FF2B5EF4-FFF2-40B4-BE49-F238E27FC236}">
                <a16:creationId xmlns:a16="http://schemas.microsoft.com/office/drawing/2014/main" id="{8C4745FF-10C2-8040-A5F9-E04316A7953D}"/>
              </a:ext>
            </a:extLst>
          </p:cNvPr>
          <p:cNvSpPr txBox="1"/>
          <p:nvPr/>
        </p:nvSpPr>
        <p:spPr>
          <a:xfrm>
            <a:off x="3997749" y="1004019"/>
            <a:ext cx="2733633" cy="369332"/>
          </a:xfrm>
          <a:prstGeom prst="rect">
            <a:avLst/>
          </a:prstGeom>
          <a:noFill/>
        </p:spPr>
        <p:txBody>
          <a:bodyPr wrap="none" rtlCol="0">
            <a:spAutoFit/>
          </a:bodyPr>
          <a:lstStyle/>
          <a:p>
            <a:r>
              <a:rPr lang="en-US" dirty="0"/>
              <a:t>Sub-regular solution model</a:t>
            </a:r>
          </a:p>
        </p:txBody>
      </p:sp>
      <p:pic>
        <p:nvPicPr>
          <p:cNvPr id="5" name="Picture 4">
            <a:extLst>
              <a:ext uri="{FF2B5EF4-FFF2-40B4-BE49-F238E27FC236}">
                <a16:creationId xmlns:a16="http://schemas.microsoft.com/office/drawing/2014/main" id="{FB6676C3-334D-0345-AB69-D3ABEE4393BB}"/>
              </a:ext>
            </a:extLst>
          </p:cNvPr>
          <p:cNvPicPr>
            <a:picLocks noChangeAspect="1"/>
          </p:cNvPicPr>
          <p:nvPr/>
        </p:nvPicPr>
        <p:blipFill>
          <a:blip r:embed="rId3"/>
          <a:stretch>
            <a:fillRect/>
          </a:stretch>
        </p:blipFill>
        <p:spPr>
          <a:xfrm>
            <a:off x="3552715" y="2406431"/>
            <a:ext cx="4203700" cy="1193800"/>
          </a:xfrm>
          <a:prstGeom prst="rect">
            <a:avLst/>
          </a:prstGeom>
        </p:spPr>
      </p:pic>
      <p:sp>
        <p:nvSpPr>
          <p:cNvPr id="7" name="TextBox 6">
            <a:extLst>
              <a:ext uri="{FF2B5EF4-FFF2-40B4-BE49-F238E27FC236}">
                <a16:creationId xmlns:a16="http://schemas.microsoft.com/office/drawing/2014/main" id="{C9D0A8C2-2759-3341-97AC-D58DCB635213}"/>
              </a:ext>
            </a:extLst>
          </p:cNvPr>
          <p:cNvSpPr txBox="1"/>
          <p:nvPr/>
        </p:nvSpPr>
        <p:spPr>
          <a:xfrm>
            <a:off x="4392488" y="4069722"/>
            <a:ext cx="2524153" cy="369332"/>
          </a:xfrm>
          <a:prstGeom prst="rect">
            <a:avLst/>
          </a:prstGeom>
          <a:noFill/>
        </p:spPr>
        <p:txBody>
          <a:bodyPr wrap="none" rtlCol="0">
            <a:spAutoFit/>
          </a:bodyPr>
          <a:lstStyle/>
          <a:p>
            <a:r>
              <a:rPr lang="en-US" dirty="0"/>
              <a:t>Redlich-</a:t>
            </a:r>
            <a:r>
              <a:rPr lang="en-US" dirty="0" err="1"/>
              <a:t>Kister</a:t>
            </a:r>
            <a:r>
              <a:rPr lang="en-US" dirty="0"/>
              <a:t> Expression</a:t>
            </a:r>
          </a:p>
        </p:txBody>
      </p:sp>
      <p:pic>
        <p:nvPicPr>
          <p:cNvPr id="8" name="Picture 7">
            <a:extLst>
              <a:ext uri="{FF2B5EF4-FFF2-40B4-BE49-F238E27FC236}">
                <a16:creationId xmlns:a16="http://schemas.microsoft.com/office/drawing/2014/main" id="{5FD3FE34-90B8-6B42-AF7E-8A36A25396DB}"/>
              </a:ext>
            </a:extLst>
          </p:cNvPr>
          <p:cNvPicPr>
            <a:picLocks noChangeAspect="1"/>
          </p:cNvPicPr>
          <p:nvPr/>
        </p:nvPicPr>
        <p:blipFill>
          <a:blip r:embed="rId4"/>
          <a:stretch>
            <a:fillRect/>
          </a:stretch>
        </p:blipFill>
        <p:spPr>
          <a:xfrm>
            <a:off x="2326289" y="4439054"/>
            <a:ext cx="7823200" cy="1397000"/>
          </a:xfrm>
          <a:prstGeom prst="rect">
            <a:avLst/>
          </a:prstGeom>
        </p:spPr>
      </p:pic>
    </p:spTree>
    <p:extLst>
      <p:ext uri="{BB962C8B-B14F-4D97-AF65-F5344CB8AC3E}">
        <p14:creationId xmlns:p14="http://schemas.microsoft.com/office/powerpoint/2010/main" val="1449516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24</a:t>
            </a:fld>
            <a:endParaRPr lang="en-US"/>
          </a:p>
        </p:txBody>
      </p:sp>
      <p:sp>
        <p:nvSpPr>
          <p:cNvPr id="5" name="TextBox 4">
            <a:extLst>
              <a:ext uri="{FF2B5EF4-FFF2-40B4-BE49-F238E27FC236}">
                <a16:creationId xmlns:a16="http://schemas.microsoft.com/office/drawing/2014/main" id="{A8E6AD6D-56BD-CC49-A776-41AD0ACCA570}"/>
              </a:ext>
            </a:extLst>
          </p:cNvPr>
          <p:cNvSpPr txBox="1"/>
          <p:nvPr/>
        </p:nvSpPr>
        <p:spPr>
          <a:xfrm>
            <a:off x="2411827" y="418827"/>
            <a:ext cx="7416839" cy="369332"/>
          </a:xfrm>
          <a:prstGeom prst="rect">
            <a:avLst/>
          </a:prstGeom>
          <a:noFill/>
        </p:spPr>
        <p:txBody>
          <a:bodyPr wrap="none" rtlCol="0">
            <a:spAutoFit/>
          </a:bodyPr>
          <a:lstStyle/>
          <a:p>
            <a:r>
              <a:rPr lang="en-US" b="1" dirty="0"/>
              <a:t>Use of the Gibbs-</a:t>
            </a:r>
            <a:r>
              <a:rPr lang="en-US" b="1" dirty="0" err="1"/>
              <a:t>Duhem</a:t>
            </a:r>
            <a:r>
              <a:rPr lang="en-US" b="1" dirty="0"/>
              <a:t> Equation to determine the activity of a component</a:t>
            </a:r>
          </a:p>
        </p:txBody>
      </p:sp>
      <p:pic>
        <p:nvPicPr>
          <p:cNvPr id="4" name="Picture 3">
            <a:extLst>
              <a:ext uri="{FF2B5EF4-FFF2-40B4-BE49-F238E27FC236}">
                <a16:creationId xmlns:a16="http://schemas.microsoft.com/office/drawing/2014/main" id="{6F4388CD-0CF3-BD4A-9540-E3014DE42164}"/>
              </a:ext>
            </a:extLst>
          </p:cNvPr>
          <p:cNvPicPr>
            <a:picLocks noChangeAspect="1"/>
          </p:cNvPicPr>
          <p:nvPr/>
        </p:nvPicPr>
        <p:blipFill>
          <a:blip r:embed="rId2"/>
          <a:stretch>
            <a:fillRect/>
          </a:stretch>
        </p:blipFill>
        <p:spPr>
          <a:xfrm>
            <a:off x="2411827" y="1186491"/>
            <a:ext cx="3302000" cy="723900"/>
          </a:xfrm>
          <a:prstGeom prst="rect">
            <a:avLst/>
          </a:prstGeom>
        </p:spPr>
      </p:pic>
      <p:sp>
        <p:nvSpPr>
          <p:cNvPr id="7" name="TextBox 6">
            <a:extLst>
              <a:ext uri="{FF2B5EF4-FFF2-40B4-BE49-F238E27FC236}">
                <a16:creationId xmlns:a16="http://schemas.microsoft.com/office/drawing/2014/main" id="{619357F4-8DDE-204F-A9A6-67C2C4969D3F}"/>
              </a:ext>
            </a:extLst>
          </p:cNvPr>
          <p:cNvSpPr txBox="1"/>
          <p:nvPr/>
        </p:nvSpPr>
        <p:spPr>
          <a:xfrm flipH="1">
            <a:off x="6120246" y="1363775"/>
            <a:ext cx="2208362" cy="369332"/>
          </a:xfrm>
          <a:prstGeom prst="rect">
            <a:avLst/>
          </a:prstGeom>
          <a:noFill/>
        </p:spPr>
        <p:txBody>
          <a:bodyPr wrap="square" rtlCol="0">
            <a:spAutoFit/>
          </a:bodyPr>
          <a:lstStyle/>
          <a:p>
            <a:r>
              <a:rPr lang="en-US" dirty="0"/>
              <a:t>Constant p, T</a:t>
            </a:r>
          </a:p>
        </p:txBody>
      </p:sp>
      <p:pic>
        <p:nvPicPr>
          <p:cNvPr id="8" name="Picture 7">
            <a:extLst>
              <a:ext uri="{FF2B5EF4-FFF2-40B4-BE49-F238E27FC236}">
                <a16:creationId xmlns:a16="http://schemas.microsoft.com/office/drawing/2014/main" id="{3634F34C-386C-1147-B200-4E6C83A61B1D}"/>
              </a:ext>
            </a:extLst>
          </p:cNvPr>
          <p:cNvPicPr>
            <a:picLocks noChangeAspect="1"/>
          </p:cNvPicPr>
          <p:nvPr/>
        </p:nvPicPr>
        <p:blipFill>
          <a:blip r:embed="rId3"/>
          <a:stretch>
            <a:fillRect/>
          </a:stretch>
        </p:blipFill>
        <p:spPr>
          <a:xfrm>
            <a:off x="2544792" y="2003923"/>
            <a:ext cx="3962400" cy="609600"/>
          </a:xfrm>
          <a:prstGeom prst="rect">
            <a:avLst/>
          </a:prstGeom>
        </p:spPr>
      </p:pic>
      <p:pic>
        <p:nvPicPr>
          <p:cNvPr id="9" name="Picture 8">
            <a:extLst>
              <a:ext uri="{FF2B5EF4-FFF2-40B4-BE49-F238E27FC236}">
                <a16:creationId xmlns:a16="http://schemas.microsoft.com/office/drawing/2014/main" id="{DEDF6486-6688-114E-826F-96CB46E4215A}"/>
              </a:ext>
            </a:extLst>
          </p:cNvPr>
          <p:cNvPicPr>
            <a:picLocks noChangeAspect="1"/>
          </p:cNvPicPr>
          <p:nvPr/>
        </p:nvPicPr>
        <p:blipFill>
          <a:blip r:embed="rId4"/>
          <a:stretch>
            <a:fillRect/>
          </a:stretch>
        </p:blipFill>
        <p:spPr>
          <a:xfrm>
            <a:off x="2411827" y="2561521"/>
            <a:ext cx="7874000" cy="774700"/>
          </a:xfrm>
          <a:prstGeom prst="rect">
            <a:avLst/>
          </a:prstGeom>
        </p:spPr>
      </p:pic>
      <p:pic>
        <p:nvPicPr>
          <p:cNvPr id="10" name="Picture 9">
            <a:extLst>
              <a:ext uri="{FF2B5EF4-FFF2-40B4-BE49-F238E27FC236}">
                <a16:creationId xmlns:a16="http://schemas.microsoft.com/office/drawing/2014/main" id="{68CE5C36-F4B2-2742-B7B5-DDBDF0A5C29F}"/>
              </a:ext>
            </a:extLst>
          </p:cNvPr>
          <p:cNvPicPr>
            <a:picLocks noChangeAspect="1"/>
          </p:cNvPicPr>
          <p:nvPr/>
        </p:nvPicPr>
        <p:blipFill>
          <a:blip r:embed="rId5"/>
          <a:stretch>
            <a:fillRect/>
          </a:stretch>
        </p:blipFill>
        <p:spPr>
          <a:xfrm>
            <a:off x="2527300" y="3281238"/>
            <a:ext cx="8826500" cy="1054100"/>
          </a:xfrm>
          <a:prstGeom prst="rect">
            <a:avLst/>
          </a:prstGeom>
        </p:spPr>
      </p:pic>
      <p:pic>
        <p:nvPicPr>
          <p:cNvPr id="11" name="Picture 10">
            <a:extLst>
              <a:ext uri="{FF2B5EF4-FFF2-40B4-BE49-F238E27FC236}">
                <a16:creationId xmlns:a16="http://schemas.microsoft.com/office/drawing/2014/main" id="{14C31596-0905-F649-BFC3-F7F7F75683B6}"/>
              </a:ext>
            </a:extLst>
          </p:cNvPr>
          <p:cNvPicPr>
            <a:picLocks noChangeAspect="1"/>
          </p:cNvPicPr>
          <p:nvPr/>
        </p:nvPicPr>
        <p:blipFill>
          <a:blip r:embed="rId6"/>
          <a:stretch>
            <a:fillRect/>
          </a:stretch>
        </p:blipFill>
        <p:spPr>
          <a:xfrm>
            <a:off x="2582892" y="4150775"/>
            <a:ext cx="3924300" cy="762000"/>
          </a:xfrm>
          <a:prstGeom prst="rect">
            <a:avLst/>
          </a:prstGeom>
        </p:spPr>
      </p:pic>
      <p:sp>
        <p:nvSpPr>
          <p:cNvPr id="12" name="TextBox 11">
            <a:extLst>
              <a:ext uri="{FF2B5EF4-FFF2-40B4-BE49-F238E27FC236}">
                <a16:creationId xmlns:a16="http://schemas.microsoft.com/office/drawing/2014/main" id="{D96B49AF-E646-BA44-9386-B74C9A6E1738}"/>
              </a:ext>
            </a:extLst>
          </p:cNvPr>
          <p:cNvSpPr txBox="1"/>
          <p:nvPr/>
        </p:nvSpPr>
        <p:spPr>
          <a:xfrm>
            <a:off x="3364302" y="5055079"/>
            <a:ext cx="4537781" cy="369332"/>
          </a:xfrm>
          <a:prstGeom prst="rect">
            <a:avLst/>
          </a:prstGeom>
          <a:noFill/>
        </p:spPr>
        <p:txBody>
          <a:bodyPr wrap="none" rtlCol="0">
            <a:spAutoFit/>
          </a:bodyPr>
          <a:lstStyle/>
          <a:p>
            <a:r>
              <a:rPr lang="en-US" dirty="0"/>
              <a:t>If you know </a:t>
            </a:r>
            <a:r>
              <a:rPr lang="en-US" dirty="0" err="1">
                <a:latin typeface="Symbol" pitchFamily="2" charset="2"/>
              </a:rPr>
              <a:t>g</a:t>
            </a:r>
            <a:r>
              <a:rPr lang="en-US" baseline="-25000" dirty="0" err="1"/>
              <a:t>A</a:t>
            </a:r>
            <a:r>
              <a:rPr lang="en-US" dirty="0"/>
              <a:t> you can obtain </a:t>
            </a:r>
            <a:r>
              <a:rPr lang="en-US" dirty="0" err="1">
                <a:latin typeface="Symbol" pitchFamily="2" charset="2"/>
              </a:rPr>
              <a:t>g</a:t>
            </a:r>
            <a:r>
              <a:rPr lang="en-US" baseline="-25000" dirty="0" err="1"/>
              <a:t>B</a:t>
            </a:r>
            <a:r>
              <a:rPr lang="en-US" dirty="0"/>
              <a:t> by integration</a:t>
            </a:r>
            <a:endParaRPr lang="en-US" baseline="-25000" dirty="0"/>
          </a:p>
        </p:txBody>
      </p:sp>
      <p:pic>
        <p:nvPicPr>
          <p:cNvPr id="13" name="Picture 12">
            <a:extLst>
              <a:ext uri="{FF2B5EF4-FFF2-40B4-BE49-F238E27FC236}">
                <a16:creationId xmlns:a16="http://schemas.microsoft.com/office/drawing/2014/main" id="{BDCDF2CC-7105-E041-80B4-B0B4E1BC3693}"/>
              </a:ext>
            </a:extLst>
          </p:cNvPr>
          <p:cNvPicPr>
            <a:picLocks noChangeAspect="1"/>
          </p:cNvPicPr>
          <p:nvPr/>
        </p:nvPicPr>
        <p:blipFill>
          <a:blip r:embed="rId7"/>
          <a:stretch>
            <a:fillRect/>
          </a:stretch>
        </p:blipFill>
        <p:spPr>
          <a:xfrm>
            <a:off x="2411827" y="5414334"/>
            <a:ext cx="6007100" cy="1358900"/>
          </a:xfrm>
          <a:prstGeom prst="rect">
            <a:avLst/>
          </a:prstGeom>
        </p:spPr>
      </p:pic>
      <p:sp>
        <p:nvSpPr>
          <p:cNvPr id="2" name="TextBox 1">
            <a:extLst>
              <a:ext uri="{FF2B5EF4-FFF2-40B4-BE49-F238E27FC236}">
                <a16:creationId xmlns:a16="http://schemas.microsoft.com/office/drawing/2014/main" id="{9F183D40-2A5C-7F4A-A311-B3415ECD6DE6}"/>
              </a:ext>
            </a:extLst>
          </p:cNvPr>
          <p:cNvSpPr txBox="1"/>
          <p:nvPr/>
        </p:nvSpPr>
        <p:spPr>
          <a:xfrm>
            <a:off x="6790647" y="4347109"/>
            <a:ext cx="4279698" cy="369332"/>
          </a:xfrm>
          <a:prstGeom prst="rect">
            <a:avLst/>
          </a:prstGeom>
          <a:noFill/>
        </p:spPr>
        <p:txBody>
          <a:bodyPr wrap="none" rtlCol="0">
            <a:spAutoFit/>
          </a:bodyPr>
          <a:lstStyle/>
          <a:p>
            <a:r>
              <a:rPr lang="en-US" b="1" dirty="0"/>
              <a:t>Restatement of Gibbs-</a:t>
            </a:r>
            <a:r>
              <a:rPr lang="en-US" b="1" dirty="0" err="1"/>
              <a:t>Duhem</a:t>
            </a:r>
            <a:r>
              <a:rPr lang="en-US" b="1" dirty="0"/>
              <a:t> for Solutions</a:t>
            </a:r>
          </a:p>
        </p:txBody>
      </p:sp>
    </p:spTree>
    <p:extLst>
      <p:ext uri="{BB962C8B-B14F-4D97-AF65-F5344CB8AC3E}">
        <p14:creationId xmlns:p14="http://schemas.microsoft.com/office/powerpoint/2010/main" val="1099731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CD8DB-512E-934D-8A76-7A4FCF23D91E}"/>
              </a:ext>
            </a:extLst>
          </p:cNvPr>
          <p:cNvSpPr txBox="1"/>
          <p:nvPr/>
        </p:nvSpPr>
        <p:spPr>
          <a:xfrm flipH="1">
            <a:off x="4959551" y="461473"/>
            <a:ext cx="5124486" cy="461665"/>
          </a:xfrm>
          <a:prstGeom prst="rect">
            <a:avLst/>
          </a:prstGeom>
          <a:noFill/>
        </p:spPr>
        <p:txBody>
          <a:bodyPr wrap="square" rtlCol="0">
            <a:spAutoFit/>
          </a:bodyPr>
          <a:lstStyle/>
          <a:p>
            <a:r>
              <a:rPr lang="en-US" sz="2400" b="1" dirty="0"/>
              <a:t>Course Summary</a:t>
            </a:r>
          </a:p>
        </p:txBody>
      </p:sp>
      <p:sp>
        <p:nvSpPr>
          <p:cNvPr id="5" name="TextBox 4">
            <a:extLst>
              <a:ext uri="{FF2B5EF4-FFF2-40B4-BE49-F238E27FC236}">
                <a16:creationId xmlns:a16="http://schemas.microsoft.com/office/drawing/2014/main" id="{E2029145-34CF-2B48-A65C-830AD7D11BC6}"/>
              </a:ext>
            </a:extLst>
          </p:cNvPr>
          <p:cNvSpPr txBox="1"/>
          <p:nvPr/>
        </p:nvSpPr>
        <p:spPr>
          <a:xfrm>
            <a:off x="2521010" y="1504060"/>
            <a:ext cx="7128600" cy="2585323"/>
          </a:xfrm>
          <a:prstGeom prst="rect">
            <a:avLst/>
          </a:prstGeom>
          <a:noFill/>
        </p:spPr>
        <p:txBody>
          <a:bodyPr wrap="square" rtlCol="0">
            <a:spAutoFit/>
          </a:bodyPr>
          <a:lstStyle/>
          <a:p>
            <a:r>
              <a:rPr lang="en-US" b="1" dirty="0"/>
              <a:t>IV. Phase Diagrams: </a:t>
            </a:r>
          </a:p>
          <a:p>
            <a:r>
              <a:rPr lang="en-US" dirty="0"/>
              <a:t>Eutectic;</a:t>
            </a:r>
          </a:p>
          <a:p>
            <a:r>
              <a:rPr lang="en-US" dirty="0"/>
              <a:t>Solid Solution;</a:t>
            </a:r>
          </a:p>
          <a:p>
            <a:r>
              <a:rPr lang="en-US" dirty="0"/>
              <a:t>L/V vs S/L Ideal; Azeotrope/Congruent; Heteroazeotrope/Eutectic;</a:t>
            </a:r>
          </a:p>
          <a:p>
            <a:r>
              <a:rPr lang="en-US" dirty="0"/>
              <a:t> Regular solution model;</a:t>
            </a:r>
          </a:p>
          <a:p>
            <a:r>
              <a:rPr lang="en-US" dirty="0"/>
              <a:t>Lower critical solution behavior (LCST);</a:t>
            </a:r>
          </a:p>
          <a:p>
            <a:r>
              <a:rPr lang="en-US" dirty="0"/>
              <a:t>Freezing point depression;</a:t>
            </a:r>
          </a:p>
          <a:p>
            <a:r>
              <a:rPr lang="en-US" dirty="0"/>
              <a:t>Ternary phase diagram;</a:t>
            </a:r>
          </a:p>
          <a:p>
            <a:endParaRPr lang="en-US" dirty="0"/>
          </a:p>
        </p:txBody>
      </p:sp>
    </p:spTree>
    <p:extLst>
      <p:ext uri="{BB962C8B-B14F-4D97-AF65-F5344CB8AC3E}">
        <p14:creationId xmlns:p14="http://schemas.microsoft.com/office/powerpoint/2010/main" val="2264284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67C012-CFC8-A44B-AC5D-B43E055A5727}"/>
              </a:ext>
            </a:extLst>
          </p:cNvPr>
          <p:cNvPicPr>
            <a:picLocks noChangeAspect="1"/>
          </p:cNvPicPr>
          <p:nvPr/>
        </p:nvPicPr>
        <p:blipFill>
          <a:blip r:embed="rId2"/>
          <a:stretch>
            <a:fillRect/>
          </a:stretch>
        </p:blipFill>
        <p:spPr>
          <a:xfrm>
            <a:off x="2555193" y="1151876"/>
            <a:ext cx="7282331" cy="5039552"/>
          </a:xfrm>
          <a:prstGeom prst="rect">
            <a:avLst/>
          </a:prstGeom>
        </p:spPr>
      </p:pic>
      <p:sp>
        <p:nvSpPr>
          <p:cNvPr id="5" name="TextBox 4">
            <a:extLst>
              <a:ext uri="{FF2B5EF4-FFF2-40B4-BE49-F238E27FC236}">
                <a16:creationId xmlns:a16="http://schemas.microsoft.com/office/drawing/2014/main" id="{21EEDF5E-949D-DB4A-A935-3DC1C951DEA1}"/>
              </a:ext>
            </a:extLst>
          </p:cNvPr>
          <p:cNvSpPr txBox="1"/>
          <p:nvPr/>
        </p:nvSpPr>
        <p:spPr>
          <a:xfrm>
            <a:off x="5346734" y="470018"/>
            <a:ext cx="1699248" cy="369332"/>
          </a:xfrm>
          <a:prstGeom prst="rect">
            <a:avLst/>
          </a:prstGeom>
          <a:noFill/>
        </p:spPr>
        <p:txBody>
          <a:bodyPr wrap="none" rtlCol="0">
            <a:spAutoFit/>
          </a:bodyPr>
          <a:lstStyle/>
          <a:p>
            <a:r>
              <a:rPr lang="en-US" b="1" dirty="0"/>
              <a:t>Phase Diagrams</a:t>
            </a:r>
          </a:p>
        </p:txBody>
      </p:sp>
      <p:pic>
        <p:nvPicPr>
          <p:cNvPr id="8" name="Picture 7">
            <a:extLst>
              <a:ext uri="{FF2B5EF4-FFF2-40B4-BE49-F238E27FC236}">
                <a16:creationId xmlns:a16="http://schemas.microsoft.com/office/drawing/2014/main" id="{101A04F9-8420-2049-85F6-4ADABA04E022}"/>
              </a:ext>
            </a:extLst>
          </p:cNvPr>
          <p:cNvPicPr>
            <a:picLocks noChangeAspect="1"/>
          </p:cNvPicPr>
          <p:nvPr/>
        </p:nvPicPr>
        <p:blipFill>
          <a:blip r:embed="rId3"/>
          <a:stretch>
            <a:fillRect/>
          </a:stretch>
        </p:blipFill>
        <p:spPr>
          <a:xfrm>
            <a:off x="875065" y="827466"/>
            <a:ext cx="1339233" cy="324410"/>
          </a:xfrm>
          <a:prstGeom prst="rect">
            <a:avLst/>
          </a:prstGeom>
        </p:spPr>
      </p:pic>
      <p:sp>
        <p:nvSpPr>
          <p:cNvPr id="9" name="TextBox 8">
            <a:extLst>
              <a:ext uri="{FF2B5EF4-FFF2-40B4-BE49-F238E27FC236}">
                <a16:creationId xmlns:a16="http://schemas.microsoft.com/office/drawing/2014/main" id="{3F3C22A7-E329-9042-9DC6-F01F7B3F3758}"/>
              </a:ext>
            </a:extLst>
          </p:cNvPr>
          <p:cNvSpPr txBox="1"/>
          <p:nvPr/>
        </p:nvSpPr>
        <p:spPr>
          <a:xfrm>
            <a:off x="730725" y="538385"/>
            <a:ext cx="1792927" cy="369332"/>
          </a:xfrm>
          <a:prstGeom prst="rect">
            <a:avLst/>
          </a:prstGeom>
          <a:noFill/>
        </p:spPr>
        <p:txBody>
          <a:bodyPr wrap="none" rtlCol="0">
            <a:spAutoFit/>
          </a:bodyPr>
          <a:lstStyle/>
          <a:p>
            <a:r>
              <a:rPr lang="en-US" dirty="0"/>
              <a:t>Gibbs Phase Rule</a:t>
            </a:r>
          </a:p>
        </p:txBody>
      </p:sp>
      <p:grpSp>
        <p:nvGrpSpPr>
          <p:cNvPr id="13" name="Group 12">
            <a:extLst>
              <a:ext uri="{FF2B5EF4-FFF2-40B4-BE49-F238E27FC236}">
                <a16:creationId xmlns:a16="http://schemas.microsoft.com/office/drawing/2014/main" id="{8D1C36F9-159B-9147-9F76-E3A18089A1B8}"/>
              </a:ext>
            </a:extLst>
          </p:cNvPr>
          <p:cNvGrpSpPr/>
          <p:nvPr/>
        </p:nvGrpSpPr>
        <p:grpSpPr>
          <a:xfrm>
            <a:off x="188007" y="1852632"/>
            <a:ext cx="3142976" cy="3970318"/>
            <a:chOff x="188007" y="1852632"/>
            <a:chExt cx="3142976" cy="3970318"/>
          </a:xfrm>
        </p:grpSpPr>
        <p:sp>
          <p:nvSpPr>
            <p:cNvPr id="6" name="TextBox 5">
              <a:extLst>
                <a:ext uri="{FF2B5EF4-FFF2-40B4-BE49-F238E27FC236}">
                  <a16:creationId xmlns:a16="http://schemas.microsoft.com/office/drawing/2014/main" id="{C85D716D-3660-BF4A-92AA-39564CFE19E9}"/>
                </a:ext>
              </a:extLst>
            </p:cNvPr>
            <p:cNvSpPr txBox="1"/>
            <p:nvPr/>
          </p:nvSpPr>
          <p:spPr>
            <a:xfrm>
              <a:off x="188007" y="1852632"/>
              <a:ext cx="3142976" cy="3970318"/>
            </a:xfrm>
            <a:prstGeom prst="rect">
              <a:avLst/>
            </a:prstGeom>
            <a:noFill/>
          </p:spPr>
          <p:txBody>
            <a:bodyPr wrap="none" rtlCol="0">
              <a:spAutoFit/>
            </a:bodyPr>
            <a:lstStyle/>
            <a:p>
              <a:r>
                <a:rPr lang="en-US" dirty="0"/>
                <a:t>Eutectic Phase Diagram Ag + Cu</a:t>
              </a:r>
            </a:p>
            <a:p>
              <a:r>
                <a:rPr lang="en-US" dirty="0"/>
                <a:t>Univariant Equilibrium</a:t>
              </a:r>
            </a:p>
            <a:p>
              <a:r>
                <a:rPr lang="en-US" dirty="0"/>
                <a:t>	Liquidus</a:t>
              </a:r>
            </a:p>
            <a:p>
              <a:r>
                <a:rPr lang="en-US" dirty="0"/>
                <a:t>	Solidus</a:t>
              </a:r>
            </a:p>
            <a:p>
              <a:r>
                <a:rPr lang="en-US" dirty="0"/>
                <a:t>Invariant Equilibrium</a:t>
              </a:r>
            </a:p>
            <a:p>
              <a:r>
                <a:rPr lang="en-US" dirty="0"/>
                <a:t>	Eutectic</a:t>
              </a:r>
            </a:p>
            <a:p>
              <a:endParaRPr lang="en-US" dirty="0"/>
            </a:p>
            <a:p>
              <a:endParaRPr lang="en-US" dirty="0"/>
            </a:p>
            <a:p>
              <a:r>
                <a:rPr lang="en-US" dirty="0"/>
                <a:t>Lever Rule</a:t>
              </a:r>
            </a:p>
            <a:p>
              <a:r>
                <a:rPr lang="en-US" dirty="0" err="1"/>
                <a:t>Tieline</a:t>
              </a:r>
              <a:r>
                <a:rPr lang="en-US" dirty="0"/>
                <a:t> (</a:t>
              </a:r>
              <a:r>
                <a:rPr lang="en-US" dirty="0" err="1"/>
                <a:t>conode</a:t>
              </a:r>
              <a:r>
                <a:rPr lang="en-US" dirty="0"/>
                <a:t>)</a:t>
              </a:r>
            </a:p>
            <a:p>
              <a:endParaRPr lang="en-US" dirty="0"/>
            </a:p>
            <a:p>
              <a:r>
                <a:rPr lang="en-US" dirty="0"/>
                <a:t>	    and </a:t>
              </a:r>
            </a:p>
            <a:p>
              <a:endParaRPr lang="en-US" dirty="0"/>
            </a:p>
            <a:p>
              <a:endParaRPr lang="en-US" dirty="0"/>
            </a:p>
          </p:txBody>
        </p:sp>
        <p:pic>
          <p:nvPicPr>
            <p:cNvPr id="7" name="Picture 6">
              <a:extLst>
                <a:ext uri="{FF2B5EF4-FFF2-40B4-BE49-F238E27FC236}">
                  <a16:creationId xmlns:a16="http://schemas.microsoft.com/office/drawing/2014/main" id="{812B561E-571F-E944-A0E2-E2BE9D5A363D}"/>
                </a:ext>
              </a:extLst>
            </p:cNvPr>
            <p:cNvPicPr>
              <a:picLocks noChangeAspect="1"/>
            </p:cNvPicPr>
            <p:nvPr/>
          </p:nvPicPr>
          <p:blipFill>
            <a:blip r:embed="rId4"/>
            <a:stretch>
              <a:fillRect/>
            </a:stretch>
          </p:blipFill>
          <p:spPr>
            <a:xfrm>
              <a:off x="730725" y="3533544"/>
              <a:ext cx="1627914" cy="276216"/>
            </a:xfrm>
            <a:prstGeom prst="rect">
              <a:avLst/>
            </a:prstGeom>
          </p:spPr>
        </p:pic>
        <p:pic>
          <p:nvPicPr>
            <p:cNvPr id="10" name="Picture 9">
              <a:extLst>
                <a:ext uri="{FF2B5EF4-FFF2-40B4-BE49-F238E27FC236}">
                  <a16:creationId xmlns:a16="http://schemas.microsoft.com/office/drawing/2014/main" id="{BC83865E-1F09-B24A-9771-0AA935911624}"/>
                </a:ext>
              </a:extLst>
            </p:cNvPr>
            <p:cNvPicPr>
              <a:picLocks noChangeAspect="1"/>
            </p:cNvPicPr>
            <p:nvPr/>
          </p:nvPicPr>
          <p:blipFill>
            <a:blip r:embed="rId5"/>
            <a:stretch>
              <a:fillRect/>
            </a:stretch>
          </p:blipFill>
          <p:spPr>
            <a:xfrm>
              <a:off x="475198" y="4593739"/>
              <a:ext cx="2327824" cy="321872"/>
            </a:xfrm>
            <a:prstGeom prst="rect">
              <a:avLst/>
            </a:prstGeom>
          </p:spPr>
        </p:pic>
        <p:pic>
          <p:nvPicPr>
            <p:cNvPr id="11" name="Picture 10">
              <a:extLst>
                <a:ext uri="{FF2B5EF4-FFF2-40B4-BE49-F238E27FC236}">
                  <a16:creationId xmlns:a16="http://schemas.microsoft.com/office/drawing/2014/main" id="{1F097CAC-1545-C844-B928-E4A16EAFAA3C}"/>
                </a:ext>
              </a:extLst>
            </p:cNvPr>
            <p:cNvPicPr>
              <a:picLocks noChangeAspect="1"/>
            </p:cNvPicPr>
            <p:nvPr/>
          </p:nvPicPr>
          <p:blipFill>
            <a:blip r:embed="rId6"/>
            <a:stretch>
              <a:fillRect/>
            </a:stretch>
          </p:blipFill>
          <p:spPr>
            <a:xfrm>
              <a:off x="226132" y="4889574"/>
              <a:ext cx="1149741" cy="335997"/>
            </a:xfrm>
            <a:prstGeom prst="rect">
              <a:avLst/>
            </a:prstGeom>
          </p:spPr>
        </p:pic>
        <p:pic>
          <p:nvPicPr>
            <p:cNvPr id="12" name="Picture 11">
              <a:extLst>
                <a:ext uri="{FF2B5EF4-FFF2-40B4-BE49-F238E27FC236}">
                  <a16:creationId xmlns:a16="http://schemas.microsoft.com/office/drawing/2014/main" id="{C8480EC1-66CA-FB4D-B59C-A3D2202CEFCB}"/>
                </a:ext>
              </a:extLst>
            </p:cNvPr>
            <p:cNvPicPr>
              <a:picLocks noChangeAspect="1"/>
            </p:cNvPicPr>
            <p:nvPr/>
          </p:nvPicPr>
          <p:blipFill>
            <a:blip r:embed="rId7"/>
            <a:stretch>
              <a:fillRect/>
            </a:stretch>
          </p:blipFill>
          <p:spPr>
            <a:xfrm>
              <a:off x="1803246" y="4929949"/>
              <a:ext cx="1163000" cy="281284"/>
            </a:xfrm>
            <a:prstGeom prst="rect">
              <a:avLst/>
            </a:prstGeom>
          </p:spPr>
        </p:pic>
      </p:grpSp>
      <p:sp>
        <p:nvSpPr>
          <p:cNvPr id="2" name="TextBox 1">
            <a:extLst>
              <a:ext uri="{FF2B5EF4-FFF2-40B4-BE49-F238E27FC236}">
                <a16:creationId xmlns:a16="http://schemas.microsoft.com/office/drawing/2014/main" id="{791AFBAA-B751-BE40-92F7-88D1A4F79B3A}"/>
              </a:ext>
            </a:extLst>
          </p:cNvPr>
          <p:cNvSpPr txBox="1"/>
          <p:nvPr/>
        </p:nvSpPr>
        <p:spPr>
          <a:xfrm flipH="1">
            <a:off x="9634100" y="1264778"/>
            <a:ext cx="1791627" cy="3970318"/>
          </a:xfrm>
          <a:prstGeom prst="rect">
            <a:avLst/>
          </a:prstGeom>
          <a:noFill/>
        </p:spPr>
        <p:txBody>
          <a:bodyPr wrap="square" rtlCol="0">
            <a:spAutoFit/>
          </a:bodyPr>
          <a:lstStyle/>
          <a:p>
            <a:r>
              <a:rPr lang="en-US" dirty="0"/>
              <a:t>Silver acts like a solvent to copper and copper acts like a solvent to silver with limited solubility that is a function of temperature with a solubility limit at the eutectic point (3 phases in equilibrium)</a:t>
            </a:r>
          </a:p>
        </p:txBody>
      </p:sp>
      <p:sp>
        <p:nvSpPr>
          <p:cNvPr id="3" name="Slide Number Placeholder 2">
            <a:extLst>
              <a:ext uri="{FF2B5EF4-FFF2-40B4-BE49-F238E27FC236}">
                <a16:creationId xmlns:a16="http://schemas.microsoft.com/office/drawing/2014/main" id="{69D23006-2DB8-7646-A0F9-CDAA8FE92257}"/>
              </a:ext>
            </a:extLst>
          </p:cNvPr>
          <p:cNvSpPr>
            <a:spLocks noGrp="1"/>
          </p:cNvSpPr>
          <p:nvPr>
            <p:ph type="sldNum" sz="quarter" idx="12"/>
          </p:nvPr>
        </p:nvSpPr>
        <p:spPr/>
        <p:txBody>
          <a:bodyPr/>
          <a:lstStyle/>
          <a:p>
            <a:fld id="{B42E8C25-AC8F-F245-B538-4941A58602A5}" type="slidenum">
              <a:rPr lang="en-US" smtClean="0"/>
              <a:t>26</a:t>
            </a:fld>
            <a:endParaRPr lang="en-US"/>
          </a:p>
        </p:txBody>
      </p:sp>
      <p:sp>
        <p:nvSpPr>
          <p:cNvPr id="14" name="TextBox 13">
            <a:extLst>
              <a:ext uri="{FF2B5EF4-FFF2-40B4-BE49-F238E27FC236}">
                <a16:creationId xmlns:a16="http://schemas.microsoft.com/office/drawing/2014/main" id="{CE6474AE-B208-0F42-968A-2FFDA7438B5A}"/>
              </a:ext>
            </a:extLst>
          </p:cNvPr>
          <p:cNvSpPr txBox="1"/>
          <p:nvPr/>
        </p:nvSpPr>
        <p:spPr>
          <a:xfrm>
            <a:off x="5698169" y="2965391"/>
            <a:ext cx="1160895" cy="369332"/>
          </a:xfrm>
          <a:prstGeom prst="rect">
            <a:avLst/>
          </a:prstGeom>
          <a:noFill/>
        </p:spPr>
        <p:txBody>
          <a:bodyPr wrap="none" rtlCol="0">
            <a:spAutoFit/>
          </a:bodyPr>
          <a:lstStyle/>
          <a:p>
            <a:r>
              <a:rPr lang="en-US" dirty="0"/>
              <a:t>L =&gt; </a:t>
            </a:r>
            <a:r>
              <a:rPr lang="en-US" dirty="0">
                <a:latin typeface="Symbol" pitchFamily="2" charset="2"/>
              </a:rPr>
              <a:t>a + B</a:t>
            </a:r>
          </a:p>
        </p:txBody>
      </p:sp>
      <p:sp>
        <p:nvSpPr>
          <p:cNvPr id="18" name="Rectangle 17">
            <a:extLst>
              <a:ext uri="{FF2B5EF4-FFF2-40B4-BE49-F238E27FC236}">
                <a16:creationId xmlns:a16="http://schemas.microsoft.com/office/drawing/2014/main" id="{280F988A-41AF-8040-9F3F-B961484E7DCB}"/>
              </a:ext>
            </a:extLst>
          </p:cNvPr>
          <p:cNvSpPr/>
          <p:nvPr/>
        </p:nvSpPr>
        <p:spPr>
          <a:xfrm>
            <a:off x="7272471" y="111095"/>
            <a:ext cx="1273323" cy="97422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BD84EAB-423B-9545-840F-035D759651B5}"/>
              </a:ext>
            </a:extLst>
          </p:cNvPr>
          <p:cNvSpPr/>
          <p:nvPr/>
        </p:nvSpPr>
        <p:spPr>
          <a:xfrm>
            <a:off x="7426295" y="230736"/>
            <a:ext cx="136733" cy="111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092A1DE-4360-6342-BA67-471624A6F816}"/>
              </a:ext>
            </a:extLst>
          </p:cNvPr>
          <p:cNvSpPr/>
          <p:nvPr/>
        </p:nvSpPr>
        <p:spPr>
          <a:xfrm>
            <a:off x="7585816" y="551612"/>
            <a:ext cx="136733" cy="111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8DD1430-8B77-8849-AD5C-BF41075434E1}"/>
              </a:ext>
            </a:extLst>
          </p:cNvPr>
          <p:cNvSpPr/>
          <p:nvPr/>
        </p:nvSpPr>
        <p:spPr>
          <a:xfrm>
            <a:off x="7829370" y="341832"/>
            <a:ext cx="136733" cy="111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C9715A8-BBFB-7344-993F-C37D65D04A2C}"/>
              </a:ext>
            </a:extLst>
          </p:cNvPr>
          <p:cNvSpPr/>
          <p:nvPr/>
        </p:nvSpPr>
        <p:spPr>
          <a:xfrm>
            <a:off x="7517450" y="875858"/>
            <a:ext cx="136733" cy="111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690406-8329-0D49-908D-5EFB786E46B7}"/>
              </a:ext>
            </a:extLst>
          </p:cNvPr>
          <p:cNvSpPr/>
          <p:nvPr/>
        </p:nvSpPr>
        <p:spPr>
          <a:xfrm>
            <a:off x="8035895" y="840336"/>
            <a:ext cx="136733" cy="111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CABD006-4DBA-E94D-BE8A-99586CD175A1}"/>
              </a:ext>
            </a:extLst>
          </p:cNvPr>
          <p:cNvSpPr/>
          <p:nvPr/>
        </p:nvSpPr>
        <p:spPr>
          <a:xfrm>
            <a:off x="8138444" y="551612"/>
            <a:ext cx="136733" cy="111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378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CEDBD3-43AC-BF45-9122-9270C21C775D}"/>
              </a:ext>
            </a:extLst>
          </p:cNvPr>
          <p:cNvPicPr>
            <a:picLocks noChangeAspect="1"/>
          </p:cNvPicPr>
          <p:nvPr/>
        </p:nvPicPr>
        <p:blipFill>
          <a:blip r:embed="rId2"/>
          <a:stretch>
            <a:fillRect/>
          </a:stretch>
        </p:blipFill>
        <p:spPr>
          <a:xfrm>
            <a:off x="722476" y="591974"/>
            <a:ext cx="2234369" cy="1048435"/>
          </a:xfrm>
          <a:prstGeom prst="rect">
            <a:avLst/>
          </a:prstGeom>
        </p:spPr>
      </p:pic>
      <p:pic>
        <p:nvPicPr>
          <p:cNvPr id="5" name="Picture 4">
            <a:extLst>
              <a:ext uri="{FF2B5EF4-FFF2-40B4-BE49-F238E27FC236}">
                <a16:creationId xmlns:a16="http://schemas.microsoft.com/office/drawing/2014/main" id="{D23169D7-D01D-6243-8E0A-47FBC098DEEA}"/>
              </a:ext>
            </a:extLst>
          </p:cNvPr>
          <p:cNvPicPr>
            <a:picLocks noChangeAspect="1"/>
          </p:cNvPicPr>
          <p:nvPr/>
        </p:nvPicPr>
        <p:blipFill>
          <a:blip r:embed="rId3"/>
          <a:stretch>
            <a:fillRect/>
          </a:stretch>
        </p:blipFill>
        <p:spPr>
          <a:xfrm>
            <a:off x="851790" y="1913842"/>
            <a:ext cx="763365" cy="316043"/>
          </a:xfrm>
          <a:prstGeom prst="rect">
            <a:avLst/>
          </a:prstGeom>
        </p:spPr>
      </p:pic>
      <p:pic>
        <p:nvPicPr>
          <p:cNvPr id="6" name="Picture 5">
            <a:extLst>
              <a:ext uri="{FF2B5EF4-FFF2-40B4-BE49-F238E27FC236}">
                <a16:creationId xmlns:a16="http://schemas.microsoft.com/office/drawing/2014/main" id="{F8A7118B-5993-884C-8B6E-B5FF0444A59A}"/>
              </a:ext>
            </a:extLst>
          </p:cNvPr>
          <p:cNvPicPr>
            <a:picLocks noChangeAspect="1"/>
          </p:cNvPicPr>
          <p:nvPr/>
        </p:nvPicPr>
        <p:blipFill>
          <a:blip r:embed="rId4"/>
          <a:stretch>
            <a:fillRect/>
          </a:stretch>
        </p:blipFill>
        <p:spPr>
          <a:xfrm>
            <a:off x="891880" y="2246377"/>
            <a:ext cx="723275" cy="273433"/>
          </a:xfrm>
          <a:prstGeom prst="rect">
            <a:avLst/>
          </a:prstGeom>
        </p:spPr>
      </p:pic>
      <p:pic>
        <p:nvPicPr>
          <p:cNvPr id="7" name="Picture 6">
            <a:extLst>
              <a:ext uri="{FF2B5EF4-FFF2-40B4-BE49-F238E27FC236}">
                <a16:creationId xmlns:a16="http://schemas.microsoft.com/office/drawing/2014/main" id="{7064DA0E-0F38-2E4D-9514-3DE2370DE182}"/>
              </a:ext>
            </a:extLst>
          </p:cNvPr>
          <p:cNvPicPr>
            <a:picLocks noChangeAspect="1"/>
          </p:cNvPicPr>
          <p:nvPr/>
        </p:nvPicPr>
        <p:blipFill>
          <a:blip r:embed="rId5"/>
          <a:stretch>
            <a:fillRect/>
          </a:stretch>
        </p:blipFill>
        <p:spPr>
          <a:xfrm>
            <a:off x="2149624" y="1773961"/>
            <a:ext cx="2764801" cy="911848"/>
          </a:xfrm>
          <a:prstGeom prst="rect">
            <a:avLst/>
          </a:prstGeom>
        </p:spPr>
      </p:pic>
      <p:pic>
        <p:nvPicPr>
          <p:cNvPr id="8" name="Picture 7">
            <a:extLst>
              <a:ext uri="{FF2B5EF4-FFF2-40B4-BE49-F238E27FC236}">
                <a16:creationId xmlns:a16="http://schemas.microsoft.com/office/drawing/2014/main" id="{6E5C49B3-C998-1C43-AFC4-4229BE9215ED}"/>
              </a:ext>
            </a:extLst>
          </p:cNvPr>
          <p:cNvPicPr>
            <a:picLocks noChangeAspect="1"/>
          </p:cNvPicPr>
          <p:nvPr/>
        </p:nvPicPr>
        <p:blipFill>
          <a:blip r:embed="rId6"/>
          <a:stretch>
            <a:fillRect/>
          </a:stretch>
        </p:blipFill>
        <p:spPr>
          <a:xfrm>
            <a:off x="722476" y="3062243"/>
            <a:ext cx="1359493" cy="570110"/>
          </a:xfrm>
          <a:prstGeom prst="rect">
            <a:avLst/>
          </a:prstGeom>
        </p:spPr>
      </p:pic>
      <p:pic>
        <p:nvPicPr>
          <p:cNvPr id="9" name="Picture 8">
            <a:extLst>
              <a:ext uri="{FF2B5EF4-FFF2-40B4-BE49-F238E27FC236}">
                <a16:creationId xmlns:a16="http://schemas.microsoft.com/office/drawing/2014/main" id="{E5CC6276-96EE-4949-9E73-28AC0C24E404}"/>
              </a:ext>
            </a:extLst>
          </p:cNvPr>
          <p:cNvPicPr>
            <a:picLocks noChangeAspect="1"/>
          </p:cNvPicPr>
          <p:nvPr/>
        </p:nvPicPr>
        <p:blipFill>
          <a:blip r:embed="rId7"/>
          <a:stretch>
            <a:fillRect/>
          </a:stretch>
        </p:blipFill>
        <p:spPr>
          <a:xfrm>
            <a:off x="2496618" y="3062243"/>
            <a:ext cx="1400264" cy="580597"/>
          </a:xfrm>
          <a:prstGeom prst="rect">
            <a:avLst/>
          </a:prstGeom>
        </p:spPr>
      </p:pic>
      <p:pic>
        <p:nvPicPr>
          <p:cNvPr id="10" name="Picture 9">
            <a:extLst>
              <a:ext uri="{FF2B5EF4-FFF2-40B4-BE49-F238E27FC236}">
                <a16:creationId xmlns:a16="http://schemas.microsoft.com/office/drawing/2014/main" id="{F146909D-2345-0745-8D28-9E57D2C64981}"/>
              </a:ext>
            </a:extLst>
          </p:cNvPr>
          <p:cNvPicPr>
            <a:picLocks noChangeAspect="1"/>
          </p:cNvPicPr>
          <p:nvPr/>
        </p:nvPicPr>
        <p:blipFill>
          <a:blip r:embed="rId8"/>
          <a:stretch>
            <a:fillRect/>
          </a:stretch>
        </p:blipFill>
        <p:spPr>
          <a:xfrm>
            <a:off x="722476" y="3876946"/>
            <a:ext cx="3300457" cy="284655"/>
          </a:xfrm>
          <a:prstGeom prst="rect">
            <a:avLst/>
          </a:prstGeom>
        </p:spPr>
      </p:pic>
      <p:pic>
        <p:nvPicPr>
          <p:cNvPr id="11" name="Picture 10">
            <a:extLst>
              <a:ext uri="{FF2B5EF4-FFF2-40B4-BE49-F238E27FC236}">
                <a16:creationId xmlns:a16="http://schemas.microsoft.com/office/drawing/2014/main" id="{C1FC8B3F-59D9-8E49-9EA5-D28F9887FA2E}"/>
              </a:ext>
            </a:extLst>
          </p:cNvPr>
          <p:cNvPicPr>
            <a:picLocks noChangeAspect="1"/>
          </p:cNvPicPr>
          <p:nvPr/>
        </p:nvPicPr>
        <p:blipFill>
          <a:blip r:embed="rId9"/>
          <a:stretch>
            <a:fillRect/>
          </a:stretch>
        </p:blipFill>
        <p:spPr>
          <a:xfrm>
            <a:off x="722476" y="4337928"/>
            <a:ext cx="810502" cy="253565"/>
          </a:xfrm>
          <a:prstGeom prst="rect">
            <a:avLst/>
          </a:prstGeom>
        </p:spPr>
      </p:pic>
      <p:grpSp>
        <p:nvGrpSpPr>
          <p:cNvPr id="14" name="Group 13">
            <a:extLst>
              <a:ext uri="{FF2B5EF4-FFF2-40B4-BE49-F238E27FC236}">
                <a16:creationId xmlns:a16="http://schemas.microsoft.com/office/drawing/2014/main" id="{74A90522-BCC5-4F42-BCD8-5BE218E390F9}"/>
              </a:ext>
            </a:extLst>
          </p:cNvPr>
          <p:cNvGrpSpPr/>
          <p:nvPr/>
        </p:nvGrpSpPr>
        <p:grpSpPr>
          <a:xfrm>
            <a:off x="2194280" y="4337928"/>
            <a:ext cx="2004939" cy="310618"/>
            <a:chOff x="5752506" y="4007777"/>
            <a:chExt cx="4838700" cy="672376"/>
          </a:xfrm>
        </p:grpSpPr>
        <p:pic>
          <p:nvPicPr>
            <p:cNvPr id="12" name="Picture 11">
              <a:extLst>
                <a:ext uri="{FF2B5EF4-FFF2-40B4-BE49-F238E27FC236}">
                  <a16:creationId xmlns:a16="http://schemas.microsoft.com/office/drawing/2014/main" id="{5BDF184D-37A8-FE49-8C3B-9214FAD02657}"/>
                </a:ext>
              </a:extLst>
            </p:cNvPr>
            <p:cNvPicPr>
              <a:picLocks noChangeAspect="1"/>
            </p:cNvPicPr>
            <p:nvPr/>
          </p:nvPicPr>
          <p:blipFill>
            <a:blip r:embed="rId10"/>
            <a:stretch>
              <a:fillRect/>
            </a:stretch>
          </p:blipFill>
          <p:spPr>
            <a:xfrm>
              <a:off x="5752506" y="4007777"/>
              <a:ext cx="1955800" cy="660400"/>
            </a:xfrm>
            <a:prstGeom prst="rect">
              <a:avLst/>
            </a:prstGeom>
          </p:spPr>
        </p:pic>
        <p:pic>
          <p:nvPicPr>
            <p:cNvPr id="13" name="Picture 12">
              <a:extLst>
                <a:ext uri="{FF2B5EF4-FFF2-40B4-BE49-F238E27FC236}">
                  <a16:creationId xmlns:a16="http://schemas.microsoft.com/office/drawing/2014/main" id="{5C1107B4-75C4-8046-997E-56551DC43788}"/>
                </a:ext>
              </a:extLst>
            </p:cNvPr>
            <p:cNvPicPr>
              <a:picLocks noChangeAspect="1"/>
            </p:cNvPicPr>
            <p:nvPr/>
          </p:nvPicPr>
          <p:blipFill>
            <a:blip r:embed="rId11"/>
            <a:stretch>
              <a:fillRect/>
            </a:stretch>
          </p:blipFill>
          <p:spPr>
            <a:xfrm>
              <a:off x="7708306" y="4032453"/>
              <a:ext cx="2882900" cy="647700"/>
            </a:xfrm>
            <a:prstGeom prst="rect">
              <a:avLst/>
            </a:prstGeom>
          </p:spPr>
        </p:pic>
      </p:grpSp>
      <p:pic>
        <p:nvPicPr>
          <p:cNvPr id="15" name="Picture 14">
            <a:extLst>
              <a:ext uri="{FF2B5EF4-FFF2-40B4-BE49-F238E27FC236}">
                <a16:creationId xmlns:a16="http://schemas.microsoft.com/office/drawing/2014/main" id="{37288BA9-6AD5-A342-8867-97A54033C8C5}"/>
              </a:ext>
            </a:extLst>
          </p:cNvPr>
          <p:cNvPicPr>
            <a:picLocks noChangeAspect="1"/>
          </p:cNvPicPr>
          <p:nvPr/>
        </p:nvPicPr>
        <p:blipFill>
          <a:blip r:embed="rId12"/>
          <a:stretch>
            <a:fillRect/>
          </a:stretch>
        </p:blipFill>
        <p:spPr>
          <a:xfrm>
            <a:off x="700221" y="4756347"/>
            <a:ext cx="3196661" cy="485377"/>
          </a:xfrm>
          <a:prstGeom prst="rect">
            <a:avLst/>
          </a:prstGeom>
        </p:spPr>
      </p:pic>
      <p:pic>
        <p:nvPicPr>
          <p:cNvPr id="16" name="Picture 15">
            <a:extLst>
              <a:ext uri="{FF2B5EF4-FFF2-40B4-BE49-F238E27FC236}">
                <a16:creationId xmlns:a16="http://schemas.microsoft.com/office/drawing/2014/main" id="{D10AF899-BD35-AD48-8D19-9689C631A0AA}"/>
              </a:ext>
            </a:extLst>
          </p:cNvPr>
          <p:cNvPicPr>
            <a:picLocks noChangeAspect="1"/>
          </p:cNvPicPr>
          <p:nvPr/>
        </p:nvPicPr>
        <p:blipFill>
          <a:blip r:embed="rId13"/>
          <a:stretch>
            <a:fillRect/>
          </a:stretch>
        </p:blipFill>
        <p:spPr>
          <a:xfrm>
            <a:off x="693960" y="5345823"/>
            <a:ext cx="2698721" cy="582409"/>
          </a:xfrm>
          <a:prstGeom prst="rect">
            <a:avLst/>
          </a:prstGeom>
        </p:spPr>
      </p:pic>
      <p:pic>
        <p:nvPicPr>
          <p:cNvPr id="17" name="Picture 16">
            <a:extLst>
              <a:ext uri="{FF2B5EF4-FFF2-40B4-BE49-F238E27FC236}">
                <a16:creationId xmlns:a16="http://schemas.microsoft.com/office/drawing/2014/main" id="{BA66FB2B-CDFC-AC40-92EF-6297586EA66B}"/>
              </a:ext>
            </a:extLst>
          </p:cNvPr>
          <p:cNvPicPr>
            <a:picLocks noChangeAspect="1"/>
          </p:cNvPicPr>
          <p:nvPr/>
        </p:nvPicPr>
        <p:blipFill>
          <a:blip r:embed="rId14"/>
          <a:stretch>
            <a:fillRect/>
          </a:stretch>
        </p:blipFill>
        <p:spPr>
          <a:xfrm>
            <a:off x="3800506" y="5392433"/>
            <a:ext cx="2469728" cy="486944"/>
          </a:xfrm>
          <a:prstGeom prst="rect">
            <a:avLst/>
          </a:prstGeom>
        </p:spPr>
      </p:pic>
      <p:pic>
        <p:nvPicPr>
          <p:cNvPr id="18" name="Picture 17">
            <a:extLst>
              <a:ext uri="{FF2B5EF4-FFF2-40B4-BE49-F238E27FC236}">
                <a16:creationId xmlns:a16="http://schemas.microsoft.com/office/drawing/2014/main" id="{9708133B-22C3-9945-93B1-9C29FA934B83}"/>
              </a:ext>
            </a:extLst>
          </p:cNvPr>
          <p:cNvPicPr>
            <a:picLocks noChangeAspect="1"/>
          </p:cNvPicPr>
          <p:nvPr/>
        </p:nvPicPr>
        <p:blipFill>
          <a:blip r:embed="rId15"/>
          <a:stretch>
            <a:fillRect/>
          </a:stretch>
        </p:blipFill>
        <p:spPr>
          <a:xfrm>
            <a:off x="645029" y="5836470"/>
            <a:ext cx="2322760" cy="679569"/>
          </a:xfrm>
          <a:prstGeom prst="rect">
            <a:avLst/>
          </a:prstGeom>
        </p:spPr>
      </p:pic>
      <p:pic>
        <p:nvPicPr>
          <p:cNvPr id="19" name="Picture 18">
            <a:extLst>
              <a:ext uri="{FF2B5EF4-FFF2-40B4-BE49-F238E27FC236}">
                <a16:creationId xmlns:a16="http://schemas.microsoft.com/office/drawing/2014/main" id="{3C2B6499-678B-794F-BC4F-A43A5AF21D8D}"/>
              </a:ext>
            </a:extLst>
          </p:cNvPr>
          <p:cNvPicPr>
            <a:picLocks noChangeAspect="1"/>
          </p:cNvPicPr>
          <p:nvPr/>
        </p:nvPicPr>
        <p:blipFill>
          <a:blip r:embed="rId16"/>
          <a:stretch>
            <a:fillRect/>
          </a:stretch>
        </p:blipFill>
        <p:spPr>
          <a:xfrm>
            <a:off x="3441612" y="5913835"/>
            <a:ext cx="2068997" cy="484303"/>
          </a:xfrm>
          <a:prstGeom prst="rect">
            <a:avLst/>
          </a:prstGeom>
        </p:spPr>
      </p:pic>
      <p:pic>
        <p:nvPicPr>
          <p:cNvPr id="20" name="Picture 19">
            <a:extLst>
              <a:ext uri="{FF2B5EF4-FFF2-40B4-BE49-F238E27FC236}">
                <a16:creationId xmlns:a16="http://schemas.microsoft.com/office/drawing/2014/main" id="{33CB67B6-602E-824A-A5D3-370C5AB62CE1}"/>
              </a:ext>
            </a:extLst>
          </p:cNvPr>
          <p:cNvPicPr>
            <a:picLocks noChangeAspect="1"/>
          </p:cNvPicPr>
          <p:nvPr/>
        </p:nvPicPr>
        <p:blipFill>
          <a:blip r:embed="rId17"/>
          <a:stretch>
            <a:fillRect/>
          </a:stretch>
        </p:blipFill>
        <p:spPr>
          <a:xfrm>
            <a:off x="7218816" y="4851302"/>
            <a:ext cx="3495230" cy="499318"/>
          </a:xfrm>
          <a:prstGeom prst="rect">
            <a:avLst/>
          </a:prstGeom>
        </p:spPr>
      </p:pic>
      <p:sp>
        <p:nvSpPr>
          <p:cNvPr id="21" name="TextBox 20">
            <a:extLst>
              <a:ext uri="{FF2B5EF4-FFF2-40B4-BE49-F238E27FC236}">
                <a16:creationId xmlns:a16="http://schemas.microsoft.com/office/drawing/2014/main" id="{DDE5C0C7-C995-9547-9F66-6B392BE43106}"/>
              </a:ext>
            </a:extLst>
          </p:cNvPr>
          <p:cNvSpPr txBox="1"/>
          <p:nvPr/>
        </p:nvSpPr>
        <p:spPr>
          <a:xfrm>
            <a:off x="7389303" y="4425909"/>
            <a:ext cx="3313023" cy="369332"/>
          </a:xfrm>
          <a:prstGeom prst="rect">
            <a:avLst/>
          </a:prstGeom>
          <a:noFill/>
        </p:spPr>
        <p:txBody>
          <a:bodyPr wrap="none" rtlCol="0">
            <a:spAutoFit/>
          </a:bodyPr>
          <a:lstStyle/>
          <a:p>
            <a:r>
              <a:rPr lang="en-US" dirty="0"/>
              <a:t>Solve for </a:t>
            </a:r>
            <a:r>
              <a:rPr lang="en-US" dirty="0" err="1"/>
              <a:t>x</a:t>
            </a:r>
            <a:r>
              <a:rPr lang="en-US" baseline="-25000" dirty="0" err="1"/>
              <a:t>B</a:t>
            </a:r>
            <a:r>
              <a:rPr lang="en-US" baseline="30000" dirty="0" err="1"/>
              <a:t>SS</a:t>
            </a:r>
            <a:r>
              <a:rPr lang="en-US" dirty="0"/>
              <a:t> </a:t>
            </a:r>
            <a:r>
              <a:rPr lang="en-US" dirty="0" err="1"/>
              <a:t>x</a:t>
            </a:r>
            <a:r>
              <a:rPr lang="en-US" baseline="-25000" dirty="0" err="1"/>
              <a:t>B</a:t>
            </a:r>
            <a:r>
              <a:rPr lang="en-US" baseline="30000" dirty="0" err="1"/>
              <a:t>liq</a:t>
            </a:r>
            <a:r>
              <a:rPr lang="en-US" dirty="0"/>
              <a:t> since </a:t>
            </a:r>
            <a:r>
              <a:rPr lang="en-US" dirty="0" err="1"/>
              <a:t>x</a:t>
            </a:r>
            <a:r>
              <a:rPr lang="en-US" baseline="-25000" dirty="0" err="1"/>
              <a:t>A</a:t>
            </a:r>
            <a:r>
              <a:rPr lang="en-US" dirty="0"/>
              <a:t> + </a:t>
            </a:r>
            <a:r>
              <a:rPr lang="en-US" dirty="0" err="1"/>
              <a:t>x</a:t>
            </a:r>
            <a:r>
              <a:rPr lang="en-US" baseline="-25000" dirty="0" err="1"/>
              <a:t>B</a:t>
            </a:r>
            <a:r>
              <a:rPr lang="en-US" dirty="0"/>
              <a:t> =1</a:t>
            </a:r>
            <a:endParaRPr lang="en-US" baseline="30000" dirty="0"/>
          </a:p>
        </p:txBody>
      </p:sp>
      <p:pic>
        <p:nvPicPr>
          <p:cNvPr id="22" name="Picture 21">
            <a:extLst>
              <a:ext uri="{FF2B5EF4-FFF2-40B4-BE49-F238E27FC236}">
                <a16:creationId xmlns:a16="http://schemas.microsoft.com/office/drawing/2014/main" id="{7C659130-4E4E-3C4A-B526-E7602B7A6410}"/>
              </a:ext>
            </a:extLst>
          </p:cNvPr>
          <p:cNvPicPr>
            <a:picLocks noChangeAspect="1"/>
          </p:cNvPicPr>
          <p:nvPr/>
        </p:nvPicPr>
        <p:blipFill>
          <a:blip r:embed="rId18"/>
          <a:stretch>
            <a:fillRect/>
          </a:stretch>
        </p:blipFill>
        <p:spPr>
          <a:xfrm>
            <a:off x="7218816" y="5376642"/>
            <a:ext cx="3495230" cy="494759"/>
          </a:xfrm>
          <a:prstGeom prst="rect">
            <a:avLst/>
          </a:prstGeom>
        </p:spPr>
      </p:pic>
      <p:pic>
        <p:nvPicPr>
          <p:cNvPr id="23" name="Picture 22">
            <a:extLst>
              <a:ext uri="{FF2B5EF4-FFF2-40B4-BE49-F238E27FC236}">
                <a16:creationId xmlns:a16="http://schemas.microsoft.com/office/drawing/2014/main" id="{F0546795-3BFF-8B4F-8E7B-880C6D865BCC}"/>
              </a:ext>
            </a:extLst>
          </p:cNvPr>
          <p:cNvPicPr>
            <a:picLocks noChangeAspect="1"/>
          </p:cNvPicPr>
          <p:nvPr/>
        </p:nvPicPr>
        <p:blipFill>
          <a:blip r:embed="rId19"/>
          <a:stretch>
            <a:fillRect/>
          </a:stretch>
        </p:blipFill>
        <p:spPr>
          <a:xfrm>
            <a:off x="6939778" y="908490"/>
            <a:ext cx="4727294" cy="2642789"/>
          </a:xfrm>
          <a:prstGeom prst="rect">
            <a:avLst/>
          </a:prstGeom>
        </p:spPr>
      </p:pic>
      <p:sp>
        <p:nvSpPr>
          <p:cNvPr id="24" name="TextBox 23">
            <a:extLst>
              <a:ext uri="{FF2B5EF4-FFF2-40B4-BE49-F238E27FC236}">
                <a16:creationId xmlns:a16="http://schemas.microsoft.com/office/drawing/2014/main" id="{93F4CF22-0FEC-F341-AADE-00D73E0FE26A}"/>
              </a:ext>
            </a:extLst>
          </p:cNvPr>
          <p:cNvSpPr txBox="1"/>
          <p:nvPr/>
        </p:nvSpPr>
        <p:spPr>
          <a:xfrm>
            <a:off x="5680760" y="5991588"/>
            <a:ext cx="643125" cy="369332"/>
          </a:xfrm>
          <a:prstGeom prst="rect">
            <a:avLst/>
          </a:prstGeom>
          <a:noFill/>
        </p:spPr>
        <p:txBody>
          <a:bodyPr wrap="none" rtlCol="0">
            <a:spAutoFit/>
          </a:bodyPr>
          <a:lstStyle/>
          <a:p>
            <a:r>
              <a:rPr lang="en-US" dirty="0"/>
              <a:t>Ideal</a:t>
            </a:r>
          </a:p>
        </p:txBody>
      </p:sp>
      <p:sp>
        <p:nvSpPr>
          <p:cNvPr id="25" name="TextBox 24">
            <a:extLst>
              <a:ext uri="{FF2B5EF4-FFF2-40B4-BE49-F238E27FC236}">
                <a16:creationId xmlns:a16="http://schemas.microsoft.com/office/drawing/2014/main" id="{8361D621-217C-7C48-ACDD-E94268F4EEEF}"/>
              </a:ext>
            </a:extLst>
          </p:cNvPr>
          <p:cNvSpPr txBox="1"/>
          <p:nvPr/>
        </p:nvSpPr>
        <p:spPr>
          <a:xfrm flipH="1">
            <a:off x="4199219" y="4782330"/>
            <a:ext cx="1748406" cy="369332"/>
          </a:xfrm>
          <a:prstGeom prst="rect">
            <a:avLst/>
          </a:prstGeom>
          <a:noFill/>
        </p:spPr>
        <p:txBody>
          <a:bodyPr wrap="square" rtlCol="0">
            <a:spAutoFit/>
          </a:bodyPr>
          <a:lstStyle/>
          <a:p>
            <a:r>
              <a:rPr lang="en-US" dirty="0" err="1"/>
              <a:t>C</a:t>
            </a:r>
            <a:r>
              <a:rPr lang="en-US" baseline="-25000" dirty="0" err="1"/>
              <a:t>p</a:t>
            </a:r>
            <a:r>
              <a:rPr lang="en-US" dirty="0"/>
              <a:t>(T) is constant</a:t>
            </a:r>
          </a:p>
        </p:txBody>
      </p:sp>
      <p:sp>
        <p:nvSpPr>
          <p:cNvPr id="26" name="TextBox 25">
            <a:extLst>
              <a:ext uri="{FF2B5EF4-FFF2-40B4-BE49-F238E27FC236}">
                <a16:creationId xmlns:a16="http://schemas.microsoft.com/office/drawing/2014/main" id="{FB77BB2B-1EC1-E34C-B38D-C84C82C85008}"/>
              </a:ext>
            </a:extLst>
          </p:cNvPr>
          <p:cNvSpPr txBox="1"/>
          <p:nvPr/>
        </p:nvSpPr>
        <p:spPr>
          <a:xfrm flipH="1">
            <a:off x="3991182" y="432521"/>
            <a:ext cx="2854296" cy="646331"/>
          </a:xfrm>
          <a:prstGeom prst="rect">
            <a:avLst/>
          </a:prstGeom>
          <a:noFill/>
        </p:spPr>
        <p:txBody>
          <a:bodyPr wrap="square" rtlCol="0">
            <a:spAutoFit/>
          </a:bodyPr>
          <a:lstStyle/>
          <a:p>
            <a:r>
              <a:rPr lang="en-US" b="1" dirty="0"/>
              <a:t>Calculate the Phase Diagram for a Solid Solution</a:t>
            </a:r>
          </a:p>
        </p:txBody>
      </p:sp>
      <p:sp>
        <p:nvSpPr>
          <p:cNvPr id="27" name="Slide Number Placeholder 26">
            <a:extLst>
              <a:ext uri="{FF2B5EF4-FFF2-40B4-BE49-F238E27FC236}">
                <a16:creationId xmlns:a16="http://schemas.microsoft.com/office/drawing/2014/main" id="{F8DD8B83-54AA-3444-8D93-50C7F7FE2928}"/>
              </a:ext>
            </a:extLst>
          </p:cNvPr>
          <p:cNvSpPr>
            <a:spLocks noGrp="1"/>
          </p:cNvSpPr>
          <p:nvPr>
            <p:ph type="sldNum" sz="quarter" idx="12"/>
          </p:nvPr>
        </p:nvSpPr>
        <p:spPr/>
        <p:txBody>
          <a:bodyPr/>
          <a:lstStyle/>
          <a:p>
            <a:fld id="{B42E8C25-AC8F-F245-B538-4941A58602A5}" type="slidenum">
              <a:rPr lang="en-US" smtClean="0"/>
              <a:t>27</a:t>
            </a:fld>
            <a:endParaRPr lang="en-US"/>
          </a:p>
        </p:txBody>
      </p:sp>
    </p:spTree>
    <p:extLst>
      <p:ext uri="{BB962C8B-B14F-4D97-AF65-F5344CB8AC3E}">
        <p14:creationId xmlns:p14="http://schemas.microsoft.com/office/powerpoint/2010/main" val="132818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53703-57AD-0E4D-B398-9C0A989FF987}"/>
              </a:ext>
            </a:extLst>
          </p:cNvPr>
          <p:cNvPicPr>
            <a:picLocks noChangeAspect="1"/>
          </p:cNvPicPr>
          <p:nvPr/>
        </p:nvPicPr>
        <p:blipFill>
          <a:blip r:embed="rId2"/>
          <a:stretch>
            <a:fillRect/>
          </a:stretch>
        </p:blipFill>
        <p:spPr>
          <a:xfrm>
            <a:off x="1603120" y="119641"/>
            <a:ext cx="8831295" cy="5591486"/>
          </a:xfrm>
          <a:prstGeom prst="rect">
            <a:avLst/>
          </a:prstGeom>
        </p:spPr>
      </p:pic>
      <p:sp>
        <p:nvSpPr>
          <p:cNvPr id="4" name="TextBox 3">
            <a:extLst>
              <a:ext uri="{FF2B5EF4-FFF2-40B4-BE49-F238E27FC236}">
                <a16:creationId xmlns:a16="http://schemas.microsoft.com/office/drawing/2014/main" id="{A256DBC9-17DB-CA41-B12C-E986CEDE5231}"/>
              </a:ext>
            </a:extLst>
          </p:cNvPr>
          <p:cNvSpPr txBox="1"/>
          <p:nvPr/>
        </p:nvSpPr>
        <p:spPr>
          <a:xfrm>
            <a:off x="6093151" y="5537674"/>
            <a:ext cx="6332434" cy="923330"/>
          </a:xfrm>
          <a:prstGeom prst="rect">
            <a:avLst/>
          </a:prstGeom>
          <a:noFill/>
        </p:spPr>
        <p:txBody>
          <a:bodyPr wrap="square" rtlCol="0">
            <a:spAutoFit/>
          </a:bodyPr>
          <a:lstStyle/>
          <a:p>
            <a:r>
              <a:rPr lang="en-US" dirty="0"/>
              <a:t>Solid solution is flatter than ideal (Pos. deviation or destabilized) Liquid is deeper than ideal (Neg. Deviation or stabilized)</a:t>
            </a:r>
          </a:p>
          <a:p>
            <a:r>
              <a:rPr lang="en-US" dirty="0"/>
              <a:t>Deviations are associated with minima in phase diagram</a:t>
            </a:r>
          </a:p>
        </p:txBody>
      </p:sp>
      <p:sp>
        <p:nvSpPr>
          <p:cNvPr id="5" name="Slide Number Placeholder 4">
            <a:extLst>
              <a:ext uri="{FF2B5EF4-FFF2-40B4-BE49-F238E27FC236}">
                <a16:creationId xmlns:a16="http://schemas.microsoft.com/office/drawing/2014/main" id="{96358517-2F9B-724A-B270-4038C19C226D}"/>
              </a:ext>
            </a:extLst>
          </p:cNvPr>
          <p:cNvSpPr>
            <a:spLocks noGrp="1"/>
          </p:cNvSpPr>
          <p:nvPr>
            <p:ph type="sldNum" sz="quarter" idx="12"/>
          </p:nvPr>
        </p:nvSpPr>
        <p:spPr/>
        <p:txBody>
          <a:bodyPr/>
          <a:lstStyle/>
          <a:p>
            <a:fld id="{B42E8C25-AC8F-F245-B538-4941A58602A5}" type="slidenum">
              <a:rPr lang="en-US" smtClean="0"/>
              <a:t>28</a:t>
            </a:fld>
            <a:endParaRPr lang="en-US"/>
          </a:p>
        </p:txBody>
      </p:sp>
    </p:spTree>
    <p:extLst>
      <p:ext uri="{BB962C8B-B14F-4D97-AF65-F5344CB8AC3E}">
        <p14:creationId xmlns:p14="http://schemas.microsoft.com/office/powerpoint/2010/main" val="989061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9307A4-FBAA-3E4C-BB81-C414A8FF2E67}"/>
              </a:ext>
            </a:extLst>
          </p:cNvPr>
          <p:cNvSpPr txBox="1"/>
          <p:nvPr/>
        </p:nvSpPr>
        <p:spPr>
          <a:xfrm>
            <a:off x="1187862" y="2043096"/>
            <a:ext cx="1153586" cy="369332"/>
          </a:xfrm>
          <a:prstGeom prst="rect">
            <a:avLst/>
          </a:prstGeom>
          <a:noFill/>
        </p:spPr>
        <p:txBody>
          <a:bodyPr wrap="none" rtlCol="0">
            <a:spAutoFit/>
          </a:bodyPr>
          <a:lstStyle/>
          <a:p>
            <a:r>
              <a:rPr lang="en-US" dirty="0"/>
              <a:t>Azeotrope</a:t>
            </a:r>
          </a:p>
        </p:txBody>
      </p:sp>
      <p:sp>
        <p:nvSpPr>
          <p:cNvPr id="3" name="TextBox 2">
            <a:extLst>
              <a:ext uri="{FF2B5EF4-FFF2-40B4-BE49-F238E27FC236}">
                <a16:creationId xmlns:a16="http://schemas.microsoft.com/office/drawing/2014/main" id="{10103A8C-2348-0D48-953E-8166AE035288}"/>
              </a:ext>
            </a:extLst>
          </p:cNvPr>
          <p:cNvSpPr txBox="1"/>
          <p:nvPr/>
        </p:nvSpPr>
        <p:spPr>
          <a:xfrm>
            <a:off x="1182371" y="4212130"/>
            <a:ext cx="1777731" cy="369332"/>
          </a:xfrm>
          <a:prstGeom prst="rect">
            <a:avLst/>
          </a:prstGeom>
          <a:noFill/>
        </p:spPr>
        <p:txBody>
          <a:bodyPr wrap="none" rtlCol="0">
            <a:spAutoFit/>
          </a:bodyPr>
          <a:lstStyle/>
          <a:p>
            <a:r>
              <a:rPr lang="en-US" dirty="0"/>
              <a:t>Heteroazeotrope</a:t>
            </a:r>
          </a:p>
        </p:txBody>
      </p:sp>
      <p:sp>
        <p:nvSpPr>
          <p:cNvPr id="4" name="TextBox 3">
            <a:extLst>
              <a:ext uri="{FF2B5EF4-FFF2-40B4-BE49-F238E27FC236}">
                <a16:creationId xmlns:a16="http://schemas.microsoft.com/office/drawing/2014/main" id="{F909A232-3EE5-2F46-B7D8-4C5F3BD4CA96}"/>
              </a:ext>
            </a:extLst>
          </p:cNvPr>
          <p:cNvSpPr txBox="1"/>
          <p:nvPr/>
        </p:nvSpPr>
        <p:spPr>
          <a:xfrm>
            <a:off x="1774466" y="45404"/>
            <a:ext cx="2382255" cy="369332"/>
          </a:xfrm>
          <a:prstGeom prst="rect">
            <a:avLst/>
          </a:prstGeom>
          <a:noFill/>
        </p:spPr>
        <p:txBody>
          <a:bodyPr wrap="none" rtlCol="0">
            <a:spAutoFit/>
          </a:bodyPr>
          <a:lstStyle/>
          <a:p>
            <a:r>
              <a:rPr lang="en-US" b="1" dirty="0"/>
              <a:t>Liquid/Vapor Equilibria</a:t>
            </a:r>
          </a:p>
        </p:txBody>
      </p:sp>
      <p:pic>
        <p:nvPicPr>
          <p:cNvPr id="5" name="Picture 4">
            <a:extLst>
              <a:ext uri="{FF2B5EF4-FFF2-40B4-BE49-F238E27FC236}">
                <a16:creationId xmlns:a16="http://schemas.microsoft.com/office/drawing/2014/main" id="{5FF65719-BA6B-DA48-B755-70158B2F6C3C}"/>
              </a:ext>
            </a:extLst>
          </p:cNvPr>
          <p:cNvPicPr>
            <a:picLocks noChangeAspect="1"/>
          </p:cNvPicPr>
          <p:nvPr/>
        </p:nvPicPr>
        <p:blipFill>
          <a:blip r:embed="rId2"/>
          <a:stretch>
            <a:fillRect/>
          </a:stretch>
        </p:blipFill>
        <p:spPr>
          <a:xfrm>
            <a:off x="1187862" y="4505496"/>
            <a:ext cx="3109364" cy="2309256"/>
          </a:xfrm>
          <a:prstGeom prst="rect">
            <a:avLst/>
          </a:prstGeom>
        </p:spPr>
      </p:pic>
      <p:sp>
        <p:nvSpPr>
          <p:cNvPr id="6" name="TextBox 5">
            <a:extLst>
              <a:ext uri="{FF2B5EF4-FFF2-40B4-BE49-F238E27FC236}">
                <a16:creationId xmlns:a16="http://schemas.microsoft.com/office/drawing/2014/main" id="{7103C6AC-CFF9-734D-9F6F-D62A86F68079}"/>
              </a:ext>
            </a:extLst>
          </p:cNvPr>
          <p:cNvSpPr txBox="1"/>
          <p:nvPr/>
        </p:nvSpPr>
        <p:spPr>
          <a:xfrm>
            <a:off x="1187863" y="573086"/>
            <a:ext cx="643125" cy="369332"/>
          </a:xfrm>
          <a:prstGeom prst="rect">
            <a:avLst/>
          </a:prstGeom>
          <a:noFill/>
        </p:spPr>
        <p:txBody>
          <a:bodyPr wrap="none" rtlCol="0">
            <a:spAutoFit/>
          </a:bodyPr>
          <a:lstStyle/>
          <a:p>
            <a:r>
              <a:rPr lang="en-US" dirty="0"/>
              <a:t>Ideal</a:t>
            </a:r>
          </a:p>
        </p:txBody>
      </p:sp>
      <p:pic>
        <p:nvPicPr>
          <p:cNvPr id="7" name="Picture 6">
            <a:extLst>
              <a:ext uri="{FF2B5EF4-FFF2-40B4-BE49-F238E27FC236}">
                <a16:creationId xmlns:a16="http://schemas.microsoft.com/office/drawing/2014/main" id="{E0183E3A-1D54-914D-982F-66071A5127E6}"/>
              </a:ext>
            </a:extLst>
          </p:cNvPr>
          <p:cNvPicPr>
            <a:picLocks noChangeAspect="1"/>
          </p:cNvPicPr>
          <p:nvPr/>
        </p:nvPicPr>
        <p:blipFill>
          <a:blip r:embed="rId3"/>
          <a:stretch>
            <a:fillRect/>
          </a:stretch>
        </p:blipFill>
        <p:spPr>
          <a:xfrm>
            <a:off x="96871" y="2504866"/>
            <a:ext cx="2244577" cy="1723736"/>
          </a:xfrm>
          <a:prstGeom prst="rect">
            <a:avLst/>
          </a:prstGeom>
        </p:spPr>
      </p:pic>
      <p:pic>
        <p:nvPicPr>
          <p:cNvPr id="8" name="Picture 7">
            <a:extLst>
              <a:ext uri="{FF2B5EF4-FFF2-40B4-BE49-F238E27FC236}">
                <a16:creationId xmlns:a16="http://schemas.microsoft.com/office/drawing/2014/main" id="{DB60A074-3DB2-E845-90B2-74585904A275}"/>
              </a:ext>
            </a:extLst>
          </p:cNvPr>
          <p:cNvPicPr>
            <a:picLocks noChangeAspect="1"/>
          </p:cNvPicPr>
          <p:nvPr/>
        </p:nvPicPr>
        <p:blipFill>
          <a:blip r:embed="rId4"/>
          <a:stretch>
            <a:fillRect/>
          </a:stretch>
        </p:blipFill>
        <p:spPr>
          <a:xfrm>
            <a:off x="2858017" y="2412428"/>
            <a:ext cx="2433663" cy="1912164"/>
          </a:xfrm>
          <a:prstGeom prst="rect">
            <a:avLst/>
          </a:prstGeom>
        </p:spPr>
      </p:pic>
      <p:pic>
        <p:nvPicPr>
          <p:cNvPr id="9" name="Picture 8">
            <a:extLst>
              <a:ext uri="{FF2B5EF4-FFF2-40B4-BE49-F238E27FC236}">
                <a16:creationId xmlns:a16="http://schemas.microsoft.com/office/drawing/2014/main" id="{69189F5E-65B0-8B44-83D0-56C5351BBA8A}"/>
              </a:ext>
            </a:extLst>
          </p:cNvPr>
          <p:cNvPicPr>
            <a:picLocks noChangeAspect="1"/>
          </p:cNvPicPr>
          <p:nvPr/>
        </p:nvPicPr>
        <p:blipFill>
          <a:blip r:embed="rId5"/>
          <a:stretch>
            <a:fillRect/>
          </a:stretch>
        </p:blipFill>
        <p:spPr>
          <a:xfrm>
            <a:off x="2341448" y="461770"/>
            <a:ext cx="1695951" cy="1718958"/>
          </a:xfrm>
          <a:prstGeom prst="rect">
            <a:avLst/>
          </a:prstGeom>
        </p:spPr>
      </p:pic>
      <p:sp>
        <p:nvSpPr>
          <p:cNvPr id="10" name="TextBox 9">
            <a:extLst>
              <a:ext uri="{FF2B5EF4-FFF2-40B4-BE49-F238E27FC236}">
                <a16:creationId xmlns:a16="http://schemas.microsoft.com/office/drawing/2014/main" id="{47A3A585-43DF-F540-A7F8-C3A8CEC7EFBF}"/>
              </a:ext>
            </a:extLst>
          </p:cNvPr>
          <p:cNvSpPr txBox="1"/>
          <p:nvPr/>
        </p:nvSpPr>
        <p:spPr>
          <a:xfrm>
            <a:off x="9113881" y="92956"/>
            <a:ext cx="2284408" cy="369332"/>
          </a:xfrm>
          <a:prstGeom prst="rect">
            <a:avLst/>
          </a:prstGeom>
          <a:noFill/>
        </p:spPr>
        <p:txBody>
          <a:bodyPr wrap="none" rtlCol="0">
            <a:spAutoFit/>
          </a:bodyPr>
          <a:lstStyle/>
          <a:p>
            <a:r>
              <a:rPr lang="en-US" b="1" dirty="0"/>
              <a:t>Solid/Liquid Equilibria</a:t>
            </a:r>
          </a:p>
        </p:txBody>
      </p:sp>
      <p:pic>
        <p:nvPicPr>
          <p:cNvPr id="11" name="Picture 10">
            <a:extLst>
              <a:ext uri="{FF2B5EF4-FFF2-40B4-BE49-F238E27FC236}">
                <a16:creationId xmlns:a16="http://schemas.microsoft.com/office/drawing/2014/main" id="{AD66406E-1C87-A643-93B9-541069BDFC60}"/>
              </a:ext>
            </a:extLst>
          </p:cNvPr>
          <p:cNvPicPr>
            <a:picLocks noChangeAspect="1"/>
          </p:cNvPicPr>
          <p:nvPr/>
        </p:nvPicPr>
        <p:blipFill>
          <a:blip r:embed="rId6"/>
          <a:stretch>
            <a:fillRect/>
          </a:stretch>
        </p:blipFill>
        <p:spPr>
          <a:xfrm>
            <a:off x="9192302" y="579236"/>
            <a:ext cx="1838907" cy="1648526"/>
          </a:xfrm>
          <a:prstGeom prst="rect">
            <a:avLst/>
          </a:prstGeom>
        </p:spPr>
      </p:pic>
      <p:sp>
        <p:nvSpPr>
          <p:cNvPr id="12" name="TextBox 11">
            <a:extLst>
              <a:ext uri="{FF2B5EF4-FFF2-40B4-BE49-F238E27FC236}">
                <a16:creationId xmlns:a16="http://schemas.microsoft.com/office/drawing/2014/main" id="{276ADA78-80A9-754B-8174-515A8640CAA0}"/>
              </a:ext>
            </a:extLst>
          </p:cNvPr>
          <p:cNvSpPr txBox="1"/>
          <p:nvPr/>
        </p:nvSpPr>
        <p:spPr>
          <a:xfrm>
            <a:off x="8038717" y="573086"/>
            <a:ext cx="643125" cy="369332"/>
          </a:xfrm>
          <a:prstGeom prst="rect">
            <a:avLst/>
          </a:prstGeom>
          <a:noFill/>
        </p:spPr>
        <p:txBody>
          <a:bodyPr wrap="none" rtlCol="0">
            <a:spAutoFit/>
          </a:bodyPr>
          <a:lstStyle/>
          <a:p>
            <a:r>
              <a:rPr lang="en-US" dirty="0"/>
              <a:t>Ideal</a:t>
            </a:r>
          </a:p>
        </p:txBody>
      </p:sp>
      <p:pic>
        <p:nvPicPr>
          <p:cNvPr id="13" name="Picture 12">
            <a:extLst>
              <a:ext uri="{FF2B5EF4-FFF2-40B4-BE49-F238E27FC236}">
                <a16:creationId xmlns:a16="http://schemas.microsoft.com/office/drawing/2014/main" id="{59235C72-95AD-0244-B2DD-A0A651E7818B}"/>
              </a:ext>
            </a:extLst>
          </p:cNvPr>
          <p:cNvPicPr>
            <a:picLocks noChangeAspect="1"/>
          </p:cNvPicPr>
          <p:nvPr/>
        </p:nvPicPr>
        <p:blipFill>
          <a:blip r:embed="rId7"/>
          <a:stretch>
            <a:fillRect/>
          </a:stretch>
        </p:blipFill>
        <p:spPr>
          <a:xfrm>
            <a:off x="8944468" y="2227762"/>
            <a:ext cx="1780960" cy="2163448"/>
          </a:xfrm>
          <a:prstGeom prst="rect">
            <a:avLst/>
          </a:prstGeom>
        </p:spPr>
      </p:pic>
      <p:sp>
        <p:nvSpPr>
          <p:cNvPr id="14" name="TextBox 13">
            <a:extLst>
              <a:ext uri="{FF2B5EF4-FFF2-40B4-BE49-F238E27FC236}">
                <a16:creationId xmlns:a16="http://schemas.microsoft.com/office/drawing/2014/main" id="{AB9DD81A-313F-D245-9944-816CD5A37A7E}"/>
              </a:ext>
            </a:extLst>
          </p:cNvPr>
          <p:cNvSpPr txBox="1"/>
          <p:nvPr/>
        </p:nvSpPr>
        <p:spPr>
          <a:xfrm>
            <a:off x="8038717" y="4206544"/>
            <a:ext cx="933974" cy="369332"/>
          </a:xfrm>
          <a:prstGeom prst="rect">
            <a:avLst/>
          </a:prstGeom>
          <a:noFill/>
        </p:spPr>
        <p:txBody>
          <a:bodyPr wrap="none" rtlCol="0">
            <a:spAutoFit/>
          </a:bodyPr>
          <a:lstStyle/>
          <a:p>
            <a:r>
              <a:rPr lang="en-US" dirty="0"/>
              <a:t>Eutectic</a:t>
            </a:r>
          </a:p>
        </p:txBody>
      </p:sp>
      <p:sp>
        <p:nvSpPr>
          <p:cNvPr id="15" name="TextBox 14">
            <a:extLst>
              <a:ext uri="{FF2B5EF4-FFF2-40B4-BE49-F238E27FC236}">
                <a16:creationId xmlns:a16="http://schemas.microsoft.com/office/drawing/2014/main" id="{37EA6A08-6249-3D4F-A8CE-A8DA9D7EB1ED}"/>
              </a:ext>
            </a:extLst>
          </p:cNvPr>
          <p:cNvSpPr txBox="1"/>
          <p:nvPr/>
        </p:nvSpPr>
        <p:spPr>
          <a:xfrm>
            <a:off x="8038717" y="2389815"/>
            <a:ext cx="1242015" cy="923330"/>
          </a:xfrm>
          <a:prstGeom prst="rect">
            <a:avLst/>
          </a:prstGeom>
          <a:noFill/>
        </p:spPr>
        <p:txBody>
          <a:bodyPr wrap="square" rtlCol="0">
            <a:spAutoFit/>
          </a:bodyPr>
          <a:lstStyle/>
          <a:p>
            <a:r>
              <a:rPr lang="en-US" dirty="0"/>
              <a:t>Non-Ideal</a:t>
            </a:r>
          </a:p>
          <a:p>
            <a:r>
              <a:rPr lang="en-US" sz="1200" dirty="0"/>
              <a:t>Congruent melting solid solution</a:t>
            </a:r>
          </a:p>
        </p:txBody>
      </p:sp>
      <p:pic>
        <p:nvPicPr>
          <p:cNvPr id="16" name="Picture 15">
            <a:extLst>
              <a:ext uri="{FF2B5EF4-FFF2-40B4-BE49-F238E27FC236}">
                <a16:creationId xmlns:a16="http://schemas.microsoft.com/office/drawing/2014/main" id="{124CE1A6-4662-CE49-9902-366D5D550C3E}"/>
              </a:ext>
            </a:extLst>
          </p:cNvPr>
          <p:cNvPicPr>
            <a:picLocks noChangeAspect="1"/>
          </p:cNvPicPr>
          <p:nvPr/>
        </p:nvPicPr>
        <p:blipFill>
          <a:blip r:embed="rId8"/>
          <a:stretch>
            <a:fillRect/>
          </a:stretch>
        </p:blipFill>
        <p:spPr>
          <a:xfrm>
            <a:off x="8592796" y="4585887"/>
            <a:ext cx="3037917" cy="2148473"/>
          </a:xfrm>
          <a:prstGeom prst="rect">
            <a:avLst/>
          </a:prstGeom>
        </p:spPr>
      </p:pic>
      <p:sp>
        <p:nvSpPr>
          <p:cNvPr id="17" name="TextBox 16">
            <a:extLst>
              <a:ext uri="{FF2B5EF4-FFF2-40B4-BE49-F238E27FC236}">
                <a16:creationId xmlns:a16="http://schemas.microsoft.com/office/drawing/2014/main" id="{8EF4BB8B-818E-6C4E-8EC5-113FC3F0A3AC}"/>
              </a:ext>
            </a:extLst>
          </p:cNvPr>
          <p:cNvSpPr txBox="1"/>
          <p:nvPr/>
        </p:nvSpPr>
        <p:spPr>
          <a:xfrm>
            <a:off x="5688927" y="2474276"/>
            <a:ext cx="2206576" cy="1754326"/>
          </a:xfrm>
          <a:prstGeom prst="rect">
            <a:avLst/>
          </a:prstGeom>
          <a:noFill/>
          <a:ln>
            <a:solidFill>
              <a:schemeClr val="accent1"/>
            </a:solidFill>
          </a:ln>
        </p:spPr>
        <p:txBody>
          <a:bodyPr wrap="square" rtlCol="0">
            <a:spAutoFit/>
          </a:bodyPr>
          <a:lstStyle/>
          <a:p>
            <a:r>
              <a:rPr lang="en-US" dirty="0"/>
              <a:t>Phase diagram is split into two phase diagrams with a special composition that acts as a pure component</a:t>
            </a:r>
          </a:p>
        </p:txBody>
      </p:sp>
      <p:sp>
        <p:nvSpPr>
          <p:cNvPr id="18" name="TextBox 17">
            <a:extLst>
              <a:ext uri="{FF2B5EF4-FFF2-40B4-BE49-F238E27FC236}">
                <a16:creationId xmlns:a16="http://schemas.microsoft.com/office/drawing/2014/main" id="{01387F5A-5C48-EA41-9EA6-BDCA7856FADA}"/>
              </a:ext>
            </a:extLst>
          </p:cNvPr>
          <p:cNvSpPr txBox="1"/>
          <p:nvPr/>
        </p:nvSpPr>
        <p:spPr>
          <a:xfrm>
            <a:off x="10620723" y="2812830"/>
            <a:ext cx="1649338" cy="1077218"/>
          </a:xfrm>
          <a:prstGeom prst="rect">
            <a:avLst/>
          </a:prstGeom>
          <a:noFill/>
        </p:spPr>
        <p:txBody>
          <a:bodyPr wrap="square" rtlCol="0">
            <a:spAutoFit/>
          </a:bodyPr>
          <a:lstStyle/>
          <a:p>
            <a:r>
              <a:rPr lang="en-US" sz="1600" dirty="0"/>
              <a:t>Same crystallographic structure in solid solution phase</a:t>
            </a:r>
          </a:p>
        </p:txBody>
      </p:sp>
      <p:sp>
        <p:nvSpPr>
          <p:cNvPr id="19" name="TextBox 18">
            <a:extLst>
              <a:ext uri="{FF2B5EF4-FFF2-40B4-BE49-F238E27FC236}">
                <a16:creationId xmlns:a16="http://schemas.microsoft.com/office/drawing/2014/main" id="{E9573E3A-3C2B-ED4C-B47A-4CF58749118D}"/>
              </a:ext>
            </a:extLst>
          </p:cNvPr>
          <p:cNvSpPr txBox="1"/>
          <p:nvPr/>
        </p:nvSpPr>
        <p:spPr>
          <a:xfrm>
            <a:off x="6856366" y="5210810"/>
            <a:ext cx="1649338" cy="1077218"/>
          </a:xfrm>
          <a:prstGeom prst="rect">
            <a:avLst/>
          </a:prstGeom>
          <a:noFill/>
        </p:spPr>
        <p:txBody>
          <a:bodyPr wrap="square" rtlCol="0">
            <a:spAutoFit/>
          </a:bodyPr>
          <a:lstStyle/>
          <a:p>
            <a:r>
              <a:rPr lang="en-US" sz="1600" dirty="0"/>
              <a:t>Different crystallographic structures in solid solution phases</a:t>
            </a:r>
          </a:p>
        </p:txBody>
      </p:sp>
      <p:sp>
        <p:nvSpPr>
          <p:cNvPr id="20" name="Slide Number Placeholder 19">
            <a:extLst>
              <a:ext uri="{FF2B5EF4-FFF2-40B4-BE49-F238E27FC236}">
                <a16:creationId xmlns:a16="http://schemas.microsoft.com/office/drawing/2014/main" id="{B3E2E920-96B1-5E4D-9F2E-AEF64B8D2098}"/>
              </a:ext>
            </a:extLst>
          </p:cNvPr>
          <p:cNvSpPr>
            <a:spLocks noGrp="1"/>
          </p:cNvSpPr>
          <p:nvPr>
            <p:ph type="sldNum" sz="quarter" idx="12"/>
          </p:nvPr>
        </p:nvSpPr>
        <p:spPr/>
        <p:txBody>
          <a:bodyPr/>
          <a:lstStyle/>
          <a:p>
            <a:fld id="{B42E8C25-AC8F-F245-B538-4941A58602A5}" type="slidenum">
              <a:rPr lang="en-US" smtClean="0"/>
              <a:t>29</a:t>
            </a:fld>
            <a:endParaRPr lang="en-US"/>
          </a:p>
        </p:txBody>
      </p:sp>
      <p:sp>
        <p:nvSpPr>
          <p:cNvPr id="21" name="TextBox 20">
            <a:extLst>
              <a:ext uri="{FF2B5EF4-FFF2-40B4-BE49-F238E27FC236}">
                <a16:creationId xmlns:a16="http://schemas.microsoft.com/office/drawing/2014/main" id="{3491DAA8-A0DA-FF43-B62F-F0DE312F957C}"/>
              </a:ext>
            </a:extLst>
          </p:cNvPr>
          <p:cNvSpPr txBox="1"/>
          <p:nvPr/>
        </p:nvSpPr>
        <p:spPr>
          <a:xfrm>
            <a:off x="9461326" y="2443498"/>
            <a:ext cx="794759" cy="369332"/>
          </a:xfrm>
          <a:prstGeom prst="rect">
            <a:avLst/>
          </a:prstGeom>
          <a:noFill/>
        </p:spPr>
        <p:txBody>
          <a:bodyPr wrap="square" rtlCol="0">
            <a:spAutoFit/>
          </a:bodyPr>
          <a:lstStyle/>
          <a:p>
            <a:r>
              <a:rPr lang="en-US" dirty="0"/>
              <a:t>L =&gt; </a:t>
            </a:r>
            <a:r>
              <a:rPr lang="en-US" dirty="0">
                <a:latin typeface="Symbol" pitchFamily="2" charset="2"/>
              </a:rPr>
              <a:t>a</a:t>
            </a:r>
          </a:p>
        </p:txBody>
      </p:sp>
      <p:sp>
        <p:nvSpPr>
          <p:cNvPr id="22" name="TextBox 21">
            <a:extLst>
              <a:ext uri="{FF2B5EF4-FFF2-40B4-BE49-F238E27FC236}">
                <a16:creationId xmlns:a16="http://schemas.microsoft.com/office/drawing/2014/main" id="{F89CA2F9-6EEA-B441-BA6F-48F144AC73B3}"/>
              </a:ext>
            </a:extLst>
          </p:cNvPr>
          <p:cNvSpPr txBox="1"/>
          <p:nvPr/>
        </p:nvSpPr>
        <p:spPr>
          <a:xfrm>
            <a:off x="9669651" y="4902383"/>
            <a:ext cx="1172867" cy="369332"/>
          </a:xfrm>
          <a:prstGeom prst="rect">
            <a:avLst/>
          </a:prstGeom>
          <a:noFill/>
        </p:spPr>
        <p:txBody>
          <a:bodyPr wrap="square" rtlCol="0">
            <a:spAutoFit/>
          </a:bodyPr>
          <a:lstStyle/>
          <a:p>
            <a:r>
              <a:rPr lang="en-US" dirty="0"/>
              <a:t>L =&gt; </a:t>
            </a:r>
            <a:r>
              <a:rPr lang="en-US" dirty="0">
                <a:latin typeface="Symbol" pitchFamily="2" charset="2"/>
              </a:rPr>
              <a:t>a + b</a:t>
            </a:r>
          </a:p>
        </p:txBody>
      </p:sp>
      <p:sp>
        <p:nvSpPr>
          <p:cNvPr id="23" name="TextBox 22">
            <a:extLst>
              <a:ext uri="{FF2B5EF4-FFF2-40B4-BE49-F238E27FC236}">
                <a16:creationId xmlns:a16="http://schemas.microsoft.com/office/drawing/2014/main" id="{2A4BCFFD-4D2A-3C41-B3A4-9D9DDF702C06}"/>
              </a:ext>
            </a:extLst>
          </p:cNvPr>
          <p:cNvSpPr txBox="1"/>
          <p:nvPr/>
        </p:nvSpPr>
        <p:spPr>
          <a:xfrm>
            <a:off x="10987561" y="678024"/>
            <a:ext cx="1204439" cy="369332"/>
          </a:xfrm>
          <a:prstGeom prst="rect">
            <a:avLst/>
          </a:prstGeom>
          <a:noFill/>
        </p:spPr>
        <p:txBody>
          <a:bodyPr wrap="square" rtlCol="0">
            <a:spAutoFit/>
          </a:bodyPr>
          <a:lstStyle/>
          <a:p>
            <a:r>
              <a:rPr lang="en-US" dirty="0"/>
              <a:t>L =&gt; </a:t>
            </a:r>
            <a:r>
              <a:rPr lang="en-US" dirty="0">
                <a:latin typeface="Symbol" pitchFamily="2" charset="2"/>
              </a:rPr>
              <a:t>a</a:t>
            </a:r>
            <a:r>
              <a:rPr lang="en-US" dirty="0">
                <a:latin typeface="Calibri" panose="020F0502020204030204" pitchFamily="34" charset="0"/>
                <a:cs typeface="Calibri" panose="020F0502020204030204" pitchFamily="34" charset="0"/>
              </a:rPr>
              <a:t> + L</a:t>
            </a:r>
          </a:p>
        </p:txBody>
      </p:sp>
    </p:spTree>
    <p:extLst>
      <p:ext uri="{BB962C8B-B14F-4D97-AF65-F5344CB8AC3E}">
        <p14:creationId xmlns:p14="http://schemas.microsoft.com/office/powerpoint/2010/main" val="146784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C5FEAB-50AE-C345-97ED-2AC73A96A58F}"/>
              </a:ext>
            </a:extLst>
          </p:cNvPr>
          <p:cNvSpPr txBox="1"/>
          <p:nvPr/>
        </p:nvSpPr>
        <p:spPr>
          <a:xfrm>
            <a:off x="678142" y="138146"/>
            <a:ext cx="11513858"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What happens to the energy when I heat a material? </a:t>
            </a:r>
          </a:p>
          <a:p>
            <a:r>
              <a:rPr lang="en-US" sz="2400" b="1" dirty="0">
                <a:latin typeface="Times New Roman" panose="02020603050405020304" pitchFamily="18" charset="0"/>
                <a:cs typeface="Times New Roman" panose="02020603050405020304" pitchFamily="18" charset="0"/>
              </a:rPr>
              <a:t>Or How much heat, </a:t>
            </a:r>
            <a:r>
              <a:rPr lang="en-US" sz="2400" b="1" dirty="0" err="1">
                <a:latin typeface="Times New Roman" panose="02020603050405020304" pitchFamily="18" charset="0"/>
                <a:cs typeface="Times New Roman" panose="02020603050405020304" pitchFamily="18" charset="0"/>
              </a:rPr>
              <a:t>dq</a:t>
            </a:r>
            <a:r>
              <a:rPr lang="en-US" sz="2400" b="1" dirty="0">
                <a:latin typeface="Times New Roman" panose="02020603050405020304" pitchFamily="18" charset="0"/>
                <a:cs typeface="Times New Roman" panose="02020603050405020304" pitchFamily="18" charset="0"/>
              </a:rPr>
              <a:t>, is required to change the temperature dT?  (Heat Capacity, C)</a:t>
            </a:r>
          </a:p>
        </p:txBody>
      </p:sp>
      <p:sp>
        <p:nvSpPr>
          <p:cNvPr id="4" name="TextBox 3">
            <a:extLst>
              <a:ext uri="{FF2B5EF4-FFF2-40B4-BE49-F238E27FC236}">
                <a16:creationId xmlns:a16="http://schemas.microsoft.com/office/drawing/2014/main" id="{82AB8F8A-02FB-3447-810B-4801AE800087}"/>
              </a:ext>
            </a:extLst>
          </p:cNvPr>
          <p:cNvSpPr txBox="1"/>
          <p:nvPr/>
        </p:nvSpPr>
        <p:spPr>
          <a:xfrm>
            <a:off x="4270994" y="1320813"/>
            <a:ext cx="1135247" cy="646331"/>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 = C dT</a:t>
            </a:r>
          </a:p>
          <a:p>
            <a:r>
              <a:rPr lang="en-US" dirty="0">
                <a:latin typeface="Times New Roman" panose="02020603050405020304" pitchFamily="18" charset="0"/>
                <a:cs typeface="Times New Roman" panose="02020603050405020304" pitchFamily="18" charset="0"/>
              </a:rPr>
              <a:t>C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p>
        </p:txBody>
      </p:sp>
      <p:sp>
        <p:nvSpPr>
          <p:cNvPr id="5" name="TextBox 4">
            <a:extLst>
              <a:ext uri="{FF2B5EF4-FFF2-40B4-BE49-F238E27FC236}">
                <a16:creationId xmlns:a16="http://schemas.microsoft.com/office/drawing/2014/main" id="{2502C60C-E413-1A4B-AAD1-9B582F719A8B}"/>
              </a:ext>
            </a:extLst>
          </p:cNvPr>
          <p:cNvSpPr txBox="1"/>
          <p:nvPr/>
        </p:nvSpPr>
        <p:spPr>
          <a:xfrm>
            <a:off x="3192589" y="2042109"/>
            <a:ext cx="215680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Constant Volume, C</a:t>
            </a:r>
            <a:r>
              <a:rPr lang="en-US" baseline="-25000" dirty="0">
                <a:latin typeface="Times New Roman" panose="02020603050405020304" pitchFamily="18" charset="0"/>
                <a:cs typeface="Times New Roman" panose="02020603050405020304" pitchFamily="18" charset="0"/>
              </a:rPr>
              <a:t>V</a:t>
            </a:r>
          </a:p>
        </p:txBody>
      </p:sp>
      <p:sp>
        <p:nvSpPr>
          <p:cNvPr id="6" name="TextBox 5">
            <a:extLst>
              <a:ext uri="{FF2B5EF4-FFF2-40B4-BE49-F238E27FC236}">
                <a16:creationId xmlns:a16="http://schemas.microsoft.com/office/drawing/2014/main" id="{66F03FCE-6E7E-5844-8EEF-0A350C16E440}"/>
              </a:ext>
            </a:extLst>
          </p:cNvPr>
          <p:cNvSpPr txBox="1"/>
          <p:nvPr/>
        </p:nvSpPr>
        <p:spPr>
          <a:xfrm>
            <a:off x="3173736" y="4138085"/>
            <a:ext cx="223420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Constant Pressure,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endParaRPr lang="en-US"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C604F3C-08FE-F640-941D-BDFBF5634133}"/>
              </a:ext>
            </a:extLst>
          </p:cNvPr>
          <p:cNvSpPr txBox="1"/>
          <p:nvPr/>
        </p:nvSpPr>
        <p:spPr>
          <a:xfrm>
            <a:off x="3525625" y="2347905"/>
            <a:ext cx="5718425" cy="1754326"/>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dw</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With only </a:t>
            </a:r>
            <a:r>
              <a:rPr lang="en-US" dirty="0" err="1">
                <a:latin typeface="Times New Roman" panose="02020603050405020304" pitchFamily="18" charset="0"/>
                <a:cs typeface="Times New Roman" panose="02020603050405020304" pitchFamily="18" charset="0"/>
              </a:rPr>
              <a:t>pV</a:t>
            </a:r>
            <a:r>
              <a:rPr lang="en-US" dirty="0">
                <a:latin typeface="Times New Roman" panose="02020603050405020304" pitchFamily="18" charset="0"/>
                <a:cs typeface="Times New Roman" panose="02020603050405020304" pitchFamily="18" charset="0"/>
              </a:rPr>
              <a:t> work (expansion/contraction), </a:t>
            </a:r>
            <a:r>
              <a:rPr lang="en-US" dirty="0" err="1">
                <a:latin typeface="Times New Roman" panose="02020603050405020304" pitchFamily="18" charset="0"/>
                <a:cs typeface="Times New Roman" panose="02020603050405020304" pitchFamily="18" charset="0"/>
              </a:rPr>
              <a:t>dw</a:t>
            </a:r>
            <a:r>
              <a:rPr lang="en-US" baseline="-25000" dirty="0" err="1">
                <a:latin typeface="Times New Roman" panose="02020603050405020304" pitchFamily="18" charset="0"/>
                <a:cs typeface="Times New Roman" panose="02020603050405020304" pitchFamily="18" charset="0"/>
              </a:rPr>
              <a:t>ec</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For constant volume</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 so</a:t>
            </a:r>
          </a:p>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or the energy change with T: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dT</a:t>
            </a:r>
            <a:endParaRPr lang="en-US" baseline="-25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82D6F55-ACDB-944A-BD9A-F828A0B61546}"/>
              </a:ext>
            </a:extLst>
          </p:cNvPr>
          <p:cNvSpPr txBox="1"/>
          <p:nvPr/>
        </p:nvSpPr>
        <p:spPr>
          <a:xfrm>
            <a:off x="3510689" y="4482992"/>
            <a:ext cx="5821209" cy="1754326"/>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dw</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r>
              <a:rPr lang="en-US" dirty="0">
                <a:latin typeface="Times New Roman" panose="02020603050405020304" pitchFamily="18" charset="0"/>
                <a:cs typeface="Times New Roman" panose="02020603050405020304" pitchFamily="18" charset="0"/>
              </a:rPr>
              <a:t> (only e/c work, i.e. no shaft work)</a:t>
            </a:r>
          </a:p>
          <a:p>
            <a:r>
              <a:rPr lang="en-US" dirty="0">
                <a:latin typeface="Times New Roman" panose="02020603050405020304" pitchFamily="18" charset="0"/>
                <a:cs typeface="Times New Roman" panose="02020603050405020304" pitchFamily="18" charset="0"/>
              </a:rPr>
              <a:t>Invent Entropy H = U + PV so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Vdp</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r>
              <a:rPr lang="en-US" dirty="0">
                <a:latin typeface="Times New Roman" panose="02020603050405020304" pitchFamily="18" charset="0"/>
                <a:cs typeface="Times New Roman" panose="02020603050405020304" pitchFamily="18" charset="0"/>
              </a:rPr>
              <a:t> for constant pressure</a:t>
            </a:r>
          </a:p>
          <a:p>
            <a:r>
              <a:rPr lang="en-US" dirty="0">
                <a:latin typeface="Times New Roman" panose="02020603050405020304" pitchFamily="18" charset="0"/>
                <a:cs typeface="Times New Roman" panose="02020603050405020304" pitchFamily="18" charset="0"/>
              </a:rPr>
              <a:t>With only </a:t>
            </a:r>
            <a:r>
              <a:rPr lang="en-US" dirty="0" err="1">
                <a:latin typeface="Times New Roman" panose="02020603050405020304" pitchFamily="18" charset="0"/>
                <a:cs typeface="Times New Roman" panose="02020603050405020304" pitchFamily="18" charset="0"/>
              </a:rPr>
              <a:t>pV</a:t>
            </a:r>
            <a:r>
              <a:rPr lang="en-US" dirty="0">
                <a:latin typeface="Times New Roman" panose="02020603050405020304" pitchFamily="18" charset="0"/>
                <a:cs typeface="Times New Roman" panose="02020603050405020304" pitchFamily="18" charset="0"/>
              </a:rPr>
              <a:t> work (expansion/contraction), </a:t>
            </a:r>
            <a:r>
              <a:rPr lang="en-US" dirty="0" err="1">
                <a:latin typeface="Times New Roman" panose="02020603050405020304" pitchFamily="18" charset="0"/>
                <a:cs typeface="Times New Roman" panose="02020603050405020304" pitchFamily="18" charset="0"/>
              </a:rPr>
              <a:t>dw</a:t>
            </a:r>
            <a:r>
              <a:rPr lang="en-US" baseline="-25000" dirty="0" err="1">
                <a:latin typeface="Times New Roman" panose="02020603050405020304" pitchFamily="18" charset="0"/>
                <a:cs typeface="Times New Roman" panose="02020603050405020304" pitchFamily="18" charset="0"/>
              </a:rPr>
              <a:t>ec</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p</a:t>
            </a:r>
          </a:p>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or the enthalpy change with T: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dT</a:t>
            </a:r>
            <a:endParaRPr lang="en-US" baseline="-25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BE1C0D7-D076-7941-AC94-6E5DE4ABE6B5}"/>
              </a:ext>
            </a:extLst>
          </p:cNvPr>
          <p:cNvSpPr txBox="1"/>
          <p:nvPr/>
        </p:nvSpPr>
        <p:spPr>
          <a:xfrm>
            <a:off x="9367050" y="2347905"/>
            <a:ext cx="2602123"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Constant Volume</a:t>
            </a:r>
          </a:p>
          <a:p>
            <a:r>
              <a:rPr lang="en-US" dirty="0">
                <a:latin typeface="Times New Roman" panose="02020603050405020304" pitchFamily="18" charset="0"/>
                <a:cs typeface="Times New Roman" panose="02020603050405020304" pitchFamily="18" charset="0"/>
              </a:rPr>
              <a:t>Computer </a:t>
            </a:r>
            <a:r>
              <a:rPr lang="en-US" b="1" dirty="0">
                <a:latin typeface="Times New Roman" panose="02020603050405020304" pitchFamily="18" charset="0"/>
                <a:cs typeface="Times New Roman" panose="02020603050405020304" pitchFamily="18" charset="0"/>
              </a:rPr>
              <a:t>Simulation</a:t>
            </a:r>
          </a:p>
          <a:p>
            <a:r>
              <a:rPr lang="en-US" dirty="0">
                <a:latin typeface="Times New Roman" panose="02020603050405020304" pitchFamily="18" charset="0"/>
                <a:cs typeface="Times New Roman" panose="02020603050405020304" pitchFamily="18" charset="0"/>
              </a:rPr>
              <a:t>Helmholtz Free Energy, A</a:t>
            </a:r>
          </a:p>
          <a:p>
            <a:r>
              <a:rPr lang="en-US" dirty="0">
                <a:latin typeface="Times New Roman" panose="02020603050405020304" pitchFamily="18" charset="0"/>
                <a:cs typeface="Times New Roman" panose="02020603050405020304" pitchFamily="18" charset="0"/>
              </a:rPr>
              <a:t>A = U – TS = G - </a:t>
            </a:r>
            <a:r>
              <a:rPr lang="en-US" dirty="0" err="1">
                <a:latin typeface="Times New Roman" panose="02020603050405020304" pitchFamily="18" charset="0"/>
                <a:cs typeface="Times New Roman" panose="02020603050405020304" pitchFamily="18" charset="0"/>
              </a:rPr>
              <a:t>pV</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6D9BAFE-04B4-7E41-AC48-999AF1FBB85F}"/>
              </a:ext>
            </a:extLst>
          </p:cNvPr>
          <p:cNvSpPr txBox="1"/>
          <p:nvPr/>
        </p:nvSpPr>
        <p:spPr>
          <a:xfrm>
            <a:off x="9492791" y="4581444"/>
            <a:ext cx="2691763"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Constant Pressure</a:t>
            </a:r>
          </a:p>
          <a:p>
            <a:r>
              <a:rPr lang="en-US" dirty="0">
                <a:latin typeface="Times New Roman" panose="02020603050405020304" pitchFamily="18" charset="0"/>
                <a:cs typeface="Times New Roman" panose="02020603050405020304" pitchFamily="18" charset="0"/>
              </a:rPr>
              <a:t>Atmospheric </a:t>
            </a:r>
            <a:r>
              <a:rPr lang="en-US" b="1" dirty="0">
                <a:latin typeface="Times New Roman" panose="02020603050405020304" pitchFamily="18" charset="0"/>
                <a:cs typeface="Times New Roman" panose="02020603050405020304" pitchFamily="18" charset="0"/>
              </a:rPr>
              <a:t>Experiments</a:t>
            </a:r>
          </a:p>
          <a:p>
            <a:r>
              <a:rPr lang="en-US" dirty="0">
                <a:latin typeface="Times New Roman" panose="02020603050405020304" pitchFamily="18" charset="0"/>
                <a:cs typeface="Times New Roman" panose="02020603050405020304" pitchFamily="18" charset="0"/>
              </a:rPr>
              <a:t>Gibbs Free Energy, G</a:t>
            </a:r>
          </a:p>
          <a:p>
            <a:r>
              <a:rPr lang="en-US" dirty="0">
                <a:latin typeface="Times New Roman" panose="02020603050405020304" pitchFamily="18" charset="0"/>
                <a:cs typeface="Times New Roman" panose="02020603050405020304" pitchFamily="18" charset="0"/>
              </a:rPr>
              <a:t>G = H – TS = A + </a:t>
            </a:r>
            <a:r>
              <a:rPr lang="en-US" dirty="0" err="1">
                <a:latin typeface="Times New Roman" panose="02020603050405020304" pitchFamily="18" charset="0"/>
                <a:cs typeface="Times New Roman" panose="02020603050405020304" pitchFamily="18" charset="0"/>
              </a:rPr>
              <a:t>pV</a:t>
            </a:r>
            <a:endParaRPr lang="en-US" dirty="0">
              <a:latin typeface="Times New Roman" panose="02020603050405020304" pitchFamily="18" charset="0"/>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CF89AC66-B649-B24B-8FB4-8D0FBE0B972E}"/>
              </a:ext>
            </a:extLst>
          </p:cNvPr>
          <p:cNvSpPr>
            <a:spLocks noGrp="1"/>
          </p:cNvSpPr>
          <p:nvPr>
            <p:ph type="sldNum" sz="quarter" idx="12"/>
          </p:nvPr>
        </p:nvSpPr>
        <p:spPr/>
        <p:txBody>
          <a:bodyPr/>
          <a:lstStyle/>
          <a:p>
            <a:fld id="{1DE4C417-D63F-5947-9F49-F0288A7D2840}" type="slidenum">
              <a:rPr lang="en-US" smtClean="0">
                <a:latin typeface="Times New Roman" panose="02020603050405020304" pitchFamily="18" charset="0"/>
                <a:cs typeface="Times New Roman" panose="02020603050405020304" pitchFamily="18" charset="0"/>
              </a:rPr>
              <a:t>3</a:t>
            </a:fld>
            <a:endParaRPr 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326B405-07AC-634B-89DA-9FCD9C368E9B}"/>
              </a:ext>
            </a:extLst>
          </p:cNvPr>
          <p:cNvSpPr txBox="1"/>
          <p:nvPr/>
        </p:nvSpPr>
        <p:spPr>
          <a:xfrm>
            <a:off x="843148" y="2101932"/>
            <a:ext cx="83452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 U 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-P G T</a:t>
            </a:r>
          </a:p>
        </p:txBody>
      </p:sp>
    </p:spTree>
    <p:extLst>
      <p:ext uri="{BB962C8B-B14F-4D97-AF65-F5344CB8AC3E}">
        <p14:creationId xmlns:p14="http://schemas.microsoft.com/office/powerpoint/2010/main" val="1749865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4264D-B17F-5643-8375-7839BCF67ADC}"/>
              </a:ext>
            </a:extLst>
          </p:cNvPr>
          <p:cNvPicPr>
            <a:picLocks noChangeAspect="1"/>
          </p:cNvPicPr>
          <p:nvPr/>
        </p:nvPicPr>
        <p:blipFill>
          <a:blip r:embed="rId2"/>
          <a:stretch>
            <a:fillRect/>
          </a:stretch>
        </p:blipFill>
        <p:spPr>
          <a:xfrm>
            <a:off x="985963" y="0"/>
            <a:ext cx="10220073" cy="6858000"/>
          </a:xfrm>
          <a:prstGeom prst="rect">
            <a:avLst/>
          </a:prstGeom>
        </p:spPr>
      </p:pic>
      <p:sp>
        <p:nvSpPr>
          <p:cNvPr id="3" name="TextBox 2">
            <a:extLst>
              <a:ext uri="{FF2B5EF4-FFF2-40B4-BE49-F238E27FC236}">
                <a16:creationId xmlns:a16="http://schemas.microsoft.com/office/drawing/2014/main" id="{2FEF2A49-3A24-C948-92EA-57C7C2D35297}"/>
              </a:ext>
            </a:extLst>
          </p:cNvPr>
          <p:cNvSpPr txBox="1"/>
          <p:nvPr/>
        </p:nvSpPr>
        <p:spPr>
          <a:xfrm>
            <a:off x="3076486" y="3722705"/>
            <a:ext cx="2409914" cy="830997"/>
          </a:xfrm>
          <a:prstGeom prst="rect">
            <a:avLst/>
          </a:prstGeom>
          <a:noFill/>
        </p:spPr>
        <p:txBody>
          <a:bodyPr wrap="square" rtlCol="0">
            <a:spAutoFit/>
          </a:bodyPr>
          <a:lstStyle/>
          <a:p>
            <a:pPr algn="ctr"/>
            <a:r>
              <a:rPr lang="en-US" sz="1600" b="1" dirty="0"/>
              <a:t>Two Different Crystallographic</a:t>
            </a:r>
          </a:p>
          <a:p>
            <a:pPr algn="ctr"/>
            <a:r>
              <a:rPr lang="en-US" sz="1600" b="1" dirty="0"/>
              <a:t>Phases at Equilibrium</a:t>
            </a:r>
          </a:p>
        </p:txBody>
      </p:sp>
      <p:sp>
        <p:nvSpPr>
          <p:cNvPr id="4" name="TextBox 3">
            <a:extLst>
              <a:ext uri="{FF2B5EF4-FFF2-40B4-BE49-F238E27FC236}">
                <a16:creationId xmlns:a16="http://schemas.microsoft.com/office/drawing/2014/main" id="{6F30EDA2-4C77-3848-B0B4-68EF9162C621}"/>
              </a:ext>
            </a:extLst>
          </p:cNvPr>
          <p:cNvSpPr txBox="1"/>
          <p:nvPr/>
        </p:nvSpPr>
        <p:spPr>
          <a:xfrm>
            <a:off x="2570862" y="285871"/>
            <a:ext cx="1890044" cy="830997"/>
          </a:xfrm>
          <a:prstGeom prst="rect">
            <a:avLst/>
          </a:prstGeom>
          <a:noFill/>
        </p:spPr>
        <p:txBody>
          <a:bodyPr wrap="square" rtlCol="0">
            <a:spAutoFit/>
          </a:bodyPr>
          <a:lstStyle/>
          <a:p>
            <a:pPr algn="ctr"/>
            <a:r>
              <a:rPr lang="en-US" sz="1600" b="1" dirty="0"/>
              <a:t>One Crystallographic</a:t>
            </a:r>
          </a:p>
          <a:p>
            <a:pPr algn="ctr"/>
            <a:r>
              <a:rPr lang="en-US" sz="1600" b="1" dirty="0"/>
              <a:t>Phase</a:t>
            </a:r>
          </a:p>
        </p:txBody>
      </p:sp>
      <p:sp>
        <p:nvSpPr>
          <p:cNvPr id="5" name="Slide Number Placeholder 4">
            <a:extLst>
              <a:ext uri="{FF2B5EF4-FFF2-40B4-BE49-F238E27FC236}">
                <a16:creationId xmlns:a16="http://schemas.microsoft.com/office/drawing/2014/main" id="{00DB89FF-893B-4545-B58D-F2B746C3A053}"/>
              </a:ext>
            </a:extLst>
          </p:cNvPr>
          <p:cNvSpPr>
            <a:spLocks noGrp="1"/>
          </p:cNvSpPr>
          <p:nvPr>
            <p:ph type="sldNum" sz="quarter" idx="12"/>
          </p:nvPr>
        </p:nvSpPr>
        <p:spPr/>
        <p:txBody>
          <a:bodyPr/>
          <a:lstStyle/>
          <a:p>
            <a:fld id="{B42E8C25-AC8F-F245-B538-4941A58602A5}" type="slidenum">
              <a:rPr lang="en-US" smtClean="0"/>
              <a:t>30</a:t>
            </a:fld>
            <a:endParaRPr lang="en-US"/>
          </a:p>
        </p:txBody>
      </p:sp>
      <p:sp>
        <p:nvSpPr>
          <p:cNvPr id="6" name="TextBox 5">
            <a:extLst>
              <a:ext uri="{FF2B5EF4-FFF2-40B4-BE49-F238E27FC236}">
                <a16:creationId xmlns:a16="http://schemas.microsoft.com/office/drawing/2014/main" id="{977449D3-11EF-7642-B240-1CB69CFE9BFA}"/>
              </a:ext>
            </a:extLst>
          </p:cNvPr>
          <p:cNvSpPr txBox="1"/>
          <p:nvPr/>
        </p:nvSpPr>
        <p:spPr>
          <a:xfrm>
            <a:off x="165566" y="2845829"/>
            <a:ext cx="1172867" cy="369332"/>
          </a:xfrm>
          <a:prstGeom prst="rect">
            <a:avLst/>
          </a:prstGeom>
          <a:noFill/>
        </p:spPr>
        <p:txBody>
          <a:bodyPr wrap="square" rtlCol="0">
            <a:spAutoFit/>
          </a:bodyPr>
          <a:lstStyle/>
          <a:p>
            <a:r>
              <a:rPr lang="en-US" dirty="0">
                <a:latin typeface="Symbol" pitchFamily="2" charset="2"/>
              </a:rPr>
              <a:t>g</a:t>
            </a:r>
            <a:r>
              <a:rPr lang="en-US" dirty="0"/>
              <a:t> =&gt; </a:t>
            </a:r>
            <a:r>
              <a:rPr lang="en-US" dirty="0">
                <a:latin typeface="Symbol" pitchFamily="2" charset="2"/>
              </a:rPr>
              <a:t>a + b</a:t>
            </a:r>
          </a:p>
        </p:txBody>
      </p:sp>
    </p:spTree>
    <p:extLst>
      <p:ext uri="{BB962C8B-B14F-4D97-AF65-F5344CB8AC3E}">
        <p14:creationId xmlns:p14="http://schemas.microsoft.com/office/powerpoint/2010/main" val="3080010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EEE27-86F4-104C-9A04-BCA5072DC0DE}"/>
              </a:ext>
            </a:extLst>
          </p:cNvPr>
          <p:cNvPicPr>
            <a:picLocks noChangeAspect="1"/>
          </p:cNvPicPr>
          <p:nvPr/>
        </p:nvPicPr>
        <p:blipFill>
          <a:blip r:embed="rId2"/>
          <a:stretch>
            <a:fillRect/>
          </a:stretch>
        </p:blipFill>
        <p:spPr>
          <a:xfrm>
            <a:off x="277755" y="4660924"/>
            <a:ext cx="4207142" cy="660626"/>
          </a:xfrm>
          <a:prstGeom prst="rect">
            <a:avLst/>
          </a:prstGeom>
        </p:spPr>
      </p:pic>
      <p:pic>
        <p:nvPicPr>
          <p:cNvPr id="3" name="Picture 2">
            <a:extLst>
              <a:ext uri="{FF2B5EF4-FFF2-40B4-BE49-F238E27FC236}">
                <a16:creationId xmlns:a16="http://schemas.microsoft.com/office/drawing/2014/main" id="{7320AC8A-5CBA-D849-9359-0E441E675F8F}"/>
              </a:ext>
            </a:extLst>
          </p:cNvPr>
          <p:cNvPicPr>
            <a:picLocks noChangeAspect="1"/>
          </p:cNvPicPr>
          <p:nvPr/>
        </p:nvPicPr>
        <p:blipFill>
          <a:blip r:embed="rId3"/>
          <a:stretch>
            <a:fillRect/>
          </a:stretch>
        </p:blipFill>
        <p:spPr>
          <a:xfrm>
            <a:off x="1336663" y="5321550"/>
            <a:ext cx="1695450" cy="689018"/>
          </a:xfrm>
          <a:prstGeom prst="rect">
            <a:avLst/>
          </a:prstGeom>
        </p:spPr>
      </p:pic>
      <p:sp>
        <p:nvSpPr>
          <p:cNvPr id="6" name="TextBox 5">
            <a:extLst>
              <a:ext uri="{FF2B5EF4-FFF2-40B4-BE49-F238E27FC236}">
                <a16:creationId xmlns:a16="http://schemas.microsoft.com/office/drawing/2014/main" id="{2C736209-4215-514B-A4CD-BBF804E70FEE}"/>
              </a:ext>
            </a:extLst>
          </p:cNvPr>
          <p:cNvSpPr txBox="1"/>
          <p:nvPr/>
        </p:nvSpPr>
        <p:spPr>
          <a:xfrm>
            <a:off x="3681592" y="198493"/>
            <a:ext cx="5640903" cy="369332"/>
          </a:xfrm>
          <a:prstGeom prst="rect">
            <a:avLst/>
          </a:prstGeom>
          <a:noFill/>
        </p:spPr>
        <p:txBody>
          <a:bodyPr wrap="none" rtlCol="0">
            <a:spAutoFit/>
          </a:bodyPr>
          <a:lstStyle/>
          <a:p>
            <a:r>
              <a:rPr lang="en-US" b="1" dirty="0" err="1"/>
              <a:t>Polyvinylmethyl</a:t>
            </a:r>
            <a:r>
              <a:rPr lang="en-US" b="1" dirty="0"/>
              <a:t> Ether/Polystyrene (LCST Phase behavior)</a:t>
            </a:r>
          </a:p>
        </p:txBody>
      </p:sp>
      <p:pic>
        <p:nvPicPr>
          <p:cNvPr id="7" name="Picture 6">
            <a:extLst>
              <a:ext uri="{FF2B5EF4-FFF2-40B4-BE49-F238E27FC236}">
                <a16:creationId xmlns:a16="http://schemas.microsoft.com/office/drawing/2014/main" id="{4627BFB9-DDE3-604A-82E8-B4D0693B2990}"/>
              </a:ext>
            </a:extLst>
          </p:cNvPr>
          <p:cNvPicPr>
            <a:picLocks noChangeAspect="1"/>
          </p:cNvPicPr>
          <p:nvPr/>
        </p:nvPicPr>
        <p:blipFill>
          <a:blip r:embed="rId4"/>
          <a:stretch>
            <a:fillRect/>
          </a:stretch>
        </p:blipFill>
        <p:spPr>
          <a:xfrm>
            <a:off x="8450406" y="1239137"/>
            <a:ext cx="2996266" cy="4082413"/>
          </a:xfrm>
          <a:prstGeom prst="rect">
            <a:avLst/>
          </a:prstGeom>
        </p:spPr>
      </p:pic>
      <p:sp>
        <p:nvSpPr>
          <p:cNvPr id="8" name="Rectangle 7">
            <a:extLst>
              <a:ext uri="{FF2B5EF4-FFF2-40B4-BE49-F238E27FC236}">
                <a16:creationId xmlns:a16="http://schemas.microsoft.com/office/drawing/2014/main" id="{B85A7D9D-858C-0349-8379-747C4BC1D5B3}"/>
              </a:ext>
            </a:extLst>
          </p:cNvPr>
          <p:cNvSpPr/>
          <p:nvPr/>
        </p:nvSpPr>
        <p:spPr>
          <a:xfrm>
            <a:off x="4628729" y="3953411"/>
            <a:ext cx="3677845" cy="2492990"/>
          </a:xfrm>
          <a:prstGeom prst="rect">
            <a:avLst/>
          </a:prstGeom>
        </p:spPr>
        <p:txBody>
          <a:bodyPr wrap="square">
            <a:spAutoFit/>
          </a:bodyPr>
          <a:lstStyle/>
          <a:p>
            <a:r>
              <a:rPr lang="en-US" dirty="0" err="1">
                <a:latin typeface="Symbol" pitchFamily="2" charset="2"/>
              </a:rPr>
              <a:t>D</a:t>
            </a:r>
            <a:r>
              <a:rPr lang="en-US" dirty="0" err="1"/>
              <a:t>G</a:t>
            </a:r>
            <a:r>
              <a:rPr lang="en-US" baseline="-25000" dirty="0" err="1"/>
              <a:t>m</a:t>
            </a:r>
            <a:r>
              <a:rPr lang="en-US" dirty="0"/>
              <a:t> = RT(</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a:t>
            </a:r>
            <a:r>
              <a:rPr lang="en-US" dirty="0">
                <a:latin typeface="Symbol" pitchFamily="2" charset="2"/>
              </a:rPr>
              <a:t> W</a:t>
            </a:r>
            <a:r>
              <a:rPr lang="en-US" dirty="0"/>
              <a:t> </a:t>
            </a:r>
            <a:r>
              <a:rPr lang="en-US" dirty="0" err="1"/>
              <a:t>x</a:t>
            </a:r>
            <a:r>
              <a:rPr lang="en-US" baseline="-25000" dirty="0" err="1"/>
              <a:t>A</a:t>
            </a:r>
            <a:r>
              <a:rPr lang="en-US" dirty="0" err="1"/>
              <a:t>x</a:t>
            </a:r>
            <a:r>
              <a:rPr lang="en-US" baseline="-25000" dirty="0" err="1"/>
              <a:t>B</a:t>
            </a:r>
            <a:endParaRPr lang="en-US" baseline="-25000" dirty="0"/>
          </a:p>
          <a:p>
            <a:endParaRPr lang="en-US" baseline="-25000" dirty="0"/>
          </a:p>
          <a:p>
            <a:pPr marL="285750" indent="-285750">
              <a:buFont typeface="Symbol" pitchFamily="2" charset="2"/>
              <a:buChar char="W"/>
            </a:pPr>
            <a:r>
              <a:rPr lang="en-US" dirty="0"/>
              <a:t>must have a temperature dependence for UCST</a:t>
            </a:r>
          </a:p>
          <a:p>
            <a:r>
              <a:rPr lang="en-US" dirty="0">
                <a:latin typeface="Symbol" pitchFamily="2" charset="2"/>
              </a:rPr>
              <a:t>W</a:t>
            </a:r>
            <a:r>
              <a:rPr lang="en-US" dirty="0">
                <a:latin typeface="Calibri" panose="020F0502020204030204" pitchFamily="34" charset="0"/>
                <a:cs typeface="Calibri" panose="020F0502020204030204" pitchFamily="34" charset="0"/>
              </a:rPr>
              <a:t> = A + B/T so that it gets smaller with increasing temperature this is a non-combinatorial entropy i.e. ordering on mixing</a:t>
            </a:r>
          </a:p>
        </p:txBody>
      </p:sp>
      <p:sp>
        <p:nvSpPr>
          <p:cNvPr id="9" name="Slide Number Placeholder 8">
            <a:extLst>
              <a:ext uri="{FF2B5EF4-FFF2-40B4-BE49-F238E27FC236}">
                <a16:creationId xmlns:a16="http://schemas.microsoft.com/office/drawing/2014/main" id="{2AB740A0-9FD0-0E42-8DF5-7BF6FEA1C6ED}"/>
              </a:ext>
            </a:extLst>
          </p:cNvPr>
          <p:cNvSpPr>
            <a:spLocks noGrp="1"/>
          </p:cNvSpPr>
          <p:nvPr>
            <p:ph type="sldNum" sz="quarter" idx="12"/>
          </p:nvPr>
        </p:nvSpPr>
        <p:spPr/>
        <p:txBody>
          <a:bodyPr/>
          <a:lstStyle/>
          <a:p>
            <a:fld id="{B42E8C25-AC8F-F245-B538-4941A58602A5}" type="slidenum">
              <a:rPr lang="en-US" smtClean="0"/>
              <a:t>31</a:t>
            </a:fld>
            <a:endParaRPr lang="en-US"/>
          </a:p>
        </p:txBody>
      </p:sp>
      <p:pic>
        <p:nvPicPr>
          <p:cNvPr id="10" name="Picture 9">
            <a:extLst>
              <a:ext uri="{FF2B5EF4-FFF2-40B4-BE49-F238E27FC236}">
                <a16:creationId xmlns:a16="http://schemas.microsoft.com/office/drawing/2014/main" id="{0DD443CF-D948-284F-973E-7B735BC10547}"/>
              </a:ext>
            </a:extLst>
          </p:cNvPr>
          <p:cNvPicPr>
            <a:picLocks noChangeAspect="1"/>
          </p:cNvPicPr>
          <p:nvPr/>
        </p:nvPicPr>
        <p:blipFill>
          <a:blip r:embed="rId5"/>
          <a:stretch>
            <a:fillRect/>
          </a:stretch>
        </p:blipFill>
        <p:spPr>
          <a:xfrm>
            <a:off x="797982" y="103004"/>
            <a:ext cx="1077362" cy="709573"/>
          </a:xfrm>
          <a:prstGeom prst="rect">
            <a:avLst/>
          </a:prstGeom>
        </p:spPr>
      </p:pic>
      <p:pic>
        <p:nvPicPr>
          <p:cNvPr id="11" name="Picture 10">
            <a:extLst>
              <a:ext uri="{FF2B5EF4-FFF2-40B4-BE49-F238E27FC236}">
                <a16:creationId xmlns:a16="http://schemas.microsoft.com/office/drawing/2014/main" id="{72B992CE-69D1-8346-979E-94F4AA653C56}"/>
              </a:ext>
            </a:extLst>
          </p:cNvPr>
          <p:cNvPicPr>
            <a:picLocks noChangeAspect="1"/>
          </p:cNvPicPr>
          <p:nvPr/>
        </p:nvPicPr>
        <p:blipFill>
          <a:blip r:embed="rId6"/>
          <a:stretch>
            <a:fillRect/>
          </a:stretch>
        </p:blipFill>
        <p:spPr>
          <a:xfrm>
            <a:off x="2457214" y="87843"/>
            <a:ext cx="996891" cy="795937"/>
          </a:xfrm>
          <a:prstGeom prst="rect">
            <a:avLst/>
          </a:prstGeom>
        </p:spPr>
      </p:pic>
      <p:grpSp>
        <p:nvGrpSpPr>
          <p:cNvPr id="17" name="Group 16">
            <a:extLst>
              <a:ext uri="{FF2B5EF4-FFF2-40B4-BE49-F238E27FC236}">
                <a16:creationId xmlns:a16="http://schemas.microsoft.com/office/drawing/2014/main" id="{65E2965B-360E-C148-A127-38E028CCCEBC}"/>
              </a:ext>
            </a:extLst>
          </p:cNvPr>
          <p:cNvGrpSpPr/>
          <p:nvPr/>
        </p:nvGrpSpPr>
        <p:grpSpPr>
          <a:xfrm>
            <a:off x="4753824" y="871673"/>
            <a:ext cx="3157217" cy="2867519"/>
            <a:chOff x="4753824" y="871673"/>
            <a:chExt cx="3157217" cy="2867519"/>
          </a:xfrm>
        </p:grpSpPr>
        <p:pic>
          <p:nvPicPr>
            <p:cNvPr id="5" name="Picture 4">
              <a:extLst>
                <a:ext uri="{FF2B5EF4-FFF2-40B4-BE49-F238E27FC236}">
                  <a16:creationId xmlns:a16="http://schemas.microsoft.com/office/drawing/2014/main" id="{27A84A2D-3672-494F-B1A4-573CDD6D75C1}"/>
                </a:ext>
              </a:extLst>
            </p:cNvPr>
            <p:cNvPicPr>
              <a:picLocks noChangeAspect="1"/>
            </p:cNvPicPr>
            <p:nvPr/>
          </p:nvPicPr>
          <p:blipFill>
            <a:blip r:embed="rId7"/>
            <a:stretch>
              <a:fillRect/>
            </a:stretch>
          </p:blipFill>
          <p:spPr>
            <a:xfrm>
              <a:off x="4753824" y="871673"/>
              <a:ext cx="3157217" cy="2867519"/>
            </a:xfrm>
            <a:prstGeom prst="rect">
              <a:avLst/>
            </a:prstGeom>
          </p:spPr>
        </p:pic>
        <p:sp>
          <p:nvSpPr>
            <p:cNvPr id="12" name="TextBox 11">
              <a:extLst>
                <a:ext uri="{FF2B5EF4-FFF2-40B4-BE49-F238E27FC236}">
                  <a16:creationId xmlns:a16="http://schemas.microsoft.com/office/drawing/2014/main" id="{EE52AE25-6B39-2848-8845-3C2178DC44D5}"/>
                </a:ext>
              </a:extLst>
            </p:cNvPr>
            <p:cNvSpPr txBox="1"/>
            <p:nvPr/>
          </p:nvSpPr>
          <p:spPr>
            <a:xfrm>
              <a:off x="5623133" y="1794617"/>
              <a:ext cx="928459" cy="369332"/>
            </a:xfrm>
            <a:prstGeom prst="rect">
              <a:avLst/>
            </a:prstGeom>
            <a:noFill/>
          </p:spPr>
          <p:txBody>
            <a:bodyPr wrap="none" rtlCol="0">
              <a:spAutoFit/>
            </a:bodyPr>
            <a:lstStyle/>
            <a:p>
              <a:r>
                <a:rPr lang="en-US" dirty="0"/>
                <a:t>2-Phase</a:t>
              </a:r>
            </a:p>
          </p:txBody>
        </p:sp>
        <p:sp>
          <p:nvSpPr>
            <p:cNvPr id="13" name="TextBox 12">
              <a:extLst>
                <a:ext uri="{FF2B5EF4-FFF2-40B4-BE49-F238E27FC236}">
                  <a16:creationId xmlns:a16="http://schemas.microsoft.com/office/drawing/2014/main" id="{62693C5E-2F8A-2F4A-B51A-6D61F8AA2840}"/>
                </a:ext>
              </a:extLst>
            </p:cNvPr>
            <p:cNvSpPr txBox="1"/>
            <p:nvPr/>
          </p:nvSpPr>
          <p:spPr>
            <a:xfrm>
              <a:off x="6351012" y="2766904"/>
              <a:ext cx="1351652" cy="369332"/>
            </a:xfrm>
            <a:prstGeom prst="rect">
              <a:avLst/>
            </a:prstGeom>
            <a:noFill/>
          </p:spPr>
          <p:txBody>
            <a:bodyPr wrap="none" rtlCol="0">
              <a:spAutoFit/>
            </a:bodyPr>
            <a:lstStyle/>
            <a:p>
              <a:r>
                <a:rPr lang="en-US" dirty="0"/>
                <a:t>Single Phase</a:t>
              </a:r>
            </a:p>
          </p:txBody>
        </p:sp>
      </p:grpSp>
      <p:grpSp>
        <p:nvGrpSpPr>
          <p:cNvPr id="16" name="Group 15">
            <a:extLst>
              <a:ext uri="{FF2B5EF4-FFF2-40B4-BE49-F238E27FC236}">
                <a16:creationId xmlns:a16="http://schemas.microsoft.com/office/drawing/2014/main" id="{333E8FA6-EBF9-354D-8F0D-42D3D1986A54}"/>
              </a:ext>
            </a:extLst>
          </p:cNvPr>
          <p:cNvGrpSpPr/>
          <p:nvPr/>
        </p:nvGrpSpPr>
        <p:grpSpPr>
          <a:xfrm>
            <a:off x="410794" y="954983"/>
            <a:ext cx="4092840" cy="2853962"/>
            <a:chOff x="410794" y="954983"/>
            <a:chExt cx="4092840" cy="2853962"/>
          </a:xfrm>
        </p:grpSpPr>
        <p:pic>
          <p:nvPicPr>
            <p:cNvPr id="4" name="Picture 3">
              <a:extLst>
                <a:ext uri="{FF2B5EF4-FFF2-40B4-BE49-F238E27FC236}">
                  <a16:creationId xmlns:a16="http://schemas.microsoft.com/office/drawing/2014/main" id="{362189D9-00E5-6442-84B6-87D53A9A5DB2}"/>
                </a:ext>
              </a:extLst>
            </p:cNvPr>
            <p:cNvPicPr>
              <a:picLocks noChangeAspect="1"/>
            </p:cNvPicPr>
            <p:nvPr/>
          </p:nvPicPr>
          <p:blipFill>
            <a:blip r:embed="rId8"/>
            <a:stretch>
              <a:fillRect/>
            </a:stretch>
          </p:blipFill>
          <p:spPr>
            <a:xfrm>
              <a:off x="410794" y="954983"/>
              <a:ext cx="4092840" cy="2853962"/>
            </a:xfrm>
            <a:prstGeom prst="rect">
              <a:avLst/>
            </a:prstGeom>
          </p:spPr>
        </p:pic>
        <p:sp>
          <p:nvSpPr>
            <p:cNvPr id="14" name="TextBox 13">
              <a:extLst>
                <a:ext uri="{FF2B5EF4-FFF2-40B4-BE49-F238E27FC236}">
                  <a16:creationId xmlns:a16="http://schemas.microsoft.com/office/drawing/2014/main" id="{970E3946-A19E-8C4C-98FD-9690052B115C}"/>
                </a:ext>
              </a:extLst>
            </p:cNvPr>
            <p:cNvSpPr txBox="1"/>
            <p:nvPr/>
          </p:nvSpPr>
          <p:spPr>
            <a:xfrm>
              <a:off x="2666496" y="1564769"/>
              <a:ext cx="928459" cy="369332"/>
            </a:xfrm>
            <a:prstGeom prst="rect">
              <a:avLst/>
            </a:prstGeom>
            <a:noFill/>
          </p:spPr>
          <p:txBody>
            <a:bodyPr wrap="none" rtlCol="0">
              <a:spAutoFit/>
            </a:bodyPr>
            <a:lstStyle/>
            <a:p>
              <a:r>
                <a:rPr lang="en-US" dirty="0"/>
                <a:t>2-Phase</a:t>
              </a:r>
            </a:p>
          </p:txBody>
        </p:sp>
        <p:sp>
          <p:nvSpPr>
            <p:cNvPr id="15" name="TextBox 14">
              <a:extLst>
                <a:ext uri="{FF2B5EF4-FFF2-40B4-BE49-F238E27FC236}">
                  <a16:creationId xmlns:a16="http://schemas.microsoft.com/office/drawing/2014/main" id="{F3C72AFC-FE96-014F-957D-4E1EAFA85247}"/>
                </a:ext>
              </a:extLst>
            </p:cNvPr>
            <p:cNvSpPr txBox="1"/>
            <p:nvPr/>
          </p:nvSpPr>
          <p:spPr>
            <a:xfrm>
              <a:off x="2184388" y="2617605"/>
              <a:ext cx="1351652" cy="369332"/>
            </a:xfrm>
            <a:prstGeom prst="rect">
              <a:avLst/>
            </a:prstGeom>
            <a:noFill/>
          </p:spPr>
          <p:txBody>
            <a:bodyPr wrap="none" rtlCol="0">
              <a:spAutoFit/>
            </a:bodyPr>
            <a:lstStyle/>
            <a:p>
              <a:r>
                <a:rPr lang="en-US" dirty="0"/>
                <a:t>Single Phase</a:t>
              </a:r>
            </a:p>
          </p:txBody>
        </p:sp>
      </p:grpSp>
    </p:spTree>
    <p:extLst>
      <p:ext uri="{BB962C8B-B14F-4D97-AF65-F5344CB8AC3E}">
        <p14:creationId xmlns:p14="http://schemas.microsoft.com/office/powerpoint/2010/main" val="1157933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46D7EF-8B2F-E145-AB1F-E9739A67BD44}"/>
              </a:ext>
            </a:extLst>
          </p:cNvPr>
          <p:cNvSpPr>
            <a:spLocks noGrp="1"/>
          </p:cNvSpPr>
          <p:nvPr>
            <p:ph type="sldNum" sz="quarter" idx="12"/>
          </p:nvPr>
        </p:nvSpPr>
        <p:spPr/>
        <p:txBody>
          <a:bodyPr/>
          <a:lstStyle/>
          <a:p>
            <a:fld id="{B42E8C25-AC8F-F245-B538-4941A58602A5}" type="slidenum">
              <a:rPr lang="en-US" smtClean="0"/>
              <a:t>32</a:t>
            </a:fld>
            <a:endParaRPr lang="en-US"/>
          </a:p>
        </p:txBody>
      </p:sp>
      <p:sp>
        <p:nvSpPr>
          <p:cNvPr id="4" name="TextBox 3">
            <a:extLst>
              <a:ext uri="{FF2B5EF4-FFF2-40B4-BE49-F238E27FC236}">
                <a16:creationId xmlns:a16="http://schemas.microsoft.com/office/drawing/2014/main" id="{6CF2A0E9-359B-9F46-A8D9-6C8DAC8B6A4C}"/>
              </a:ext>
            </a:extLst>
          </p:cNvPr>
          <p:cNvSpPr txBox="1"/>
          <p:nvPr/>
        </p:nvSpPr>
        <p:spPr>
          <a:xfrm>
            <a:off x="4539049" y="115325"/>
            <a:ext cx="2649700" cy="369332"/>
          </a:xfrm>
          <a:prstGeom prst="rect">
            <a:avLst/>
          </a:prstGeom>
          <a:noFill/>
        </p:spPr>
        <p:txBody>
          <a:bodyPr wrap="none" rtlCol="0">
            <a:spAutoFit/>
          </a:bodyPr>
          <a:lstStyle/>
          <a:p>
            <a:r>
              <a:rPr lang="en-US" b="1" dirty="0"/>
              <a:t>Freezing Point Depression</a:t>
            </a:r>
          </a:p>
        </p:txBody>
      </p:sp>
      <p:pic>
        <p:nvPicPr>
          <p:cNvPr id="5" name="Picture 4">
            <a:extLst>
              <a:ext uri="{FF2B5EF4-FFF2-40B4-BE49-F238E27FC236}">
                <a16:creationId xmlns:a16="http://schemas.microsoft.com/office/drawing/2014/main" id="{5E15C967-3374-1E48-A808-7FE81F438849}"/>
              </a:ext>
            </a:extLst>
          </p:cNvPr>
          <p:cNvPicPr>
            <a:picLocks noChangeAspect="1"/>
          </p:cNvPicPr>
          <p:nvPr/>
        </p:nvPicPr>
        <p:blipFill>
          <a:blip r:embed="rId2"/>
          <a:stretch>
            <a:fillRect/>
          </a:stretch>
        </p:blipFill>
        <p:spPr>
          <a:xfrm>
            <a:off x="613130" y="767314"/>
            <a:ext cx="2958226" cy="3227676"/>
          </a:xfrm>
          <a:prstGeom prst="rect">
            <a:avLst/>
          </a:prstGeom>
        </p:spPr>
      </p:pic>
      <p:sp>
        <p:nvSpPr>
          <p:cNvPr id="6" name="TextBox 5">
            <a:extLst>
              <a:ext uri="{FF2B5EF4-FFF2-40B4-BE49-F238E27FC236}">
                <a16:creationId xmlns:a16="http://schemas.microsoft.com/office/drawing/2014/main" id="{C1AC97D3-BF36-6B4E-8262-6D072840F0D4}"/>
              </a:ext>
            </a:extLst>
          </p:cNvPr>
          <p:cNvSpPr txBox="1"/>
          <p:nvPr/>
        </p:nvSpPr>
        <p:spPr>
          <a:xfrm>
            <a:off x="4176584" y="966555"/>
            <a:ext cx="4841069" cy="369332"/>
          </a:xfrm>
          <a:prstGeom prst="rect">
            <a:avLst/>
          </a:prstGeom>
          <a:noFill/>
        </p:spPr>
        <p:txBody>
          <a:bodyPr wrap="none" rtlCol="0">
            <a:spAutoFit/>
          </a:bodyPr>
          <a:lstStyle/>
          <a:p>
            <a:r>
              <a:rPr lang="en-US" dirty="0" err="1"/>
              <a:t>dµ</a:t>
            </a:r>
            <a:r>
              <a:rPr lang="en-US" baseline="-25000" dirty="0" err="1"/>
              <a:t>B,Solid</a:t>
            </a:r>
            <a:r>
              <a:rPr lang="en-US" baseline="-25000" dirty="0"/>
              <a:t> </a:t>
            </a:r>
            <a:r>
              <a:rPr lang="en-US" dirty="0"/>
              <a:t>= </a:t>
            </a:r>
            <a:r>
              <a:rPr lang="en-US" dirty="0" err="1"/>
              <a:t>V</a:t>
            </a:r>
            <a:r>
              <a:rPr lang="en-US" baseline="30000" dirty="0" err="1"/>
              <a:t>m</a:t>
            </a:r>
            <a:r>
              <a:rPr lang="en-US" baseline="-25000" dirty="0" err="1"/>
              <a:t>B,Solid</a:t>
            </a:r>
            <a:r>
              <a:rPr lang="en-US" dirty="0"/>
              <a:t> </a:t>
            </a:r>
            <a:r>
              <a:rPr lang="en-US" dirty="0" err="1"/>
              <a:t>dP</a:t>
            </a:r>
            <a:r>
              <a:rPr lang="en-US" dirty="0"/>
              <a:t> – </a:t>
            </a:r>
            <a:r>
              <a:rPr lang="en-US" dirty="0" err="1"/>
              <a:t>S</a:t>
            </a:r>
            <a:r>
              <a:rPr lang="en-US" baseline="30000" dirty="0" err="1"/>
              <a:t>m</a:t>
            </a:r>
            <a:r>
              <a:rPr lang="en-US" baseline="-25000" dirty="0" err="1"/>
              <a:t>B,Solid</a:t>
            </a:r>
            <a:r>
              <a:rPr lang="en-US" baseline="-25000" dirty="0"/>
              <a:t> </a:t>
            </a:r>
            <a:r>
              <a:rPr lang="en-US" dirty="0"/>
              <a:t> dT + RT d(</a:t>
            </a:r>
            <a:r>
              <a:rPr lang="en-US" dirty="0" err="1"/>
              <a:t>lna</a:t>
            </a:r>
            <a:r>
              <a:rPr lang="en-US" baseline="-25000" dirty="0" err="1"/>
              <a:t>B,Solid</a:t>
            </a:r>
            <a:r>
              <a:rPr lang="en-US" dirty="0"/>
              <a:t>) </a:t>
            </a:r>
            <a:r>
              <a:rPr lang="en-US" baseline="-25000" dirty="0"/>
              <a:t> </a:t>
            </a:r>
            <a:r>
              <a:rPr lang="en-US" dirty="0"/>
              <a:t> </a:t>
            </a:r>
          </a:p>
        </p:txBody>
      </p:sp>
      <p:sp>
        <p:nvSpPr>
          <p:cNvPr id="7" name="TextBox 6">
            <a:extLst>
              <a:ext uri="{FF2B5EF4-FFF2-40B4-BE49-F238E27FC236}">
                <a16:creationId xmlns:a16="http://schemas.microsoft.com/office/drawing/2014/main" id="{E6E330D7-074B-5E49-99BC-AF78030CDBEB}"/>
              </a:ext>
            </a:extLst>
          </p:cNvPr>
          <p:cNvSpPr txBox="1"/>
          <p:nvPr/>
        </p:nvSpPr>
        <p:spPr>
          <a:xfrm>
            <a:off x="4176584" y="486018"/>
            <a:ext cx="6661632" cy="369332"/>
          </a:xfrm>
          <a:prstGeom prst="rect">
            <a:avLst/>
          </a:prstGeom>
          <a:noFill/>
        </p:spPr>
        <p:txBody>
          <a:bodyPr wrap="none" rtlCol="0">
            <a:spAutoFit/>
          </a:bodyPr>
          <a:lstStyle/>
          <a:p>
            <a:r>
              <a:rPr lang="en-US" dirty="0"/>
              <a:t>Pure solid in equilibrium with a binary solution following Henry’s Law</a:t>
            </a:r>
          </a:p>
        </p:txBody>
      </p:sp>
      <p:sp>
        <p:nvSpPr>
          <p:cNvPr id="8" name="TextBox 7">
            <a:extLst>
              <a:ext uri="{FF2B5EF4-FFF2-40B4-BE49-F238E27FC236}">
                <a16:creationId xmlns:a16="http://schemas.microsoft.com/office/drawing/2014/main" id="{73095FE4-7ADD-C54C-A6B0-6A1A124DD74E}"/>
              </a:ext>
            </a:extLst>
          </p:cNvPr>
          <p:cNvSpPr txBox="1"/>
          <p:nvPr/>
        </p:nvSpPr>
        <p:spPr>
          <a:xfrm>
            <a:off x="4662616" y="1447092"/>
            <a:ext cx="4138121" cy="369332"/>
          </a:xfrm>
          <a:prstGeom prst="rect">
            <a:avLst/>
          </a:prstGeom>
          <a:noFill/>
        </p:spPr>
        <p:txBody>
          <a:bodyPr wrap="none" rtlCol="0">
            <a:spAutoFit/>
          </a:bodyPr>
          <a:lstStyle/>
          <a:p>
            <a:r>
              <a:rPr lang="en-US" dirty="0"/>
              <a:t>Isobaric, pure component B so </a:t>
            </a:r>
            <a:r>
              <a:rPr lang="en-US" dirty="0" err="1"/>
              <a:t>lna</a:t>
            </a:r>
            <a:r>
              <a:rPr lang="en-US" baseline="-25000" dirty="0" err="1"/>
              <a:t>B,Solid</a:t>
            </a:r>
            <a:r>
              <a:rPr lang="en-US" dirty="0"/>
              <a:t> = 0</a:t>
            </a:r>
          </a:p>
        </p:txBody>
      </p:sp>
      <p:sp>
        <p:nvSpPr>
          <p:cNvPr id="9" name="TextBox 8">
            <a:extLst>
              <a:ext uri="{FF2B5EF4-FFF2-40B4-BE49-F238E27FC236}">
                <a16:creationId xmlns:a16="http://schemas.microsoft.com/office/drawing/2014/main" id="{4DCED09E-4DC6-CF48-8533-E724A4DD8749}"/>
              </a:ext>
            </a:extLst>
          </p:cNvPr>
          <p:cNvSpPr txBox="1"/>
          <p:nvPr/>
        </p:nvSpPr>
        <p:spPr>
          <a:xfrm>
            <a:off x="5371070" y="1927629"/>
            <a:ext cx="2394182" cy="369332"/>
          </a:xfrm>
          <a:prstGeom prst="rect">
            <a:avLst/>
          </a:prstGeom>
          <a:noFill/>
        </p:spPr>
        <p:txBody>
          <a:bodyPr wrap="none" rtlCol="0">
            <a:spAutoFit/>
          </a:bodyPr>
          <a:lstStyle/>
          <a:p>
            <a:r>
              <a:rPr lang="en-US" dirty="0" err="1"/>
              <a:t>dµ</a:t>
            </a:r>
            <a:r>
              <a:rPr lang="en-US" baseline="-25000" dirty="0" err="1"/>
              <a:t>B,Solid</a:t>
            </a:r>
            <a:r>
              <a:rPr lang="en-US" baseline="-25000" dirty="0"/>
              <a:t> </a:t>
            </a:r>
            <a:r>
              <a:rPr lang="en-US" dirty="0"/>
              <a:t>= – </a:t>
            </a:r>
            <a:r>
              <a:rPr lang="en-US" dirty="0" err="1"/>
              <a:t>S</a:t>
            </a:r>
            <a:r>
              <a:rPr lang="en-US" baseline="30000" dirty="0" err="1"/>
              <a:t>m</a:t>
            </a:r>
            <a:r>
              <a:rPr lang="en-US" baseline="-25000" dirty="0" err="1"/>
              <a:t>B,Solid</a:t>
            </a:r>
            <a:r>
              <a:rPr lang="en-US" baseline="-25000" dirty="0"/>
              <a:t> </a:t>
            </a:r>
            <a:r>
              <a:rPr lang="en-US" dirty="0"/>
              <a:t> </a:t>
            </a:r>
            <a:r>
              <a:rPr lang="en-US" dirty="0" err="1"/>
              <a:t>dT</a:t>
            </a:r>
            <a:r>
              <a:rPr lang="en-US" baseline="-25000" dirty="0" err="1"/>
              <a:t>fp</a:t>
            </a:r>
            <a:endParaRPr lang="en-US" baseline="-25000" dirty="0"/>
          </a:p>
        </p:txBody>
      </p:sp>
      <p:sp>
        <p:nvSpPr>
          <p:cNvPr id="10" name="TextBox 9">
            <a:extLst>
              <a:ext uri="{FF2B5EF4-FFF2-40B4-BE49-F238E27FC236}">
                <a16:creationId xmlns:a16="http://schemas.microsoft.com/office/drawing/2014/main" id="{FD768CE8-6CA6-E24F-873F-DE2EC4617A52}"/>
              </a:ext>
            </a:extLst>
          </p:cNvPr>
          <p:cNvSpPr txBox="1"/>
          <p:nvPr/>
        </p:nvSpPr>
        <p:spPr>
          <a:xfrm>
            <a:off x="4176584" y="2381152"/>
            <a:ext cx="3691075" cy="369332"/>
          </a:xfrm>
          <a:prstGeom prst="rect">
            <a:avLst/>
          </a:prstGeom>
          <a:noFill/>
        </p:spPr>
        <p:txBody>
          <a:bodyPr wrap="none" rtlCol="0">
            <a:spAutoFit/>
          </a:bodyPr>
          <a:lstStyle/>
          <a:p>
            <a:r>
              <a:rPr lang="en-US" dirty="0"/>
              <a:t>Binary solution following Henry’s Law</a:t>
            </a:r>
          </a:p>
        </p:txBody>
      </p:sp>
      <p:sp>
        <p:nvSpPr>
          <p:cNvPr id="11" name="TextBox 10">
            <a:extLst>
              <a:ext uri="{FF2B5EF4-FFF2-40B4-BE49-F238E27FC236}">
                <a16:creationId xmlns:a16="http://schemas.microsoft.com/office/drawing/2014/main" id="{F8DBE1EB-364C-564D-812B-707658D5B03C}"/>
              </a:ext>
            </a:extLst>
          </p:cNvPr>
          <p:cNvSpPr txBox="1"/>
          <p:nvPr/>
        </p:nvSpPr>
        <p:spPr>
          <a:xfrm>
            <a:off x="4311141" y="2806086"/>
            <a:ext cx="4905189" cy="369332"/>
          </a:xfrm>
          <a:prstGeom prst="rect">
            <a:avLst/>
          </a:prstGeom>
          <a:noFill/>
        </p:spPr>
        <p:txBody>
          <a:bodyPr wrap="none" rtlCol="0">
            <a:spAutoFit/>
          </a:bodyPr>
          <a:lstStyle/>
          <a:p>
            <a:r>
              <a:rPr lang="en-US" dirty="0" err="1"/>
              <a:t>dµ</a:t>
            </a:r>
            <a:r>
              <a:rPr lang="en-US" baseline="-25000" dirty="0" err="1"/>
              <a:t>B,Solution</a:t>
            </a:r>
            <a:r>
              <a:rPr lang="en-US" baseline="-25000" dirty="0"/>
              <a:t> </a:t>
            </a:r>
            <a:r>
              <a:rPr lang="en-US" dirty="0"/>
              <a:t>= – </a:t>
            </a:r>
            <a:r>
              <a:rPr lang="en-US" dirty="0" err="1"/>
              <a:t>S</a:t>
            </a:r>
            <a:r>
              <a:rPr lang="en-US" baseline="30000" dirty="0" err="1"/>
              <a:t>m</a:t>
            </a:r>
            <a:r>
              <a:rPr lang="en-US" baseline="-25000" dirty="0" err="1"/>
              <a:t>B,Solultion</a:t>
            </a:r>
            <a:r>
              <a:rPr lang="en-US" baseline="-25000" dirty="0"/>
              <a:t> </a:t>
            </a:r>
            <a:r>
              <a:rPr lang="en-US" dirty="0"/>
              <a:t> </a:t>
            </a:r>
            <a:r>
              <a:rPr lang="en-US" dirty="0" err="1"/>
              <a:t>dT</a:t>
            </a:r>
            <a:r>
              <a:rPr lang="en-US" baseline="-25000" dirty="0" err="1"/>
              <a:t>fp</a:t>
            </a:r>
            <a:r>
              <a:rPr lang="en-US" dirty="0"/>
              <a:t> + </a:t>
            </a:r>
            <a:r>
              <a:rPr lang="en-US" dirty="0" err="1"/>
              <a:t>RT</a:t>
            </a:r>
            <a:r>
              <a:rPr lang="en-US" baseline="-25000" dirty="0" err="1"/>
              <a:t>fp</a:t>
            </a:r>
            <a:r>
              <a:rPr lang="en-US" dirty="0"/>
              <a:t> d(</a:t>
            </a:r>
            <a:r>
              <a:rPr lang="en-US" dirty="0" err="1"/>
              <a:t>lny</a:t>
            </a:r>
            <a:r>
              <a:rPr lang="en-US" baseline="-25000" dirty="0" err="1"/>
              <a:t>B,Solution</a:t>
            </a:r>
            <a:r>
              <a:rPr lang="en-US" dirty="0"/>
              <a:t>)</a:t>
            </a:r>
            <a:r>
              <a:rPr lang="en-US" baseline="-25000" dirty="0"/>
              <a:t>P,T</a:t>
            </a:r>
            <a:r>
              <a:rPr lang="en-US" dirty="0"/>
              <a:t> </a:t>
            </a:r>
            <a:r>
              <a:rPr lang="en-US" baseline="-25000" dirty="0"/>
              <a:t> </a:t>
            </a:r>
            <a:r>
              <a:rPr lang="en-US" dirty="0"/>
              <a:t> </a:t>
            </a:r>
          </a:p>
        </p:txBody>
      </p:sp>
      <p:sp>
        <p:nvSpPr>
          <p:cNvPr id="12" name="TextBox 11">
            <a:extLst>
              <a:ext uri="{FF2B5EF4-FFF2-40B4-BE49-F238E27FC236}">
                <a16:creationId xmlns:a16="http://schemas.microsoft.com/office/drawing/2014/main" id="{F6E737BC-BC0C-6D43-9AB2-A74DEC9D37A6}"/>
              </a:ext>
            </a:extLst>
          </p:cNvPr>
          <p:cNvSpPr txBox="1"/>
          <p:nvPr/>
        </p:nvSpPr>
        <p:spPr>
          <a:xfrm>
            <a:off x="4311141" y="3256846"/>
            <a:ext cx="4179862" cy="646331"/>
          </a:xfrm>
          <a:prstGeom prst="rect">
            <a:avLst/>
          </a:prstGeom>
          <a:noFill/>
        </p:spPr>
        <p:txBody>
          <a:bodyPr wrap="none" rtlCol="0">
            <a:spAutoFit/>
          </a:bodyPr>
          <a:lstStyle/>
          <a:p>
            <a:r>
              <a:rPr lang="en-US" dirty="0"/>
              <a:t>For small x: e</a:t>
            </a:r>
            <a:r>
              <a:rPr lang="en-US" baseline="30000" dirty="0"/>
              <a:t>-x</a:t>
            </a:r>
            <a:r>
              <a:rPr lang="en-US" dirty="0"/>
              <a:t> = 1 - x + …  or ln(1-x) = -x</a:t>
            </a:r>
          </a:p>
          <a:p>
            <a:r>
              <a:rPr lang="en-US" dirty="0"/>
              <a:t>So, for small </a:t>
            </a:r>
            <a:r>
              <a:rPr lang="en-US" dirty="0" err="1"/>
              <a:t>y</a:t>
            </a:r>
            <a:r>
              <a:rPr lang="en-US" baseline="-25000" dirty="0" err="1"/>
              <a:t>B,Solution</a:t>
            </a:r>
            <a:r>
              <a:rPr lang="en-US" dirty="0"/>
              <a:t>: </a:t>
            </a:r>
            <a:r>
              <a:rPr lang="en-US" dirty="0" err="1"/>
              <a:t>lny</a:t>
            </a:r>
            <a:r>
              <a:rPr lang="en-US" baseline="-25000" dirty="0" err="1"/>
              <a:t>B,Solution</a:t>
            </a:r>
            <a:r>
              <a:rPr lang="en-US" dirty="0"/>
              <a:t> ~ -</a:t>
            </a:r>
            <a:r>
              <a:rPr lang="en-US" dirty="0" err="1"/>
              <a:t>y</a:t>
            </a:r>
            <a:r>
              <a:rPr lang="en-US" baseline="-25000" dirty="0" err="1"/>
              <a:t>A,Solution</a:t>
            </a:r>
            <a:endParaRPr lang="en-US" dirty="0"/>
          </a:p>
        </p:txBody>
      </p:sp>
      <p:sp>
        <p:nvSpPr>
          <p:cNvPr id="13" name="TextBox 12">
            <a:extLst>
              <a:ext uri="{FF2B5EF4-FFF2-40B4-BE49-F238E27FC236}">
                <a16:creationId xmlns:a16="http://schemas.microsoft.com/office/drawing/2014/main" id="{C38A983B-127C-9448-884E-8BF8E5BCB37A}"/>
              </a:ext>
            </a:extLst>
          </p:cNvPr>
          <p:cNvSpPr txBox="1"/>
          <p:nvPr/>
        </p:nvSpPr>
        <p:spPr>
          <a:xfrm>
            <a:off x="4311141" y="3906351"/>
            <a:ext cx="465833" cy="369332"/>
          </a:xfrm>
          <a:prstGeom prst="rect">
            <a:avLst/>
          </a:prstGeom>
          <a:noFill/>
        </p:spPr>
        <p:txBody>
          <a:bodyPr wrap="none" rtlCol="0">
            <a:spAutoFit/>
          </a:bodyPr>
          <a:lstStyle/>
          <a:p>
            <a:r>
              <a:rPr lang="en-US" dirty="0"/>
              <a:t>So,</a:t>
            </a:r>
          </a:p>
        </p:txBody>
      </p:sp>
      <p:sp>
        <p:nvSpPr>
          <p:cNvPr id="14" name="Rectangle 13">
            <a:extLst>
              <a:ext uri="{FF2B5EF4-FFF2-40B4-BE49-F238E27FC236}">
                <a16:creationId xmlns:a16="http://schemas.microsoft.com/office/drawing/2014/main" id="{C00147B2-B41A-B244-BA80-50EF4A4EF2E4}"/>
              </a:ext>
            </a:extLst>
          </p:cNvPr>
          <p:cNvSpPr/>
          <p:nvPr/>
        </p:nvSpPr>
        <p:spPr>
          <a:xfrm>
            <a:off x="2973402" y="4275683"/>
            <a:ext cx="8055218" cy="2308324"/>
          </a:xfrm>
          <a:prstGeom prst="rect">
            <a:avLst/>
          </a:prstGeom>
        </p:spPr>
        <p:txBody>
          <a:bodyPr wrap="none">
            <a:spAutoFit/>
          </a:bodyPr>
          <a:lstStyle/>
          <a:p>
            <a:r>
              <a:rPr lang="en-US" dirty="0" err="1"/>
              <a:t>S</a:t>
            </a:r>
            <a:r>
              <a:rPr lang="en-US" baseline="30000" dirty="0" err="1"/>
              <a:t>m</a:t>
            </a:r>
            <a:r>
              <a:rPr lang="en-US" baseline="-25000" dirty="0" err="1"/>
              <a:t>B,Solid</a:t>
            </a:r>
            <a:r>
              <a:rPr lang="en-US" baseline="-25000" dirty="0"/>
              <a:t> </a:t>
            </a:r>
            <a:r>
              <a:rPr lang="en-US" dirty="0"/>
              <a:t> </a:t>
            </a:r>
            <a:r>
              <a:rPr lang="en-US" dirty="0" err="1"/>
              <a:t>dT</a:t>
            </a:r>
            <a:r>
              <a:rPr lang="en-US" baseline="-25000" dirty="0" err="1"/>
              <a:t>fp</a:t>
            </a:r>
            <a:r>
              <a:rPr lang="en-US" dirty="0"/>
              <a:t> = </a:t>
            </a:r>
            <a:r>
              <a:rPr lang="en-US" dirty="0" err="1"/>
              <a:t>S</a:t>
            </a:r>
            <a:r>
              <a:rPr lang="en-US" baseline="30000" dirty="0" err="1"/>
              <a:t>m</a:t>
            </a:r>
            <a:r>
              <a:rPr lang="en-US" baseline="-25000" dirty="0" err="1"/>
              <a:t>B,Solution</a:t>
            </a:r>
            <a:r>
              <a:rPr lang="en-US" baseline="-25000" dirty="0"/>
              <a:t> </a:t>
            </a:r>
            <a:r>
              <a:rPr lang="en-US" dirty="0"/>
              <a:t> </a:t>
            </a:r>
            <a:r>
              <a:rPr lang="en-US" dirty="0" err="1"/>
              <a:t>dT</a:t>
            </a:r>
            <a:r>
              <a:rPr lang="en-US" baseline="-25000" dirty="0" err="1"/>
              <a:t>fp</a:t>
            </a:r>
            <a:r>
              <a:rPr lang="en-US" dirty="0"/>
              <a:t> + </a:t>
            </a:r>
            <a:r>
              <a:rPr lang="en-US" dirty="0" err="1"/>
              <a:t>RT</a:t>
            </a:r>
            <a:r>
              <a:rPr lang="en-US" baseline="-25000" dirty="0" err="1"/>
              <a:t>fp</a:t>
            </a:r>
            <a:r>
              <a:rPr lang="en-US" dirty="0"/>
              <a:t> </a:t>
            </a:r>
            <a:r>
              <a:rPr lang="en-US" dirty="0" err="1"/>
              <a:t>dy</a:t>
            </a:r>
            <a:r>
              <a:rPr lang="en-US" baseline="-25000" dirty="0" err="1"/>
              <a:t>A,Solution</a:t>
            </a:r>
            <a:endParaRPr lang="en-US" dirty="0"/>
          </a:p>
          <a:p>
            <a:endParaRPr lang="en-US" dirty="0"/>
          </a:p>
          <a:p>
            <a:r>
              <a:rPr lang="en-US" dirty="0" err="1"/>
              <a:t>dy</a:t>
            </a:r>
            <a:r>
              <a:rPr lang="en-US" baseline="-25000" dirty="0" err="1"/>
              <a:t>A,Solution</a:t>
            </a:r>
            <a:r>
              <a:rPr lang="en-US" dirty="0"/>
              <a:t> = (</a:t>
            </a:r>
            <a:r>
              <a:rPr lang="en-US" dirty="0" err="1"/>
              <a:t>S</a:t>
            </a:r>
            <a:r>
              <a:rPr lang="en-US" baseline="30000" dirty="0" err="1"/>
              <a:t>m</a:t>
            </a:r>
            <a:r>
              <a:rPr lang="en-US" baseline="-25000" dirty="0" err="1"/>
              <a:t>B,Solid</a:t>
            </a:r>
            <a:r>
              <a:rPr lang="en-US" baseline="-25000" dirty="0"/>
              <a:t> </a:t>
            </a:r>
            <a:r>
              <a:rPr lang="en-US" dirty="0"/>
              <a:t>- </a:t>
            </a:r>
            <a:r>
              <a:rPr lang="en-US" dirty="0" err="1"/>
              <a:t>S</a:t>
            </a:r>
            <a:r>
              <a:rPr lang="en-US" baseline="30000" dirty="0" err="1"/>
              <a:t>m</a:t>
            </a:r>
            <a:r>
              <a:rPr lang="en-US" baseline="-25000" dirty="0" err="1"/>
              <a:t>B,Solution</a:t>
            </a:r>
            <a:r>
              <a:rPr lang="en-US" dirty="0"/>
              <a:t>)/(</a:t>
            </a:r>
            <a:r>
              <a:rPr lang="en-US" dirty="0" err="1"/>
              <a:t>RT</a:t>
            </a:r>
            <a:r>
              <a:rPr lang="en-US" baseline="-25000" dirty="0" err="1"/>
              <a:t>fp</a:t>
            </a:r>
            <a:r>
              <a:rPr lang="en-US" dirty="0"/>
              <a:t>) </a:t>
            </a:r>
            <a:r>
              <a:rPr lang="en-US" dirty="0" err="1"/>
              <a:t>dT</a:t>
            </a:r>
            <a:r>
              <a:rPr lang="en-US" baseline="-25000" dirty="0" err="1"/>
              <a:t>fp</a:t>
            </a:r>
            <a:r>
              <a:rPr lang="en-US" dirty="0"/>
              <a:t> ~ -</a:t>
            </a:r>
            <a:r>
              <a:rPr lang="en-US" dirty="0" err="1">
                <a:latin typeface="Symbol" pitchFamily="2" charset="2"/>
              </a:rPr>
              <a:t>D</a:t>
            </a:r>
            <a:r>
              <a:rPr lang="en-US" dirty="0" err="1"/>
              <a:t>S</a:t>
            </a:r>
            <a:r>
              <a:rPr lang="en-US" baseline="30000" dirty="0" err="1"/>
              <a:t>m</a:t>
            </a:r>
            <a:r>
              <a:rPr lang="en-US" baseline="-25000" dirty="0" err="1"/>
              <a:t>B</a:t>
            </a:r>
            <a:r>
              <a:rPr lang="en-US" dirty="0"/>
              <a:t>/(</a:t>
            </a:r>
            <a:r>
              <a:rPr lang="en-US" dirty="0" err="1"/>
              <a:t>RT</a:t>
            </a:r>
            <a:r>
              <a:rPr lang="en-US" baseline="-25000" dirty="0" err="1"/>
              <a:t>fp</a:t>
            </a:r>
            <a:r>
              <a:rPr lang="en-US" dirty="0"/>
              <a:t>) </a:t>
            </a:r>
            <a:r>
              <a:rPr lang="en-US" dirty="0" err="1"/>
              <a:t>dT</a:t>
            </a:r>
            <a:r>
              <a:rPr lang="en-US" baseline="-25000" dirty="0" err="1"/>
              <a:t>fp</a:t>
            </a:r>
            <a:r>
              <a:rPr lang="en-US" dirty="0"/>
              <a:t> = -</a:t>
            </a:r>
            <a:r>
              <a:rPr lang="en-US" dirty="0" err="1">
                <a:latin typeface="Symbol" pitchFamily="2" charset="2"/>
              </a:rPr>
              <a:t>D</a:t>
            </a:r>
            <a:r>
              <a:rPr lang="en-US" dirty="0" err="1"/>
              <a:t>H</a:t>
            </a:r>
            <a:r>
              <a:rPr lang="en-US" baseline="30000" dirty="0" err="1"/>
              <a:t>m</a:t>
            </a:r>
            <a:r>
              <a:rPr lang="en-US" baseline="-25000" dirty="0" err="1"/>
              <a:t>B</a:t>
            </a:r>
            <a:r>
              <a:rPr lang="en-US" dirty="0"/>
              <a:t>/(RT</a:t>
            </a:r>
            <a:r>
              <a:rPr lang="en-US" baseline="-25000" dirty="0"/>
              <a:t>F</a:t>
            </a:r>
            <a:r>
              <a:rPr lang="en-US" dirty="0"/>
              <a:t>) (</a:t>
            </a:r>
            <a:r>
              <a:rPr lang="en-US" dirty="0" err="1"/>
              <a:t>dT</a:t>
            </a:r>
            <a:r>
              <a:rPr lang="en-US" baseline="-25000" dirty="0" err="1"/>
              <a:t>fp</a:t>
            </a:r>
            <a:r>
              <a:rPr lang="en-US" dirty="0"/>
              <a:t>)/</a:t>
            </a:r>
            <a:r>
              <a:rPr lang="en-US" dirty="0" err="1"/>
              <a:t>T</a:t>
            </a:r>
            <a:r>
              <a:rPr lang="en-US" baseline="-25000" dirty="0" err="1"/>
              <a:t>fp</a:t>
            </a:r>
            <a:endParaRPr lang="en-US" dirty="0"/>
          </a:p>
          <a:p>
            <a:r>
              <a:rPr lang="en-US" dirty="0"/>
              <a:t> </a:t>
            </a:r>
            <a:r>
              <a:rPr lang="en-US" dirty="0" err="1"/>
              <a:t>y</a:t>
            </a:r>
            <a:r>
              <a:rPr lang="en-US" baseline="-25000" dirty="0" err="1"/>
              <a:t>A,Solution</a:t>
            </a:r>
            <a:r>
              <a:rPr lang="en-US" dirty="0"/>
              <a:t> = -</a:t>
            </a:r>
            <a:r>
              <a:rPr lang="en-US" dirty="0" err="1">
                <a:latin typeface="Symbol" pitchFamily="2" charset="2"/>
              </a:rPr>
              <a:t>D</a:t>
            </a:r>
            <a:r>
              <a:rPr lang="en-US" dirty="0" err="1"/>
              <a:t>H</a:t>
            </a:r>
            <a:r>
              <a:rPr lang="en-US" baseline="30000" dirty="0" err="1"/>
              <a:t>m</a:t>
            </a:r>
            <a:r>
              <a:rPr lang="en-US" baseline="-25000" dirty="0" err="1"/>
              <a:t>B</a:t>
            </a:r>
            <a:r>
              <a:rPr lang="en-US" dirty="0"/>
              <a:t>/(RT</a:t>
            </a:r>
            <a:r>
              <a:rPr lang="en-US" baseline="-25000" dirty="0"/>
              <a:t>F</a:t>
            </a:r>
            <a:r>
              <a:rPr lang="en-US" dirty="0"/>
              <a:t>) ln(</a:t>
            </a:r>
            <a:r>
              <a:rPr lang="en-US" dirty="0" err="1"/>
              <a:t>T</a:t>
            </a:r>
            <a:r>
              <a:rPr lang="en-US" baseline="-25000" dirty="0" err="1"/>
              <a:t>fp</a:t>
            </a:r>
            <a:r>
              <a:rPr lang="en-US" dirty="0"/>
              <a:t>/T</a:t>
            </a:r>
            <a:r>
              <a:rPr lang="en-US" baseline="-25000" dirty="0"/>
              <a:t>F</a:t>
            </a:r>
            <a:r>
              <a:rPr lang="en-US" dirty="0"/>
              <a:t>) For small x: ln(x) = x – 1</a:t>
            </a:r>
          </a:p>
          <a:p>
            <a:endParaRPr lang="en-US" dirty="0"/>
          </a:p>
          <a:p>
            <a:r>
              <a:rPr lang="en-US" dirty="0" err="1"/>
              <a:t>y</a:t>
            </a:r>
            <a:r>
              <a:rPr lang="en-US" baseline="-25000" dirty="0" err="1"/>
              <a:t>A,Solution</a:t>
            </a:r>
            <a:r>
              <a:rPr lang="en-US" dirty="0"/>
              <a:t> = -</a:t>
            </a:r>
            <a:r>
              <a:rPr lang="en-US" dirty="0" err="1">
                <a:latin typeface="Symbol" pitchFamily="2" charset="2"/>
              </a:rPr>
              <a:t>D</a:t>
            </a:r>
            <a:r>
              <a:rPr lang="en-US" dirty="0" err="1"/>
              <a:t>H</a:t>
            </a:r>
            <a:r>
              <a:rPr lang="en-US" baseline="30000" dirty="0" err="1"/>
              <a:t>m</a:t>
            </a:r>
            <a:r>
              <a:rPr lang="en-US" baseline="-25000" dirty="0" err="1"/>
              <a:t>B</a:t>
            </a:r>
            <a:r>
              <a:rPr lang="en-US" dirty="0"/>
              <a:t>/(RT</a:t>
            </a:r>
            <a:r>
              <a:rPr lang="en-US" baseline="-25000" dirty="0"/>
              <a:t>F</a:t>
            </a:r>
            <a:r>
              <a:rPr lang="en-US" dirty="0"/>
              <a:t>) (</a:t>
            </a:r>
            <a:r>
              <a:rPr lang="en-US" dirty="0" err="1"/>
              <a:t>T</a:t>
            </a:r>
            <a:r>
              <a:rPr lang="en-US" baseline="-25000" dirty="0" err="1"/>
              <a:t>fp</a:t>
            </a:r>
            <a:r>
              <a:rPr lang="en-US" dirty="0"/>
              <a:t>/T</a:t>
            </a:r>
            <a:r>
              <a:rPr lang="en-US" baseline="-25000" dirty="0"/>
              <a:t>F</a:t>
            </a:r>
            <a:r>
              <a:rPr lang="en-US" dirty="0"/>
              <a:t> - 1) = -</a:t>
            </a:r>
            <a:r>
              <a:rPr lang="en-US" dirty="0" err="1">
                <a:latin typeface="Symbol" pitchFamily="2" charset="2"/>
              </a:rPr>
              <a:t>D</a:t>
            </a:r>
            <a:r>
              <a:rPr lang="en-US" dirty="0" err="1"/>
              <a:t>H</a:t>
            </a:r>
            <a:r>
              <a:rPr lang="en-US" baseline="30000" dirty="0" err="1"/>
              <a:t>m</a:t>
            </a:r>
            <a:r>
              <a:rPr lang="en-US" baseline="-25000" dirty="0" err="1"/>
              <a:t>B</a:t>
            </a:r>
            <a:r>
              <a:rPr lang="en-US" dirty="0"/>
              <a:t>/(RT</a:t>
            </a:r>
            <a:r>
              <a:rPr lang="en-US" baseline="30000" dirty="0"/>
              <a:t>2</a:t>
            </a:r>
            <a:r>
              <a:rPr lang="en-US" baseline="-25000" dirty="0"/>
              <a:t>F</a:t>
            </a:r>
            <a:r>
              <a:rPr lang="en-US" dirty="0"/>
              <a:t>) </a:t>
            </a:r>
            <a:r>
              <a:rPr lang="en-US" dirty="0">
                <a:latin typeface="Symbol" pitchFamily="2" charset="2"/>
              </a:rPr>
              <a:t>D</a:t>
            </a:r>
            <a:r>
              <a:rPr lang="en-US" dirty="0"/>
              <a:t>T</a:t>
            </a:r>
          </a:p>
          <a:p>
            <a:endParaRPr lang="en-US" dirty="0"/>
          </a:p>
          <a:p>
            <a:r>
              <a:rPr lang="en-US" dirty="0" err="1"/>
              <a:t>T</a:t>
            </a:r>
            <a:r>
              <a:rPr lang="en-US" baseline="-25000" dirty="0" err="1"/>
              <a:t>fp</a:t>
            </a:r>
            <a:r>
              <a:rPr lang="en-US" dirty="0"/>
              <a:t> = T</a:t>
            </a:r>
            <a:r>
              <a:rPr lang="en-US" baseline="-25000" dirty="0"/>
              <a:t>F</a:t>
            </a:r>
            <a:r>
              <a:rPr lang="en-US" dirty="0"/>
              <a:t> - y</a:t>
            </a:r>
            <a:r>
              <a:rPr lang="en-US" baseline="-25000" dirty="0"/>
              <a:t>A,Solution</a:t>
            </a:r>
            <a:r>
              <a:rPr lang="en-US" dirty="0"/>
              <a:t>RT</a:t>
            </a:r>
            <a:r>
              <a:rPr lang="en-US" baseline="30000" dirty="0"/>
              <a:t>2</a:t>
            </a:r>
            <a:r>
              <a:rPr lang="en-US" baseline="-25000" dirty="0"/>
              <a:t>F</a:t>
            </a:r>
            <a:r>
              <a:rPr lang="en-US" dirty="0"/>
              <a:t>/</a:t>
            </a:r>
            <a:r>
              <a:rPr lang="en-US" dirty="0" err="1">
                <a:latin typeface="Symbol" pitchFamily="2" charset="2"/>
              </a:rPr>
              <a:t>D</a:t>
            </a:r>
            <a:r>
              <a:rPr lang="en-US" dirty="0" err="1"/>
              <a:t>H</a:t>
            </a:r>
            <a:r>
              <a:rPr lang="en-US" baseline="30000" dirty="0" err="1"/>
              <a:t>m</a:t>
            </a:r>
            <a:r>
              <a:rPr lang="en-US" baseline="-25000" dirty="0" err="1"/>
              <a:t>B</a:t>
            </a:r>
            <a:endParaRPr lang="en-US" dirty="0"/>
          </a:p>
        </p:txBody>
      </p:sp>
    </p:spTree>
    <p:extLst>
      <p:ext uri="{BB962C8B-B14F-4D97-AF65-F5344CB8AC3E}">
        <p14:creationId xmlns:p14="http://schemas.microsoft.com/office/powerpoint/2010/main" val="2258648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CD8DB-512E-934D-8A76-7A4FCF23D91E}"/>
              </a:ext>
            </a:extLst>
          </p:cNvPr>
          <p:cNvSpPr txBox="1"/>
          <p:nvPr/>
        </p:nvSpPr>
        <p:spPr>
          <a:xfrm flipH="1">
            <a:off x="4959551" y="461473"/>
            <a:ext cx="512448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Course Summary</a:t>
            </a:r>
          </a:p>
        </p:txBody>
      </p:sp>
      <p:sp>
        <p:nvSpPr>
          <p:cNvPr id="5" name="TextBox 4">
            <a:extLst>
              <a:ext uri="{FF2B5EF4-FFF2-40B4-BE49-F238E27FC236}">
                <a16:creationId xmlns:a16="http://schemas.microsoft.com/office/drawing/2014/main" id="{E2029145-34CF-2B48-A65C-830AD7D11BC6}"/>
              </a:ext>
            </a:extLst>
          </p:cNvPr>
          <p:cNvSpPr txBox="1"/>
          <p:nvPr/>
        </p:nvSpPr>
        <p:spPr>
          <a:xfrm>
            <a:off x="2521010" y="1504060"/>
            <a:ext cx="7128600" cy="286232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V. Phase Stability: </a:t>
            </a:r>
          </a:p>
          <a:p>
            <a:r>
              <a:rPr lang="en-US" dirty="0">
                <a:latin typeface="Times New Roman" panose="02020603050405020304" pitchFamily="18" charset="0"/>
                <a:cs typeface="Times New Roman" panose="02020603050405020304" pitchFamily="18" charset="0"/>
              </a:rPr>
              <a:t>Metastable;</a:t>
            </a:r>
          </a:p>
          <a:p>
            <a:r>
              <a:rPr lang="en-US" dirty="0">
                <a:latin typeface="Times New Roman" panose="02020603050405020304" pitchFamily="18" charset="0"/>
                <a:cs typeface="Times New Roman" panose="02020603050405020304" pitchFamily="18" charset="0"/>
              </a:rPr>
              <a:t>Supercool; superheat; supersaturate;</a:t>
            </a:r>
          </a:p>
          <a:p>
            <a:r>
              <a:rPr lang="en-US" dirty="0" err="1">
                <a:latin typeface="Times New Roman" panose="02020603050405020304" pitchFamily="18" charset="0"/>
                <a:cs typeface="Times New Roman" panose="02020603050405020304" pitchFamily="18" charset="0"/>
              </a:rPr>
              <a:t>Kauzmann</a:t>
            </a:r>
            <a:r>
              <a:rPr lang="en-US" dirty="0">
                <a:latin typeface="Times New Roman" panose="02020603050405020304" pitchFamily="18" charset="0"/>
                <a:cs typeface="Times New Roman" panose="02020603050405020304" pitchFamily="18" charset="0"/>
              </a:rPr>
              <a:t> Paradox;</a:t>
            </a:r>
          </a:p>
          <a:p>
            <a:r>
              <a:rPr lang="en-US" dirty="0">
                <a:latin typeface="Times New Roman" panose="02020603050405020304" pitchFamily="18" charset="0"/>
                <a:cs typeface="Times New Roman" panose="02020603050405020304" pitchFamily="18" charset="0"/>
              </a:rPr>
              <a:t>Thermal/density fluctuations;</a:t>
            </a:r>
          </a:p>
          <a:p>
            <a:r>
              <a:rPr lang="en-US" dirty="0">
                <a:latin typeface="Times New Roman" panose="02020603050405020304" pitchFamily="18" charset="0"/>
                <a:cs typeface="Times New Roman" panose="02020603050405020304" pitchFamily="18" charset="0"/>
              </a:rPr>
              <a:t>Spinodal decomposition;</a:t>
            </a:r>
          </a:p>
          <a:p>
            <a:r>
              <a:rPr lang="en-US" dirty="0" err="1">
                <a:latin typeface="Times New Roman" panose="02020603050405020304" pitchFamily="18" charset="0"/>
                <a:cs typeface="Times New Roman" panose="02020603050405020304" pitchFamily="18" charset="0"/>
              </a:rPr>
              <a:t>Binodal</a:t>
            </a:r>
            <a:r>
              <a:rPr lang="en-US" dirty="0">
                <a:latin typeface="Times New Roman" panose="02020603050405020304" pitchFamily="18" charset="0"/>
                <a:cs typeface="Times New Roman" panose="02020603050405020304" pitchFamily="18" charset="0"/>
              </a:rPr>
              <a:t>; spinodal; critical conditions;</a:t>
            </a:r>
          </a:p>
          <a:p>
            <a:r>
              <a:rPr lang="en-US" dirty="0">
                <a:latin typeface="Times New Roman" panose="02020603050405020304" pitchFamily="18" charset="0"/>
                <a:cs typeface="Times New Roman" panose="02020603050405020304" pitchFamily="18" charset="0"/>
              </a:rPr>
              <a:t>Polymorphs; </a:t>
            </a:r>
            <a:r>
              <a:rPr lang="en-US" dirty="0" err="1">
                <a:latin typeface="Times New Roman" panose="02020603050405020304" pitchFamily="18" charset="0"/>
                <a:cs typeface="Times New Roman" panose="02020603050405020304" pitchFamily="18" charset="0"/>
              </a:rPr>
              <a:t>allotrophs</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0309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38A075-789A-BA49-A2EA-971DBABAE3B3}"/>
              </a:ext>
            </a:extLst>
          </p:cNvPr>
          <p:cNvSpPr txBox="1"/>
          <p:nvPr/>
        </p:nvSpPr>
        <p:spPr>
          <a:xfrm>
            <a:off x="2814355" y="891378"/>
            <a:ext cx="6127335" cy="646331"/>
          </a:xfrm>
          <a:prstGeom prst="rect">
            <a:avLst/>
          </a:prstGeom>
          <a:noFill/>
        </p:spPr>
        <p:txBody>
          <a:bodyPr wrap="square" rtlCol="0">
            <a:spAutoFit/>
          </a:bodyPr>
          <a:lstStyle/>
          <a:p>
            <a:r>
              <a:rPr lang="en-US" dirty="0"/>
              <a:t>The book considers first a reversible chemical reaction A &lt;=&gt; B</a:t>
            </a:r>
          </a:p>
          <a:p>
            <a:r>
              <a:rPr lang="en-US" dirty="0"/>
              <a:t>Cyclohexane from boat to chair conformation for instance</a:t>
            </a:r>
          </a:p>
        </p:txBody>
      </p:sp>
      <p:pic>
        <p:nvPicPr>
          <p:cNvPr id="3" name="Picture 2">
            <a:extLst>
              <a:ext uri="{FF2B5EF4-FFF2-40B4-BE49-F238E27FC236}">
                <a16:creationId xmlns:a16="http://schemas.microsoft.com/office/drawing/2014/main" id="{37D5E191-26EA-B04E-BA3F-42976509176F}"/>
              </a:ext>
            </a:extLst>
          </p:cNvPr>
          <p:cNvPicPr>
            <a:picLocks noChangeAspect="1"/>
          </p:cNvPicPr>
          <p:nvPr/>
        </p:nvPicPr>
        <p:blipFill>
          <a:blip r:embed="rId2"/>
          <a:stretch>
            <a:fillRect/>
          </a:stretch>
        </p:blipFill>
        <p:spPr>
          <a:xfrm>
            <a:off x="4022102" y="2560952"/>
            <a:ext cx="3711842" cy="2112376"/>
          </a:xfrm>
          <a:prstGeom prst="rect">
            <a:avLst/>
          </a:prstGeom>
        </p:spPr>
      </p:pic>
      <p:sp>
        <p:nvSpPr>
          <p:cNvPr id="4" name="TextBox 3">
            <a:extLst>
              <a:ext uri="{FF2B5EF4-FFF2-40B4-BE49-F238E27FC236}">
                <a16:creationId xmlns:a16="http://schemas.microsoft.com/office/drawing/2014/main" id="{7E6722ED-A701-4C44-81C9-4CB454427DA5}"/>
              </a:ext>
            </a:extLst>
          </p:cNvPr>
          <p:cNvSpPr txBox="1"/>
          <p:nvPr/>
        </p:nvSpPr>
        <p:spPr>
          <a:xfrm>
            <a:off x="1692070" y="4811287"/>
            <a:ext cx="9307228" cy="923330"/>
          </a:xfrm>
          <a:prstGeom prst="rect">
            <a:avLst/>
          </a:prstGeom>
          <a:noFill/>
        </p:spPr>
        <p:txBody>
          <a:bodyPr wrap="none" rtlCol="0">
            <a:spAutoFit/>
          </a:bodyPr>
          <a:lstStyle/>
          <a:p>
            <a:r>
              <a:rPr lang="en-US" dirty="0"/>
              <a:t>As temperature changes you can observer a different mix of states, E = </a:t>
            </a:r>
            <a:r>
              <a:rPr lang="en-US" dirty="0" err="1"/>
              <a:t>k</a:t>
            </a:r>
            <a:r>
              <a:rPr lang="en-US" baseline="-25000" dirty="0" err="1"/>
              <a:t>B</a:t>
            </a:r>
            <a:r>
              <a:rPr lang="en-US" dirty="0" err="1"/>
              <a:t>T</a:t>
            </a:r>
            <a:r>
              <a:rPr lang="en-US" dirty="0"/>
              <a:t> ~ 2.5 kJ/mole at RT</a:t>
            </a:r>
          </a:p>
          <a:p>
            <a:r>
              <a:rPr lang="en-US" dirty="0"/>
              <a:t>But fluctuations allow for 0.1 % boat conformation.  At 1073K 30% boat.  Probability is </a:t>
            </a:r>
            <a:r>
              <a:rPr lang="en-US" dirty="0" err="1"/>
              <a:t>exp</a:t>
            </a:r>
            <a:r>
              <a:rPr lang="en-US" dirty="0"/>
              <a:t>(-E/</a:t>
            </a:r>
            <a:r>
              <a:rPr lang="en-US" dirty="0" err="1"/>
              <a:t>kT</a:t>
            </a:r>
            <a:r>
              <a:rPr lang="en-US" dirty="0"/>
              <a:t>).</a:t>
            </a:r>
          </a:p>
          <a:p>
            <a:r>
              <a:rPr lang="en-US" dirty="0"/>
              <a:t>The percent in boat can be measured using NMR spectroscopy.</a:t>
            </a:r>
          </a:p>
        </p:txBody>
      </p:sp>
      <p:sp>
        <p:nvSpPr>
          <p:cNvPr id="5" name="TextBox 4">
            <a:extLst>
              <a:ext uri="{FF2B5EF4-FFF2-40B4-BE49-F238E27FC236}">
                <a16:creationId xmlns:a16="http://schemas.microsoft.com/office/drawing/2014/main" id="{ADC4AC91-144D-154D-98A5-F58F60B8F431}"/>
              </a:ext>
            </a:extLst>
          </p:cNvPr>
          <p:cNvSpPr txBox="1"/>
          <p:nvPr/>
        </p:nvSpPr>
        <p:spPr>
          <a:xfrm>
            <a:off x="3178321" y="4159943"/>
            <a:ext cx="673582" cy="369332"/>
          </a:xfrm>
          <a:prstGeom prst="rect">
            <a:avLst/>
          </a:prstGeom>
          <a:noFill/>
        </p:spPr>
        <p:txBody>
          <a:bodyPr wrap="none" rtlCol="0">
            <a:spAutoFit/>
          </a:bodyPr>
          <a:lstStyle/>
          <a:p>
            <a:r>
              <a:rPr lang="en-US" dirty="0"/>
              <a:t>Chair</a:t>
            </a:r>
          </a:p>
        </p:txBody>
      </p:sp>
      <p:sp>
        <p:nvSpPr>
          <p:cNvPr id="6" name="TextBox 5">
            <a:extLst>
              <a:ext uri="{FF2B5EF4-FFF2-40B4-BE49-F238E27FC236}">
                <a16:creationId xmlns:a16="http://schemas.microsoft.com/office/drawing/2014/main" id="{FE2114EE-2FAB-4B4B-99F4-920F83D6616A}"/>
              </a:ext>
            </a:extLst>
          </p:cNvPr>
          <p:cNvSpPr txBox="1"/>
          <p:nvPr/>
        </p:nvSpPr>
        <p:spPr>
          <a:xfrm>
            <a:off x="7904143" y="4159943"/>
            <a:ext cx="673582" cy="369332"/>
          </a:xfrm>
          <a:prstGeom prst="rect">
            <a:avLst/>
          </a:prstGeom>
          <a:noFill/>
        </p:spPr>
        <p:txBody>
          <a:bodyPr wrap="none" rtlCol="0">
            <a:spAutoFit/>
          </a:bodyPr>
          <a:lstStyle/>
          <a:p>
            <a:r>
              <a:rPr lang="en-US" dirty="0"/>
              <a:t>Chair</a:t>
            </a:r>
          </a:p>
        </p:txBody>
      </p:sp>
      <p:sp>
        <p:nvSpPr>
          <p:cNvPr id="8" name="TextBox 7">
            <a:extLst>
              <a:ext uri="{FF2B5EF4-FFF2-40B4-BE49-F238E27FC236}">
                <a16:creationId xmlns:a16="http://schemas.microsoft.com/office/drawing/2014/main" id="{3B0379C4-14FC-9942-88E2-393F57C00FCD}"/>
              </a:ext>
            </a:extLst>
          </p:cNvPr>
          <p:cNvSpPr txBox="1"/>
          <p:nvPr/>
        </p:nvSpPr>
        <p:spPr>
          <a:xfrm>
            <a:off x="5840215" y="2955257"/>
            <a:ext cx="616964" cy="369332"/>
          </a:xfrm>
          <a:prstGeom prst="rect">
            <a:avLst/>
          </a:prstGeom>
          <a:noFill/>
        </p:spPr>
        <p:txBody>
          <a:bodyPr wrap="none" rtlCol="0">
            <a:spAutoFit/>
          </a:bodyPr>
          <a:lstStyle/>
          <a:p>
            <a:r>
              <a:rPr lang="en-US" dirty="0"/>
              <a:t>Boat</a:t>
            </a:r>
          </a:p>
        </p:txBody>
      </p:sp>
      <p:sp>
        <p:nvSpPr>
          <p:cNvPr id="9" name="TextBox 8">
            <a:extLst>
              <a:ext uri="{FF2B5EF4-FFF2-40B4-BE49-F238E27FC236}">
                <a16:creationId xmlns:a16="http://schemas.microsoft.com/office/drawing/2014/main" id="{49DE4B9E-A8B6-4A46-AA07-188831A8CBA6}"/>
              </a:ext>
            </a:extLst>
          </p:cNvPr>
          <p:cNvSpPr txBox="1"/>
          <p:nvPr/>
        </p:nvSpPr>
        <p:spPr>
          <a:xfrm>
            <a:off x="6457179" y="1964582"/>
            <a:ext cx="1106585" cy="646331"/>
          </a:xfrm>
          <a:prstGeom prst="rect">
            <a:avLst/>
          </a:prstGeom>
          <a:noFill/>
        </p:spPr>
        <p:txBody>
          <a:bodyPr wrap="none" rtlCol="0">
            <a:spAutoFit/>
          </a:bodyPr>
          <a:lstStyle/>
          <a:p>
            <a:r>
              <a:rPr lang="en-US" dirty="0"/>
              <a:t>Transition</a:t>
            </a:r>
          </a:p>
          <a:p>
            <a:r>
              <a:rPr lang="en-US" dirty="0"/>
              <a:t>State</a:t>
            </a:r>
          </a:p>
        </p:txBody>
      </p:sp>
      <p:sp>
        <p:nvSpPr>
          <p:cNvPr id="10" name="TextBox 9">
            <a:extLst>
              <a:ext uri="{FF2B5EF4-FFF2-40B4-BE49-F238E27FC236}">
                <a16:creationId xmlns:a16="http://schemas.microsoft.com/office/drawing/2014/main" id="{B5569205-F6B5-9840-977F-8DD53E034477}"/>
              </a:ext>
            </a:extLst>
          </p:cNvPr>
          <p:cNvSpPr txBox="1"/>
          <p:nvPr/>
        </p:nvSpPr>
        <p:spPr>
          <a:xfrm>
            <a:off x="5450220" y="4269999"/>
            <a:ext cx="1242841" cy="369332"/>
          </a:xfrm>
          <a:prstGeom prst="rect">
            <a:avLst/>
          </a:prstGeom>
          <a:noFill/>
        </p:spPr>
        <p:txBody>
          <a:bodyPr wrap="none" rtlCol="0">
            <a:spAutoFit/>
          </a:bodyPr>
          <a:lstStyle/>
          <a:p>
            <a:r>
              <a:rPr lang="en-US" dirty="0"/>
              <a:t>Metastable</a:t>
            </a:r>
          </a:p>
        </p:txBody>
      </p:sp>
      <p:sp>
        <p:nvSpPr>
          <p:cNvPr id="11" name="TextBox 10">
            <a:extLst>
              <a:ext uri="{FF2B5EF4-FFF2-40B4-BE49-F238E27FC236}">
                <a16:creationId xmlns:a16="http://schemas.microsoft.com/office/drawing/2014/main" id="{9C5F97FE-B670-B548-8580-99C6FEFB6AC2}"/>
              </a:ext>
            </a:extLst>
          </p:cNvPr>
          <p:cNvSpPr txBox="1"/>
          <p:nvPr/>
        </p:nvSpPr>
        <p:spPr>
          <a:xfrm>
            <a:off x="4896927" y="1964583"/>
            <a:ext cx="1106585" cy="646331"/>
          </a:xfrm>
          <a:prstGeom prst="rect">
            <a:avLst/>
          </a:prstGeom>
          <a:noFill/>
        </p:spPr>
        <p:txBody>
          <a:bodyPr wrap="none" rtlCol="0">
            <a:spAutoFit/>
          </a:bodyPr>
          <a:lstStyle/>
          <a:p>
            <a:r>
              <a:rPr lang="en-US" dirty="0"/>
              <a:t>Transition</a:t>
            </a:r>
          </a:p>
          <a:p>
            <a:r>
              <a:rPr lang="en-US" dirty="0"/>
              <a:t>State</a:t>
            </a:r>
          </a:p>
        </p:txBody>
      </p:sp>
      <p:sp>
        <p:nvSpPr>
          <p:cNvPr id="12" name="TextBox 11">
            <a:extLst>
              <a:ext uri="{FF2B5EF4-FFF2-40B4-BE49-F238E27FC236}">
                <a16:creationId xmlns:a16="http://schemas.microsoft.com/office/drawing/2014/main" id="{A94159CD-773D-184E-BCDE-BC425795D2C6}"/>
              </a:ext>
            </a:extLst>
          </p:cNvPr>
          <p:cNvSpPr txBox="1"/>
          <p:nvPr/>
        </p:nvSpPr>
        <p:spPr>
          <a:xfrm>
            <a:off x="8577725" y="2851332"/>
            <a:ext cx="2606468" cy="923330"/>
          </a:xfrm>
          <a:prstGeom prst="rect">
            <a:avLst/>
          </a:prstGeom>
          <a:noFill/>
        </p:spPr>
        <p:txBody>
          <a:bodyPr wrap="square" rtlCol="0">
            <a:spAutoFit/>
          </a:bodyPr>
          <a:lstStyle/>
          <a:p>
            <a:r>
              <a:rPr lang="en-US" dirty="0"/>
              <a:t>The equilibrium point depends on temperature, </a:t>
            </a:r>
            <a:r>
              <a:rPr lang="en-US" dirty="0" err="1"/>
              <a:t>k</a:t>
            </a:r>
            <a:r>
              <a:rPr lang="en-US" baseline="-25000" dirty="0" err="1"/>
              <a:t>B</a:t>
            </a:r>
            <a:r>
              <a:rPr lang="en-US" dirty="0" err="1"/>
              <a:t>T</a:t>
            </a:r>
            <a:endParaRPr lang="en-US" dirty="0"/>
          </a:p>
        </p:txBody>
      </p:sp>
      <p:sp>
        <p:nvSpPr>
          <p:cNvPr id="13" name="Slide Number Placeholder 12">
            <a:extLst>
              <a:ext uri="{FF2B5EF4-FFF2-40B4-BE49-F238E27FC236}">
                <a16:creationId xmlns:a16="http://schemas.microsoft.com/office/drawing/2014/main" id="{24E0C520-401E-B74C-B7D6-5E3DAD08DEBC}"/>
              </a:ext>
            </a:extLst>
          </p:cNvPr>
          <p:cNvSpPr>
            <a:spLocks noGrp="1"/>
          </p:cNvSpPr>
          <p:nvPr>
            <p:ph type="sldNum" sz="quarter" idx="12"/>
          </p:nvPr>
        </p:nvSpPr>
        <p:spPr/>
        <p:txBody>
          <a:bodyPr/>
          <a:lstStyle/>
          <a:p>
            <a:fld id="{87AB1D93-DC19-4A40-9406-30747714C3D7}" type="slidenum">
              <a:rPr lang="en-US" smtClean="0"/>
              <a:t>34</a:t>
            </a:fld>
            <a:endParaRPr lang="en-US"/>
          </a:p>
        </p:txBody>
      </p:sp>
    </p:spTree>
    <p:extLst>
      <p:ext uri="{BB962C8B-B14F-4D97-AF65-F5344CB8AC3E}">
        <p14:creationId xmlns:p14="http://schemas.microsoft.com/office/powerpoint/2010/main" val="967384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831663-54D2-3A4B-BF06-756DD513FCA2}"/>
              </a:ext>
            </a:extLst>
          </p:cNvPr>
          <p:cNvSpPr txBox="1"/>
          <p:nvPr/>
        </p:nvSpPr>
        <p:spPr>
          <a:xfrm flipH="1">
            <a:off x="4819827" y="130677"/>
            <a:ext cx="3221765" cy="369332"/>
          </a:xfrm>
          <a:prstGeom prst="rect">
            <a:avLst/>
          </a:prstGeom>
          <a:noFill/>
        </p:spPr>
        <p:txBody>
          <a:bodyPr wrap="square" rtlCol="0">
            <a:spAutoFit/>
          </a:bodyPr>
          <a:lstStyle/>
          <a:p>
            <a:r>
              <a:rPr lang="en-US" b="1" dirty="0"/>
              <a:t>Superheating and Melting</a:t>
            </a:r>
          </a:p>
        </p:txBody>
      </p:sp>
      <p:sp>
        <p:nvSpPr>
          <p:cNvPr id="3" name="TextBox 2">
            <a:extLst>
              <a:ext uri="{FF2B5EF4-FFF2-40B4-BE49-F238E27FC236}">
                <a16:creationId xmlns:a16="http://schemas.microsoft.com/office/drawing/2014/main" id="{E9FD05FC-4E52-7342-AC37-B1E18577242E}"/>
              </a:ext>
            </a:extLst>
          </p:cNvPr>
          <p:cNvSpPr txBox="1"/>
          <p:nvPr/>
        </p:nvSpPr>
        <p:spPr>
          <a:xfrm>
            <a:off x="190142" y="432604"/>
            <a:ext cx="9259369" cy="4247317"/>
          </a:xfrm>
          <a:prstGeom prst="rect">
            <a:avLst/>
          </a:prstGeom>
          <a:noFill/>
        </p:spPr>
        <p:txBody>
          <a:bodyPr wrap="square" rtlCol="0">
            <a:spAutoFit/>
          </a:bodyPr>
          <a:lstStyle/>
          <a:p>
            <a:r>
              <a:rPr lang="en-US" dirty="0"/>
              <a:t>Superheating can occur since melting occurs at surfaces and if the surfaces are stabilized then superheated solids can be produced</a:t>
            </a:r>
          </a:p>
          <a:p>
            <a:r>
              <a:rPr lang="en-US" dirty="0"/>
              <a:t>Growth of a liquid phase relies on growth of a mechanical instability</a:t>
            </a:r>
          </a:p>
          <a:p>
            <a:r>
              <a:rPr lang="en-US" dirty="0"/>
              <a:t>A mechanical instability will not spontaneously grow if it occurs in a meta-stable region in T and P:</a:t>
            </a:r>
          </a:p>
          <a:p>
            <a:r>
              <a:rPr lang="en-US" i="1" dirty="0"/>
              <a:t>(</a:t>
            </a:r>
            <a:r>
              <a:rPr lang="en-US" i="1" dirty="0" err="1"/>
              <a:t>dG</a:t>
            </a:r>
            <a:r>
              <a:rPr lang="en-US" i="1" dirty="0"/>
              <a:t>/dx)=0 defines equilibrium or </a:t>
            </a:r>
            <a:r>
              <a:rPr lang="en-US" i="1" dirty="0" err="1"/>
              <a:t>binodal</a:t>
            </a:r>
            <a:r>
              <a:rPr lang="en-US" i="1" dirty="0"/>
              <a:t>; (d</a:t>
            </a:r>
            <a:r>
              <a:rPr lang="en-US" i="1" baseline="30000" dirty="0"/>
              <a:t>2</a:t>
            </a:r>
            <a:r>
              <a:rPr lang="en-US" i="1" dirty="0"/>
              <a:t>G/dx</a:t>
            </a:r>
            <a:r>
              <a:rPr lang="en-US" i="1" baseline="30000" dirty="0"/>
              <a:t>2</a:t>
            </a:r>
            <a:r>
              <a:rPr lang="en-US" i="1" dirty="0"/>
              <a:t>) = 0 defines the metastable limit or spinodal</a:t>
            </a:r>
          </a:p>
          <a:p>
            <a:r>
              <a:rPr lang="en-US" i="1" dirty="0"/>
              <a:t>(d</a:t>
            </a:r>
            <a:r>
              <a:rPr lang="en-US" i="1" baseline="30000" dirty="0"/>
              <a:t>3</a:t>
            </a:r>
            <a:r>
              <a:rPr lang="en-US" i="1" dirty="0"/>
              <a:t>G/dx</a:t>
            </a:r>
            <a:r>
              <a:rPr lang="en-US" i="1" baseline="30000" dirty="0"/>
              <a:t>3</a:t>
            </a:r>
            <a:r>
              <a:rPr lang="en-US" i="1" dirty="0"/>
              <a:t>) = 0 defines the critical point</a:t>
            </a:r>
            <a:endParaRPr lang="en-US" dirty="0"/>
          </a:p>
          <a:p>
            <a:endParaRPr lang="en-US" dirty="0"/>
          </a:p>
          <a:p>
            <a:r>
              <a:rPr lang="en-US" dirty="0"/>
              <a:t>G = -ST + </a:t>
            </a:r>
            <a:r>
              <a:rPr lang="en-US" dirty="0" err="1"/>
              <a:t>Vp</a:t>
            </a:r>
            <a:r>
              <a:rPr lang="en-US" dirty="0"/>
              <a:t>,   </a:t>
            </a:r>
            <a:r>
              <a:rPr lang="en-US" dirty="0" err="1"/>
              <a:t>dG</a:t>
            </a:r>
            <a:r>
              <a:rPr lang="en-US" dirty="0"/>
              <a:t> = -</a:t>
            </a:r>
            <a:r>
              <a:rPr lang="en-US" dirty="0" err="1"/>
              <a:t>SdT</a:t>
            </a:r>
            <a:r>
              <a:rPr lang="en-US" dirty="0"/>
              <a:t> + </a:t>
            </a:r>
            <a:r>
              <a:rPr lang="en-US" dirty="0" err="1"/>
              <a:t>Vdp</a:t>
            </a:r>
            <a:endParaRPr lang="en-US" dirty="0"/>
          </a:p>
          <a:p>
            <a:r>
              <a:rPr lang="en-US" dirty="0"/>
              <a:t>(d</a:t>
            </a:r>
            <a:r>
              <a:rPr lang="en-US" baseline="30000" dirty="0"/>
              <a:t>2</a:t>
            </a:r>
            <a:r>
              <a:rPr lang="en-US" dirty="0"/>
              <a:t>G/dp</a:t>
            </a:r>
            <a:r>
              <a:rPr lang="en-US" baseline="30000" dirty="0"/>
              <a:t>2</a:t>
            </a:r>
            <a:r>
              <a:rPr lang="en-US" dirty="0"/>
              <a:t>)</a:t>
            </a:r>
            <a:r>
              <a:rPr lang="en-US" baseline="-25000" dirty="0"/>
              <a:t>T</a:t>
            </a:r>
            <a:r>
              <a:rPr lang="en-US" dirty="0"/>
              <a:t> = (</a:t>
            </a:r>
            <a:r>
              <a:rPr lang="en-US" dirty="0" err="1"/>
              <a:t>dV</a:t>
            </a:r>
            <a:r>
              <a:rPr lang="en-US" dirty="0"/>
              <a:t>/</a:t>
            </a:r>
            <a:r>
              <a:rPr lang="en-US" dirty="0" err="1"/>
              <a:t>dp</a:t>
            </a:r>
            <a:r>
              <a:rPr lang="en-US" dirty="0"/>
              <a:t>)</a:t>
            </a:r>
            <a:r>
              <a:rPr lang="en-US" baseline="-25000" dirty="0"/>
              <a:t>T</a:t>
            </a:r>
            <a:r>
              <a:rPr lang="en-US" dirty="0"/>
              <a:t> &lt; 0  and  (d</a:t>
            </a:r>
            <a:r>
              <a:rPr lang="en-US" baseline="30000" dirty="0"/>
              <a:t>2</a:t>
            </a:r>
            <a:r>
              <a:rPr lang="en-US" dirty="0"/>
              <a:t>G/dT</a:t>
            </a:r>
            <a:r>
              <a:rPr lang="en-US" baseline="30000" dirty="0"/>
              <a:t>2</a:t>
            </a:r>
            <a:r>
              <a:rPr lang="en-US" dirty="0"/>
              <a:t>)</a:t>
            </a:r>
            <a:r>
              <a:rPr lang="en-US" baseline="-25000" dirty="0"/>
              <a:t>p</a:t>
            </a:r>
            <a:r>
              <a:rPr lang="en-US" dirty="0"/>
              <a:t> = -(</a:t>
            </a:r>
            <a:r>
              <a:rPr lang="en-US" dirty="0" err="1"/>
              <a:t>dS</a:t>
            </a:r>
            <a:r>
              <a:rPr lang="en-US" dirty="0"/>
              <a:t>/dT)</a:t>
            </a:r>
            <a:r>
              <a:rPr lang="en-US" baseline="-25000" dirty="0"/>
              <a:t>p</a:t>
            </a:r>
            <a:r>
              <a:rPr lang="en-US" dirty="0"/>
              <a:t> &lt; 0</a:t>
            </a:r>
          </a:p>
          <a:p>
            <a:endParaRPr lang="en-US" dirty="0"/>
          </a:p>
          <a:p>
            <a:r>
              <a:rPr lang="en-US" dirty="0"/>
              <a:t>First requires that the bulk modulus be positive, </a:t>
            </a:r>
          </a:p>
          <a:p>
            <a:endParaRPr lang="en-US" dirty="0"/>
          </a:p>
          <a:p>
            <a:r>
              <a:rPr lang="en-US" dirty="0"/>
              <a:t>Second requires positive heat capacity, (</a:t>
            </a:r>
            <a:r>
              <a:rPr lang="en-US" dirty="0" err="1"/>
              <a:t>dS</a:t>
            </a:r>
            <a:r>
              <a:rPr lang="en-US" dirty="0"/>
              <a:t>/dT)</a:t>
            </a:r>
            <a:r>
              <a:rPr lang="en-US" baseline="-25000" dirty="0"/>
              <a:t>p</a:t>
            </a:r>
            <a:r>
              <a:rPr lang="en-US" dirty="0"/>
              <a:t> = </a:t>
            </a:r>
            <a:r>
              <a:rPr lang="en-US" dirty="0" err="1"/>
              <a:t>C</a:t>
            </a:r>
            <a:r>
              <a:rPr lang="en-US" baseline="-25000" dirty="0" err="1"/>
              <a:t>p</a:t>
            </a:r>
            <a:r>
              <a:rPr lang="en-US" dirty="0"/>
              <a:t>/T &gt; 0</a:t>
            </a:r>
          </a:p>
          <a:p>
            <a:endParaRPr lang="en-US" i="1" dirty="0"/>
          </a:p>
        </p:txBody>
      </p:sp>
      <p:pic>
        <p:nvPicPr>
          <p:cNvPr id="6" name="Picture 5">
            <a:extLst>
              <a:ext uri="{FF2B5EF4-FFF2-40B4-BE49-F238E27FC236}">
                <a16:creationId xmlns:a16="http://schemas.microsoft.com/office/drawing/2014/main" id="{89C6F62D-8C09-6E4E-B8AD-F191DFB144CA}"/>
              </a:ext>
            </a:extLst>
          </p:cNvPr>
          <p:cNvPicPr>
            <a:picLocks noChangeAspect="1"/>
          </p:cNvPicPr>
          <p:nvPr/>
        </p:nvPicPr>
        <p:blipFill>
          <a:blip r:embed="rId2"/>
          <a:stretch>
            <a:fillRect/>
          </a:stretch>
        </p:blipFill>
        <p:spPr>
          <a:xfrm>
            <a:off x="5819685" y="3547815"/>
            <a:ext cx="5786381" cy="3117905"/>
          </a:xfrm>
          <a:prstGeom prst="rect">
            <a:avLst/>
          </a:prstGeom>
        </p:spPr>
      </p:pic>
      <p:pic>
        <p:nvPicPr>
          <p:cNvPr id="7" name="Picture 6">
            <a:extLst>
              <a:ext uri="{FF2B5EF4-FFF2-40B4-BE49-F238E27FC236}">
                <a16:creationId xmlns:a16="http://schemas.microsoft.com/office/drawing/2014/main" id="{A491008A-9F96-CD45-94B6-A5C865BDE262}"/>
              </a:ext>
            </a:extLst>
          </p:cNvPr>
          <p:cNvPicPr>
            <a:picLocks noChangeAspect="1"/>
          </p:cNvPicPr>
          <p:nvPr/>
        </p:nvPicPr>
        <p:blipFill>
          <a:blip r:embed="rId3"/>
          <a:stretch>
            <a:fillRect/>
          </a:stretch>
        </p:blipFill>
        <p:spPr>
          <a:xfrm>
            <a:off x="4819826" y="3403423"/>
            <a:ext cx="1899495" cy="570372"/>
          </a:xfrm>
          <a:prstGeom prst="rect">
            <a:avLst/>
          </a:prstGeom>
        </p:spPr>
      </p:pic>
      <p:sp>
        <p:nvSpPr>
          <p:cNvPr id="8" name="TextBox 7">
            <a:extLst>
              <a:ext uri="{FF2B5EF4-FFF2-40B4-BE49-F238E27FC236}">
                <a16:creationId xmlns:a16="http://schemas.microsoft.com/office/drawing/2014/main" id="{E362DC8C-66BB-3747-BE39-E92ADA3F4E4D}"/>
              </a:ext>
            </a:extLst>
          </p:cNvPr>
          <p:cNvSpPr txBox="1"/>
          <p:nvPr/>
        </p:nvSpPr>
        <p:spPr>
          <a:xfrm>
            <a:off x="10366049" y="3749080"/>
            <a:ext cx="1717705" cy="1477328"/>
          </a:xfrm>
          <a:prstGeom prst="rect">
            <a:avLst/>
          </a:prstGeom>
          <a:noFill/>
        </p:spPr>
        <p:txBody>
          <a:bodyPr wrap="square" rtlCol="0">
            <a:spAutoFit/>
          </a:bodyPr>
          <a:lstStyle/>
          <a:p>
            <a:r>
              <a:rPr lang="en-US" dirty="0"/>
              <a:t>Shear modulus goes to 0 at highest possible supercritical solid</a:t>
            </a:r>
          </a:p>
        </p:txBody>
      </p:sp>
      <p:pic>
        <p:nvPicPr>
          <p:cNvPr id="9" name="Picture 8">
            <a:extLst>
              <a:ext uri="{FF2B5EF4-FFF2-40B4-BE49-F238E27FC236}">
                <a16:creationId xmlns:a16="http://schemas.microsoft.com/office/drawing/2014/main" id="{AF7E7F5B-8EE1-0B45-A608-B90A0388227E}"/>
              </a:ext>
            </a:extLst>
          </p:cNvPr>
          <p:cNvPicPr>
            <a:picLocks noChangeAspect="1"/>
          </p:cNvPicPr>
          <p:nvPr/>
        </p:nvPicPr>
        <p:blipFill>
          <a:blip r:embed="rId4"/>
          <a:stretch>
            <a:fillRect/>
          </a:stretch>
        </p:blipFill>
        <p:spPr>
          <a:xfrm>
            <a:off x="610253" y="4313268"/>
            <a:ext cx="4354853" cy="2461067"/>
          </a:xfrm>
          <a:prstGeom prst="rect">
            <a:avLst/>
          </a:prstGeom>
        </p:spPr>
      </p:pic>
      <p:sp>
        <p:nvSpPr>
          <p:cNvPr id="10" name="Slide Number Placeholder 9">
            <a:extLst>
              <a:ext uri="{FF2B5EF4-FFF2-40B4-BE49-F238E27FC236}">
                <a16:creationId xmlns:a16="http://schemas.microsoft.com/office/drawing/2014/main" id="{A9D6192F-9666-554D-98AC-2533339E47E0}"/>
              </a:ext>
            </a:extLst>
          </p:cNvPr>
          <p:cNvSpPr>
            <a:spLocks noGrp="1"/>
          </p:cNvSpPr>
          <p:nvPr>
            <p:ph type="sldNum" sz="quarter" idx="12"/>
          </p:nvPr>
        </p:nvSpPr>
        <p:spPr/>
        <p:txBody>
          <a:bodyPr/>
          <a:lstStyle/>
          <a:p>
            <a:fld id="{87AB1D93-DC19-4A40-9406-30747714C3D7}" type="slidenum">
              <a:rPr lang="en-US" smtClean="0"/>
              <a:t>35</a:t>
            </a:fld>
            <a:endParaRPr lang="en-US"/>
          </a:p>
        </p:txBody>
      </p:sp>
      <p:sp>
        <p:nvSpPr>
          <p:cNvPr id="4" name="TextBox 3">
            <a:extLst>
              <a:ext uri="{FF2B5EF4-FFF2-40B4-BE49-F238E27FC236}">
                <a16:creationId xmlns:a16="http://schemas.microsoft.com/office/drawing/2014/main" id="{093E4437-5191-F423-E0F6-50A0C9128E98}"/>
              </a:ext>
            </a:extLst>
          </p:cNvPr>
          <p:cNvSpPr txBox="1"/>
          <p:nvPr/>
        </p:nvSpPr>
        <p:spPr>
          <a:xfrm>
            <a:off x="10863259" y="192280"/>
            <a:ext cx="981082" cy="923330"/>
          </a:xfrm>
          <a:prstGeom prst="rect">
            <a:avLst/>
          </a:prstGeom>
          <a:noFill/>
        </p:spPr>
        <p:txBody>
          <a:bodyPr wrap="square" rtlCol="0">
            <a:spAutoFit/>
          </a:bodyPr>
          <a:lstStyle/>
          <a:p>
            <a:r>
              <a:rPr lang="en-US" dirty="0"/>
              <a:t>-S  U  V</a:t>
            </a:r>
          </a:p>
          <a:p>
            <a:r>
              <a:rPr lang="en-US" dirty="0"/>
              <a:t>H       A</a:t>
            </a:r>
          </a:p>
          <a:p>
            <a:r>
              <a:rPr lang="en-US" dirty="0"/>
              <a:t>-p  G  T</a:t>
            </a:r>
          </a:p>
        </p:txBody>
      </p:sp>
    </p:spTree>
    <p:extLst>
      <p:ext uri="{BB962C8B-B14F-4D97-AF65-F5344CB8AC3E}">
        <p14:creationId xmlns:p14="http://schemas.microsoft.com/office/powerpoint/2010/main" val="2864145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E3608C-4BF2-7D47-AC63-D93FEA44EEE7}"/>
              </a:ext>
            </a:extLst>
          </p:cNvPr>
          <p:cNvPicPr>
            <a:picLocks noChangeAspect="1"/>
          </p:cNvPicPr>
          <p:nvPr/>
        </p:nvPicPr>
        <p:blipFill>
          <a:blip r:embed="rId2"/>
          <a:stretch>
            <a:fillRect/>
          </a:stretch>
        </p:blipFill>
        <p:spPr>
          <a:xfrm>
            <a:off x="1248294" y="1785698"/>
            <a:ext cx="6135272" cy="3930906"/>
          </a:xfrm>
          <a:prstGeom prst="rect">
            <a:avLst/>
          </a:prstGeom>
        </p:spPr>
      </p:pic>
      <p:sp>
        <p:nvSpPr>
          <p:cNvPr id="3" name="TextBox 2">
            <a:extLst>
              <a:ext uri="{FF2B5EF4-FFF2-40B4-BE49-F238E27FC236}">
                <a16:creationId xmlns:a16="http://schemas.microsoft.com/office/drawing/2014/main" id="{A8DDCC9A-D9B0-B34C-A0F2-E929F75D1506}"/>
              </a:ext>
            </a:extLst>
          </p:cNvPr>
          <p:cNvSpPr txBox="1"/>
          <p:nvPr/>
        </p:nvSpPr>
        <p:spPr>
          <a:xfrm>
            <a:off x="4315930" y="277750"/>
            <a:ext cx="3435409" cy="923330"/>
          </a:xfrm>
          <a:prstGeom prst="rect">
            <a:avLst/>
          </a:prstGeom>
          <a:noFill/>
        </p:spPr>
        <p:txBody>
          <a:bodyPr wrap="square" rtlCol="0">
            <a:spAutoFit/>
          </a:bodyPr>
          <a:lstStyle/>
          <a:p>
            <a:r>
              <a:rPr lang="en-US" b="1" dirty="0" err="1"/>
              <a:t>Kauzmann</a:t>
            </a:r>
            <a:r>
              <a:rPr lang="en-US" b="1" dirty="0"/>
              <a:t> Paradox, </a:t>
            </a:r>
          </a:p>
          <a:p>
            <a:r>
              <a:rPr lang="en-US" b="1" dirty="0"/>
              <a:t>a thermodynamic basis for the glass transition</a:t>
            </a:r>
          </a:p>
        </p:txBody>
      </p:sp>
      <p:pic>
        <p:nvPicPr>
          <p:cNvPr id="6" name="Picture 5">
            <a:extLst>
              <a:ext uri="{FF2B5EF4-FFF2-40B4-BE49-F238E27FC236}">
                <a16:creationId xmlns:a16="http://schemas.microsoft.com/office/drawing/2014/main" id="{B0E7853F-EC17-7844-82E4-A7765BC9A0F0}"/>
              </a:ext>
            </a:extLst>
          </p:cNvPr>
          <p:cNvPicPr>
            <a:picLocks noChangeAspect="1"/>
          </p:cNvPicPr>
          <p:nvPr/>
        </p:nvPicPr>
        <p:blipFill>
          <a:blip r:embed="rId3"/>
          <a:stretch>
            <a:fillRect/>
          </a:stretch>
        </p:blipFill>
        <p:spPr>
          <a:xfrm>
            <a:off x="7329740" y="2374696"/>
            <a:ext cx="3306510" cy="796012"/>
          </a:xfrm>
          <a:prstGeom prst="rect">
            <a:avLst/>
          </a:prstGeom>
        </p:spPr>
      </p:pic>
      <p:sp>
        <p:nvSpPr>
          <p:cNvPr id="7" name="TextBox 6">
            <a:extLst>
              <a:ext uri="{FF2B5EF4-FFF2-40B4-BE49-F238E27FC236}">
                <a16:creationId xmlns:a16="http://schemas.microsoft.com/office/drawing/2014/main" id="{EED77A34-65C0-2348-A4DD-600905F57C28}"/>
              </a:ext>
            </a:extLst>
          </p:cNvPr>
          <p:cNvSpPr txBox="1"/>
          <p:nvPr/>
        </p:nvSpPr>
        <p:spPr>
          <a:xfrm>
            <a:off x="7329740" y="3457419"/>
            <a:ext cx="3503775" cy="1754326"/>
          </a:xfrm>
          <a:prstGeom prst="rect">
            <a:avLst/>
          </a:prstGeom>
          <a:noFill/>
        </p:spPr>
        <p:txBody>
          <a:bodyPr wrap="square" rtlCol="0">
            <a:spAutoFit/>
          </a:bodyPr>
          <a:lstStyle/>
          <a:p>
            <a:r>
              <a:rPr lang="en-US" dirty="0"/>
              <a:t>The entropy of the liquid becomes smaller than the entropy of the solid at the </a:t>
            </a:r>
            <a:r>
              <a:rPr lang="en-US" dirty="0" err="1"/>
              <a:t>Kauzmann</a:t>
            </a:r>
            <a:r>
              <a:rPr lang="en-US" dirty="0"/>
              <a:t> temperature, T</a:t>
            </a:r>
            <a:r>
              <a:rPr lang="en-US" baseline="-25000" dirty="0"/>
              <a:t>K</a:t>
            </a:r>
            <a:r>
              <a:rPr lang="en-US" dirty="0"/>
              <a:t>.  This could be the infinite cooling glass transition temperature.</a:t>
            </a:r>
          </a:p>
        </p:txBody>
      </p:sp>
      <p:pic>
        <p:nvPicPr>
          <p:cNvPr id="12" name="Picture 11">
            <a:extLst>
              <a:ext uri="{FF2B5EF4-FFF2-40B4-BE49-F238E27FC236}">
                <a16:creationId xmlns:a16="http://schemas.microsoft.com/office/drawing/2014/main" id="{C44B2D79-A9EE-A448-9288-345EF78C6B9A}"/>
              </a:ext>
            </a:extLst>
          </p:cNvPr>
          <p:cNvPicPr>
            <a:picLocks noChangeAspect="1"/>
          </p:cNvPicPr>
          <p:nvPr/>
        </p:nvPicPr>
        <p:blipFill>
          <a:blip r:embed="rId4"/>
          <a:stretch>
            <a:fillRect/>
          </a:stretch>
        </p:blipFill>
        <p:spPr>
          <a:xfrm>
            <a:off x="9429811" y="232371"/>
            <a:ext cx="2183923" cy="1896419"/>
          </a:xfrm>
          <a:prstGeom prst="rect">
            <a:avLst/>
          </a:prstGeom>
        </p:spPr>
      </p:pic>
      <p:sp>
        <p:nvSpPr>
          <p:cNvPr id="13" name="Slide Number Placeholder 12">
            <a:extLst>
              <a:ext uri="{FF2B5EF4-FFF2-40B4-BE49-F238E27FC236}">
                <a16:creationId xmlns:a16="http://schemas.microsoft.com/office/drawing/2014/main" id="{8A845A36-8757-4C4E-9B1A-A10BDBE16155}"/>
              </a:ext>
            </a:extLst>
          </p:cNvPr>
          <p:cNvSpPr>
            <a:spLocks noGrp="1"/>
          </p:cNvSpPr>
          <p:nvPr>
            <p:ph type="sldNum" sz="quarter" idx="12"/>
          </p:nvPr>
        </p:nvSpPr>
        <p:spPr/>
        <p:txBody>
          <a:bodyPr/>
          <a:lstStyle/>
          <a:p>
            <a:fld id="{87AB1D93-DC19-4A40-9406-30747714C3D7}" type="slidenum">
              <a:rPr lang="en-US" smtClean="0"/>
              <a:t>36</a:t>
            </a:fld>
            <a:endParaRPr lang="en-US"/>
          </a:p>
        </p:txBody>
      </p:sp>
    </p:spTree>
    <p:extLst>
      <p:ext uri="{BB962C8B-B14F-4D97-AF65-F5344CB8AC3E}">
        <p14:creationId xmlns:p14="http://schemas.microsoft.com/office/powerpoint/2010/main" val="3057217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B9E7E-81A0-C74B-91FE-3066009E62FE}"/>
              </a:ext>
            </a:extLst>
          </p:cNvPr>
          <p:cNvSpPr>
            <a:spLocks noGrp="1"/>
          </p:cNvSpPr>
          <p:nvPr>
            <p:ph type="sldNum" sz="quarter" idx="12"/>
          </p:nvPr>
        </p:nvSpPr>
        <p:spPr/>
        <p:txBody>
          <a:bodyPr/>
          <a:lstStyle/>
          <a:p>
            <a:fld id="{87AB1D93-DC19-4A40-9406-30747714C3D7}" type="slidenum">
              <a:rPr lang="en-US" smtClean="0"/>
              <a:t>37</a:t>
            </a:fld>
            <a:endParaRPr lang="en-US"/>
          </a:p>
        </p:txBody>
      </p:sp>
      <p:pic>
        <p:nvPicPr>
          <p:cNvPr id="3" name="Picture 2">
            <a:extLst>
              <a:ext uri="{FF2B5EF4-FFF2-40B4-BE49-F238E27FC236}">
                <a16:creationId xmlns:a16="http://schemas.microsoft.com/office/drawing/2014/main" id="{A19300B1-C577-A24C-ADF8-27ADCB018B83}"/>
              </a:ext>
            </a:extLst>
          </p:cNvPr>
          <p:cNvPicPr>
            <a:picLocks noChangeAspect="1"/>
          </p:cNvPicPr>
          <p:nvPr/>
        </p:nvPicPr>
        <p:blipFill>
          <a:blip r:embed="rId2"/>
          <a:stretch>
            <a:fillRect/>
          </a:stretch>
        </p:blipFill>
        <p:spPr>
          <a:xfrm>
            <a:off x="375953" y="1418272"/>
            <a:ext cx="5576842" cy="5120640"/>
          </a:xfrm>
          <a:prstGeom prst="rect">
            <a:avLst/>
          </a:prstGeom>
        </p:spPr>
      </p:pic>
      <p:sp>
        <p:nvSpPr>
          <p:cNvPr id="4" name="TextBox 3">
            <a:extLst>
              <a:ext uri="{FF2B5EF4-FFF2-40B4-BE49-F238E27FC236}">
                <a16:creationId xmlns:a16="http://schemas.microsoft.com/office/drawing/2014/main" id="{F8BB8DD1-208E-8A45-B5FC-BA856AE4F7F5}"/>
              </a:ext>
            </a:extLst>
          </p:cNvPr>
          <p:cNvSpPr txBox="1"/>
          <p:nvPr/>
        </p:nvSpPr>
        <p:spPr>
          <a:xfrm>
            <a:off x="1683243" y="535577"/>
            <a:ext cx="9258560" cy="369332"/>
          </a:xfrm>
          <a:prstGeom prst="rect">
            <a:avLst/>
          </a:prstGeom>
          <a:noFill/>
        </p:spPr>
        <p:txBody>
          <a:bodyPr wrap="none" rtlCol="0">
            <a:spAutoFit/>
          </a:bodyPr>
          <a:lstStyle/>
          <a:p>
            <a:r>
              <a:rPr lang="en-US" dirty="0"/>
              <a:t>Since </a:t>
            </a:r>
            <a:r>
              <a:rPr lang="en-US" dirty="0" err="1">
                <a:latin typeface="Symbol" pitchFamily="2" charset="2"/>
              </a:rPr>
              <a:t>c</a:t>
            </a:r>
            <a:r>
              <a:rPr lang="en-US" dirty="0" err="1"/>
              <a:t>N</a:t>
            </a:r>
            <a:r>
              <a:rPr lang="en-US" dirty="0"/>
              <a:t> depends on 1/T specifying </a:t>
            </a:r>
            <a:r>
              <a:rPr lang="en-US" dirty="0" err="1">
                <a:latin typeface="Symbol" pitchFamily="2" charset="2"/>
              </a:rPr>
              <a:t>c</a:t>
            </a:r>
            <a:r>
              <a:rPr lang="en-US" dirty="0" err="1"/>
              <a:t>N</a:t>
            </a:r>
            <a:r>
              <a:rPr lang="en-US" dirty="0"/>
              <a:t> specifies the temperature.  Large </a:t>
            </a:r>
            <a:r>
              <a:rPr lang="en-US" dirty="0" err="1">
                <a:latin typeface="Symbol" pitchFamily="2" charset="2"/>
              </a:rPr>
              <a:t>c</a:t>
            </a:r>
            <a:r>
              <a:rPr lang="en-US" dirty="0" err="1"/>
              <a:t>N</a:t>
            </a:r>
            <a:r>
              <a:rPr lang="en-US" dirty="0"/>
              <a:t> is low </a:t>
            </a:r>
            <a:r>
              <a:rPr lang="en-US" dirty="0" err="1"/>
              <a:t>tempearature</a:t>
            </a:r>
            <a:r>
              <a:rPr lang="en-US" dirty="0"/>
              <a:t>.</a:t>
            </a:r>
          </a:p>
        </p:txBody>
      </p:sp>
      <p:pic>
        <p:nvPicPr>
          <p:cNvPr id="5" name="Picture 4">
            <a:extLst>
              <a:ext uri="{FF2B5EF4-FFF2-40B4-BE49-F238E27FC236}">
                <a16:creationId xmlns:a16="http://schemas.microsoft.com/office/drawing/2014/main" id="{F860C898-4A7D-C44B-BF46-B55319DD677C}"/>
              </a:ext>
            </a:extLst>
          </p:cNvPr>
          <p:cNvPicPr>
            <a:picLocks noChangeAspect="1"/>
          </p:cNvPicPr>
          <p:nvPr/>
        </p:nvPicPr>
        <p:blipFill>
          <a:blip r:embed="rId3"/>
          <a:stretch>
            <a:fillRect/>
          </a:stretch>
        </p:blipFill>
        <p:spPr>
          <a:xfrm>
            <a:off x="5533753" y="1460653"/>
            <a:ext cx="6368750" cy="4339953"/>
          </a:xfrm>
          <a:prstGeom prst="rect">
            <a:avLst/>
          </a:prstGeom>
        </p:spPr>
      </p:pic>
    </p:spTree>
    <p:extLst>
      <p:ext uri="{BB962C8B-B14F-4D97-AF65-F5344CB8AC3E}">
        <p14:creationId xmlns:p14="http://schemas.microsoft.com/office/powerpoint/2010/main" val="2930091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7ED5C3-15A9-6648-B3DE-8D916807EF30}"/>
              </a:ext>
            </a:extLst>
          </p:cNvPr>
          <p:cNvSpPr>
            <a:spLocks noGrp="1"/>
          </p:cNvSpPr>
          <p:nvPr>
            <p:ph type="sldNum" sz="quarter" idx="12"/>
          </p:nvPr>
        </p:nvSpPr>
        <p:spPr/>
        <p:txBody>
          <a:bodyPr/>
          <a:lstStyle/>
          <a:p>
            <a:fld id="{87AB1D93-DC19-4A40-9406-30747714C3D7}" type="slidenum">
              <a:rPr lang="en-US" smtClean="0"/>
              <a:t>38</a:t>
            </a:fld>
            <a:endParaRPr lang="en-US"/>
          </a:p>
        </p:txBody>
      </p:sp>
      <p:sp>
        <p:nvSpPr>
          <p:cNvPr id="4" name="TextBox 3">
            <a:extLst>
              <a:ext uri="{FF2B5EF4-FFF2-40B4-BE49-F238E27FC236}">
                <a16:creationId xmlns:a16="http://schemas.microsoft.com/office/drawing/2014/main" id="{136507DB-F8F5-8A40-8FE4-913067D69C0D}"/>
              </a:ext>
            </a:extLst>
          </p:cNvPr>
          <p:cNvSpPr txBox="1"/>
          <p:nvPr/>
        </p:nvSpPr>
        <p:spPr>
          <a:xfrm>
            <a:off x="4368846" y="27754"/>
            <a:ext cx="3660874" cy="461665"/>
          </a:xfrm>
          <a:prstGeom prst="rect">
            <a:avLst/>
          </a:prstGeom>
          <a:noFill/>
        </p:spPr>
        <p:txBody>
          <a:bodyPr wrap="none" rtlCol="0">
            <a:spAutoFit/>
          </a:bodyPr>
          <a:lstStyle/>
          <a:p>
            <a:r>
              <a:rPr lang="en-US" sz="2400" b="1" dirty="0"/>
              <a:t>Polymorphs and </a:t>
            </a:r>
            <a:r>
              <a:rPr lang="en-US" sz="2400" b="1" dirty="0" err="1"/>
              <a:t>Allotrophs</a:t>
            </a:r>
            <a:endParaRPr lang="en-US" sz="2400" b="1" dirty="0"/>
          </a:p>
        </p:txBody>
      </p:sp>
      <p:sp>
        <p:nvSpPr>
          <p:cNvPr id="5" name="TextBox 4">
            <a:extLst>
              <a:ext uri="{FF2B5EF4-FFF2-40B4-BE49-F238E27FC236}">
                <a16:creationId xmlns:a16="http://schemas.microsoft.com/office/drawing/2014/main" id="{9A659BAC-B5B8-4D43-BA44-DFDEFD7150AA}"/>
              </a:ext>
            </a:extLst>
          </p:cNvPr>
          <p:cNvSpPr txBox="1"/>
          <p:nvPr/>
        </p:nvSpPr>
        <p:spPr>
          <a:xfrm>
            <a:off x="238538" y="582278"/>
            <a:ext cx="7646505" cy="1754326"/>
          </a:xfrm>
          <a:prstGeom prst="rect">
            <a:avLst/>
          </a:prstGeom>
          <a:noFill/>
        </p:spPr>
        <p:txBody>
          <a:bodyPr wrap="square" rtlCol="0">
            <a:spAutoFit/>
          </a:bodyPr>
          <a:lstStyle/>
          <a:p>
            <a:r>
              <a:rPr lang="en-US" dirty="0" err="1"/>
              <a:t>Allotroph</a:t>
            </a:r>
            <a:r>
              <a:rPr lang="en-US" dirty="0"/>
              <a:t>:  Carbon as diamond or graphite</a:t>
            </a:r>
          </a:p>
          <a:p>
            <a:endParaRPr lang="en-US" dirty="0"/>
          </a:p>
          <a:p>
            <a:r>
              <a:rPr lang="en-US" dirty="0"/>
              <a:t>Polymorph:  Titania as anatase or rutile</a:t>
            </a:r>
          </a:p>
          <a:p>
            <a:r>
              <a:rPr lang="en-US" dirty="0"/>
              <a:t>	Silica as </a:t>
            </a:r>
            <a:r>
              <a:rPr lang="el-GR" dirty="0"/>
              <a:t>α-</a:t>
            </a:r>
            <a:r>
              <a:rPr lang="en-US" dirty="0"/>
              <a:t>quartz, </a:t>
            </a:r>
            <a:r>
              <a:rPr lang="el-GR" dirty="0"/>
              <a:t>β-</a:t>
            </a:r>
            <a:r>
              <a:rPr lang="en-US" dirty="0"/>
              <a:t>quartz, </a:t>
            </a:r>
            <a:r>
              <a:rPr lang="en-US" dirty="0" err="1"/>
              <a:t>tridymite</a:t>
            </a:r>
            <a:r>
              <a:rPr lang="en-US" dirty="0"/>
              <a:t>, cristobalite, moganite, </a:t>
            </a:r>
            <a:r>
              <a:rPr lang="en-US" dirty="0" err="1"/>
              <a:t>coesite</a:t>
            </a:r>
            <a:r>
              <a:rPr lang="en-US" dirty="0"/>
              <a:t>, and </a:t>
            </a:r>
            <a:r>
              <a:rPr lang="en-US" dirty="0" err="1"/>
              <a:t>stishovite</a:t>
            </a:r>
            <a:endParaRPr lang="en-US" dirty="0"/>
          </a:p>
          <a:p>
            <a:r>
              <a:rPr lang="en-US" dirty="0"/>
              <a:t>	Calcium carbonate as calcite or </a:t>
            </a:r>
            <a:r>
              <a:rPr lang="en-US" dirty="0" err="1"/>
              <a:t>argonite</a:t>
            </a:r>
            <a:endParaRPr lang="en-US" dirty="0"/>
          </a:p>
        </p:txBody>
      </p:sp>
      <p:pic>
        <p:nvPicPr>
          <p:cNvPr id="6" name="Picture 5">
            <a:extLst>
              <a:ext uri="{FF2B5EF4-FFF2-40B4-BE49-F238E27FC236}">
                <a16:creationId xmlns:a16="http://schemas.microsoft.com/office/drawing/2014/main" id="{54C390BE-7D33-4F45-9793-29071705C06A}"/>
              </a:ext>
            </a:extLst>
          </p:cNvPr>
          <p:cNvPicPr>
            <a:picLocks noChangeAspect="1"/>
          </p:cNvPicPr>
          <p:nvPr/>
        </p:nvPicPr>
        <p:blipFill rotWithShape="1">
          <a:blip r:embed="rId2"/>
          <a:srcRect l="1021" t="890"/>
          <a:stretch/>
        </p:blipFill>
        <p:spPr>
          <a:xfrm>
            <a:off x="7885043" y="588288"/>
            <a:ext cx="4162280" cy="2074805"/>
          </a:xfrm>
          <a:prstGeom prst="rect">
            <a:avLst/>
          </a:prstGeom>
        </p:spPr>
      </p:pic>
      <p:sp>
        <p:nvSpPr>
          <p:cNvPr id="7" name="TextBox 6">
            <a:extLst>
              <a:ext uri="{FF2B5EF4-FFF2-40B4-BE49-F238E27FC236}">
                <a16:creationId xmlns:a16="http://schemas.microsoft.com/office/drawing/2014/main" id="{B239ADE6-9627-7B47-A7D0-6A59B6DA47C8}"/>
              </a:ext>
            </a:extLst>
          </p:cNvPr>
          <p:cNvSpPr txBox="1"/>
          <p:nvPr/>
        </p:nvSpPr>
        <p:spPr>
          <a:xfrm>
            <a:off x="347899" y="4963865"/>
            <a:ext cx="6662501" cy="1477328"/>
          </a:xfrm>
          <a:prstGeom prst="rect">
            <a:avLst/>
          </a:prstGeom>
          <a:noFill/>
        </p:spPr>
        <p:txBody>
          <a:bodyPr wrap="square" rtlCol="0">
            <a:spAutoFit/>
          </a:bodyPr>
          <a:lstStyle/>
          <a:p>
            <a:r>
              <a:rPr lang="en-US" b="1" dirty="0"/>
              <a:t>Ostwald step rule</a:t>
            </a:r>
            <a:r>
              <a:rPr lang="en-US" dirty="0"/>
              <a:t>: Least stable polymorph crystallizes first since it has</a:t>
            </a:r>
          </a:p>
          <a:p>
            <a:r>
              <a:rPr lang="en-US" dirty="0"/>
              <a:t>a free energy that is closest to the liquid or solution state.  This means that metastable phases form kinetically first if they exist.  If many polymorphs exist, they will form in order of free energy with the highest forming first.</a:t>
            </a:r>
          </a:p>
        </p:txBody>
      </p:sp>
      <p:pic>
        <p:nvPicPr>
          <p:cNvPr id="8" name="Picture 7">
            <a:extLst>
              <a:ext uri="{FF2B5EF4-FFF2-40B4-BE49-F238E27FC236}">
                <a16:creationId xmlns:a16="http://schemas.microsoft.com/office/drawing/2014/main" id="{4429A1A0-CA38-4A41-9AF4-21FC2AA94278}"/>
              </a:ext>
            </a:extLst>
          </p:cNvPr>
          <p:cNvPicPr>
            <a:picLocks noChangeAspect="1"/>
          </p:cNvPicPr>
          <p:nvPr/>
        </p:nvPicPr>
        <p:blipFill>
          <a:blip r:embed="rId3"/>
          <a:stretch>
            <a:fillRect/>
          </a:stretch>
        </p:blipFill>
        <p:spPr>
          <a:xfrm>
            <a:off x="23770" y="6494204"/>
            <a:ext cx="12192000" cy="281021"/>
          </a:xfrm>
          <a:prstGeom prst="rect">
            <a:avLst/>
          </a:prstGeom>
        </p:spPr>
      </p:pic>
      <p:sp>
        <p:nvSpPr>
          <p:cNvPr id="10" name="TextBox 9">
            <a:extLst>
              <a:ext uri="{FF2B5EF4-FFF2-40B4-BE49-F238E27FC236}">
                <a16:creationId xmlns:a16="http://schemas.microsoft.com/office/drawing/2014/main" id="{A133DE94-D98B-9940-9987-E724681CA290}"/>
              </a:ext>
            </a:extLst>
          </p:cNvPr>
          <p:cNvSpPr txBox="1"/>
          <p:nvPr/>
        </p:nvSpPr>
        <p:spPr>
          <a:xfrm>
            <a:off x="347899" y="2723160"/>
            <a:ext cx="11702767" cy="646331"/>
          </a:xfrm>
          <a:prstGeom prst="rect">
            <a:avLst/>
          </a:prstGeom>
          <a:noFill/>
        </p:spPr>
        <p:txBody>
          <a:bodyPr wrap="square" rtlCol="0">
            <a:spAutoFit/>
          </a:bodyPr>
          <a:lstStyle/>
          <a:p>
            <a:r>
              <a:rPr lang="en-US" b="1" dirty="0"/>
              <a:t>Ostwald’s rule: </a:t>
            </a:r>
            <a:r>
              <a:rPr lang="en-US" dirty="0"/>
              <a:t>Most stable polymorph does not always crystallize, rather, meta-stable polymorphs form at a higher rate if the surface tension difference between the melt/liquid solution and the </a:t>
            </a:r>
            <a:r>
              <a:rPr lang="en-US" dirty="0" err="1"/>
              <a:t>polylmorph</a:t>
            </a:r>
            <a:r>
              <a:rPr lang="en-US" dirty="0"/>
              <a:t> is small.  </a:t>
            </a:r>
          </a:p>
        </p:txBody>
      </p:sp>
      <p:sp>
        <p:nvSpPr>
          <p:cNvPr id="12" name="TextBox 11">
            <a:extLst>
              <a:ext uri="{FF2B5EF4-FFF2-40B4-BE49-F238E27FC236}">
                <a16:creationId xmlns:a16="http://schemas.microsoft.com/office/drawing/2014/main" id="{AED91DFD-9A64-564A-9535-3CD4F10DD04F}"/>
              </a:ext>
            </a:extLst>
          </p:cNvPr>
          <p:cNvSpPr txBox="1"/>
          <p:nvPr/>
        </p:nvSpPr>
        <p:spPr>
          <a:xfrm>
            <a:off x="335195" y="3294382"/>
            <a:ext cx="11569149" cy="923330"/>
          </a:xfrm>
          <a:prstGeom prst="rect">
            <a:avLst/>
          </a:prstGeom>
          <a:noFill/>
        </p:spPr>
        <p:txBody>
          <a:bodyPr wrap="square" rtlCol="0">
            <a:spAutoFit/>
          </a:bodyPr>
          <a:lstStyle/>
          <a:p>
            <a:r>
              <a:rPr lang="en-US" b="1" dirty="0"/>
              <a:t>Ostwald ripening: </a:t>
            </a:r>
            <a:r>
              <a:rPr lang="en-US" dirty="0"/>
              <a:t>Metastable polymorphs may form small crystals.  Over time stable polymorphs grow from these small crystals into large crystals.  This has been generalized to growth of large phases due to ripening such as in crushed ice or ice cream.  </a:t>
            </a:r>
          </a:p>
        </p:txBody>
      </p:sp>
      <p:sp>
        <p:nvSpPr>
          <p:cNvPr id="13" name="TextBox 12">
            <a:extLst>
              <a:ext uri="{FF2B5EF4-FFF2-40B4-BE49-F238E27FC236}">
                <a16:creationId xmlns:a16="http://schemas.microsoft.com/office/drawing/2014/main" id="{ACA38A3E-84A6-2D46-853D-187209842230}"/>
              </a:ext>
            </a:extLst>
          </p:cNvPr>
          <p:cNvSpPr txBox="1"/>
          <p:nvPr/>
        </p:nvSpPr>
        <p:spPr>
          <a:xfrm>
            <a:off x="335195" y="4119762"/>
            <a:ext cx="6414053" cy="923330"/>
          </a:xfrm>
          <a:prstGeom prst="rect">
            <a:avLst/>
          </a:prstGeom>
          <a:noFill/>
        </p:spPr>
        <p:txBody>
          <a:bodyPr wrap="square" rtlCol="0">
            <a:spAutoFit/>
          </a:bodyPr>
          <a:lstStyle/>
          <a:p>
            <a:r>
              <a:rPr lang="en-US" b="1" dirty="0"/>
              <a:t>Ostwald Freundlich Equation: </a:t>
            </a:r>
            <a:r>
              <a:rPr lang="en-US" dirty="0"/>
              <a:t>Small crystals dissolve more easily than large crystals.  This is the reason for Ostwald ripening.  Also true for vapor pressure of a liquid droplet (replace x with p)</a:t>
            </a:r>
          </a:p>
        </p:txBody>
      </p:sp>
      <p:pic>
        <p:nvPicPr>
          <p:cNvPr id="14" name="Picture 13">
            <a:extLst>
              <a:ext uri="{FF2B5EF4-FFF2-40B4-BE49-F238E27FC236}">
                <a16:creationId xmlns:a16="http://schemas.microsoft.com/office/drawing/2014/main" id="{7318542E-2BD0-0349-B06B-D4AF0E84BF80}"/>
              </a:ext>
            </a:extLst>
          </p:cNvPr>
          <p:cNvPicPr>
            <a:picLocks noChangeAspect="1"/>
          </p:cNvPicPr>
          <p:nvPr/>
        </p:nvPicPr>
        <p:blipFill>
          <a:blip r:embed="rId4"/>
          <a:stretch>
            <a:fillRect/>
          </a:stretch>
        </p:blipFill>
        <p:spPr>
          <a:xfrm>
            <a:off x="7515080" y="3995807"/>
            <a:ext cx="4532243" cy="2360543"/>
          </a:xfrm>
          <a:prstGeom prst="rect">
            <a:avLst/>
          </a:prstGeom>
        </p:spPr>
      </p:pic>
    </p:spTree>
    <p:extLst>
      <p:ext uri="{BB962C8B-B14F-4D97-AF65-F5344CB8AC3E}">
        <p14:creationId xmlns:p14="http://schemas.microsoft.com/office/powerpoint/2010/main" val="587792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CD8DB-512E-934D-8A76-7A4FCF23D91E}"/>
              </a:ext>
            </a:extLst>
          </p:cNvPr>
          <p:cNvSpPr txBox="1"/>
          <p:nvPr/>
        </p:nvSpPr>
        <p:spPr>
          <a:xfrm flipH="1">
            <a:off x="4959551" y="461473"/>
            <a:ext cx="5124486" cy="461665"/>
          </a:xfrm>
          <a:prstGeom prst="rect">
            <a:avLst/>
          </a:prstGeom>
          <a:noFill/>
        </p:spPr>
        <p:txBody>
          <a:bodyPr wrap="square" rtlCol="0">
            <a:spAutoFit/>
          </a:bodyPr>
          <a:lstStyle/>
          <a:p>
            <a:r>
              <a:rPr lang="en-US" sz="2400" b="1" dirty="0"/>
              <a:t>Course Summary</a:t>
            </a:r>
          </a:p>
        </p:txBody>
      </p:sp>
      <p:sp>
        <p:nvSpPr>
          <p:cNvPr id="5" name="TextBox 4">
            <a:extLst>
              <a:ext uri="{FF2B5EF4-FFF2-40B4-BE49-F238E27FC236}">
                <a16:creationId xmlns:a16="http://schemas.microsoft.com/office/drawing/2014/main" id="{E2029145-34CF-2B48-A65C-830AD7D11BC6}"/>
              </a:ext>
            </a:extLst>
          </p:cNvPr>
          <p:cNvSpPr txBox="1"/>
          <p:nvPr/>
        </p:nvSpPr>
        <p:spPr>
          <a:xfrm>
            <a:off x="2521010" y="1504060"/>
            <a:ext cx="7128600" cy="4247317"/>
          </a:xfrm>
          <a:prstGeom prst="rect">
            <a:avLst/>
          </a:prstGeom>
          <a:noFill/>
        </p:spPr>
        <p:txBody>
          <a:bodyPr wrap="square" rtlCol="0">
            <a:spAutoFit/>
          </a:bodyPr>
          <a:lstStyle/>
          <a:p>
            <a:r>
              <a:rPr lang="en-US" b="1" dirty="0"/>
              <a:t>VI. Surfaces: </a:t>
            </a:r>
          </a:p>
          <a:p>
            <a:r>
              <a:rPr lang="en-US" dirty="0"/>
              <a:t>Surface excess properties;</a:t>
            </a:r>
          </a:p>
          <a:p>
            <a:r>
              <a:rPr lang="en-US" dirty="0"/>
              <a:t>Surface area and curvature;</a:t>
            </a:r>
          </a:p>
          <a:p>
            <a:r>
              <a:rPr lang="en-US" dirty="0"/>
              <a:t>Laplace equation (pressure versus curvature/size);</a:t>
            </a:r>
          </a:p>
          <a:p>
            <a:r>
              <a:rPr lang="en-US" dirty="0"/>
              <a:t>Contact angle;</a:t>
            </a:r>
          </a:p>
          <a:p>
            <a:r>
              <a:rPr lang="en-US" dirty="0"/>
              <a:t>Kelvin equation (vapor pressure for a droplet/bubble);</a:t>
            </a:r>
          </a:p>
          <a:p>
            <a:r>
              <a:rPr lang="en-US" dirty="0"/>
              <a:t>Solubility versus size;</a:t>
            </a:r>
          </a:p>
          <a:p>
            <a:r>
              <a:rPr lang="en-US" dirty="0"/>
              <a:t>Critical nucleus size;</a:t>
            </a:r>
          </a:p>
          <a:p>
            <a:r>
              <a:rPr lang="en-US" dirty="0"/>
              <a:t>Ostwald ripening;</a:t>
            </a:r>
          </a:p>
          <a:p>
            <a:r>
              <a:rPr lang="en-US" dirty="0"/>
              <a:t>Heterogeneous versus homogeneous nucleation;</a:t>
            </a:r>
          </a:p>
          <a:p>
            <a:r>
              <a:rPr lang="en-US" dirty="0"/>
              <a:t>Gibbs-Thompson and Ostwald-Freundlich equations;</a:t>
            </a:r>
          </a:p>
          <a:p>
            <a:r>
              <a:rPr lang="en-US" dirty="0"/>
              <a:t>Chemical (irreversible) or physical adsorption (reversible);</a:t>
            </a:r>
          </a:p>
          <a:p>
            <a:r>
              <a:rPr lang="en-US" dirty="0"/>
              <a:t>Adsorption isotherm (Langmuir, BET);</a:t>
            </a:r>
          </a:p>
          <a:p>
            <a:r>
              <a:rPr lang="en-US" dirty="0"/>
              <a:t>Block copolymers;</a:t>
            </a:r>
          </a:p>
          <a:p>
            <a:endParaRPr lang="en-US" dirty="0"/>
          </a:p>
        </p:txBody>
      </p:sp>
    </p:spTree>
    <p:extLst>
      <p:ext uri="{BB962C8B-B14F-4D97-AF65-F5344CB8AC3E}">
        <p14:creationId xmlns:p14="http://schemas.microsoft.com/office/powerpoint/2010/main" val="34553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2B3CAA-7C1F-C448-894A-43DBA88D39CC}"/>
              </a:ext>
            </a:extLst>
          </p:cNvPr>
          <p:cNvSpPr>
            <a:spLocks noGrp="1"/>
          </p:cNvSpPr>
          <p:nvPr>
            <p:ph type="sldNum" sz="quarter" idx="12"/>
          </p:nvPr>
        </p:nvSpPr>
        <p:spPr/>
        <p:txBody>
          <a:bodyPr/>
          <a:lstStyle/>
          <a:p>
            <a:fld id="{1DE4C417-D63F-5947-9F49-F0288A7D2840}" type="slidenum">
              <a:rPr lang="en-US" smtClean="0"/>
              <a:t>4</a:t>
            </a:fld>
            <a:endParaRPr lang="en-US"/>
          </a:p>
        </p:txBody>
      </p:sp>
      <p:sp>
        <p:nvSpPr>
          <p:cNvPr id="2" name="TextBox 1">
            <a:extLst>
              <a:ext uri="{FF2B5EF4-FFF2-40B4-BE49-F238E27FC236}">
                <a16:creationId xmlns:a16="http://schemas.microsoft.com/office/drawing/2014/main" id="{EAD5AEC9-49B2-B64E-B9C2-6E158E0B2BE8}"/>
              </a:ext>
            </a:extLst>
          </p:cNvPr>
          <p:cNvSpPr txBox="1"/>
          <p:nvPr/>
        </p:nvSpPr>
        <p:spPr>
          <a:xfrm>
            <a:off x="3883843" y="603316"/>
            <a:ext cx="3634328"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Size dependent enthalpy of melting</a:t>
            </a:r>
          </a:p>
          <a:p>
            <a:r>
              <a:rPr lang="en-US" b="1" dirty="0">
                <a:latin typeface="Times New Roman" panose="02020603050405020304" pitchFamily="18" charset="0"/>
                <a:cs typeface="Times New Roman" panose="02020603050405020304" pitchFamily="18" charset="0"/>
              </a:rPr>
              <a:t>(Gibbs-Thompson Equation)</a:t>
            </a:r>
          </a:p>
        </p:txBody>
      </p:sp>
      <p:sp>
        <p:nvSpPr>
          <p:cNvPr id="4" name="TextBox 3">
            <a:extLst>
              <a:ext uri="{FF2B5EF4-FFF2-40B4-BE49-F238E27FC236}">
                <a16:creationId xmlns:a16="http://schemas.microsoft.com/office/drawing/2014/main" id="{3D91DF68-CDE7-0748-A0FD-9437A49C43F7}"/>
              </a:ext>
            </a:extLst>
          </p:cNvPr>
          <p:cNvSpPr txBox="1"/>
          <p:nvPr/>
        </p:nvSpPr>
        <p:spPr>
          <a:xfrm>
            <a:off x="2185060" y="1800520"/>
            <a:ext cx="7845061"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bulk materials, r = </a:t>
            </a:r>
            <a:r>
              <a:rPr lang="en-US" dirty="0"/>
              <a:t>∞</a:t>
            </a:r>
            <a:r>
              <a:rPr lang="en-US" dirty="0">
                <a:latin typeface="Times New Roman" panose="02020603050405020304" pitchFamily="18" charset="0"/>
                <a:cs typeface="Times New Roman" panose="02020603050405020304" pitchFamily="18" charset="0"/>
              </a:rPr>
              <a:t>, at the melting point </a:t>
            </a:r>
            <a:r>
              <a:rPr lang="en-US" dirty="0">
                <a:latin typeface="Symbol" pitchFamily="2" charset="2"/>
              </a:rPr>
              <a:t>D</a:t>
            </a:r>
            <a:r>
              <a:rPr lang="en-US" dirty="0"/>
              <a:t>G</a:t>
            </a:r>
            <a:r>
              <a:rPr lang="en-US" dirty="0">
                <a:latin typeface="Times New Roman" panose="02020603050405020304" pitchFamily="18" charset="0"/>
                <a:cs typeface="Times New Roman" panose="02020603050405020304" pitchFamily="18" charset="0"/>
              </a:rPr>
              <a:t> = </a:t>
            </a:r>
            <a:r>
              <a:rPr lang="en-US" dirty="0">
                <a:latin typeface="Symbol" pitchFamily="2" charset="2"/>
              </a:rPr>
              <a:t>D</a:t>
            </a:r>
            <a:r>
              <a:rPr lang="en-US" dirty="0">
                <a:latin typeface="Times New Roman" panose="02020603050405020304" pitchFamily="18" charset="0"/>
                <a:cs typeface="Times New Roman" panose="02020603050405020304" pitchFamily="18" charset="0"/>
              </a:rPr>
              <a:t>H – T</a:t>
            </a:r>
            <a:r>
              <a:rPr lang="en-US" baseline="-25000" dirty="0"/>
              <a:t>∞</a:t>
            </a:r>
            <a:r>
              <a:rPr lang="en-US" dirty="0">
                <a:latin typeface="Symbol" pitchFamily="2" charset="2"/>
              </a:rPr>
              <a:t>D</a:t>
            </a:r>
            <a:r>
              <a:rPr lang="en-US" dirty="0">
                <a:latin typeface="Times New Roman" panose="02020603050405020304" pitchFamily="18" charset="0"/>
                <a:cs typeface="Times New Roman" panose="02020603050405020304" pitchFamily="18" charset="0"/>
              </a:rPr>
              <a:t>S = 0</a:t>
            </a:r>
          </a:p>
          <a:p>
            <a:r>
              <a:rPr lang="en-US" dirty="0">
                <a:latin typeface="Times New Roman" panose="02020603050405020304" pitchFamily="18" charset="0"/>
                <a:cs typeface="Times New Roman" panose="02020603050405020304" pitchFamily="18" charset="0"/>
              </a:rPr>
              <a:t>So, T</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a:t>
            </a:r>
            <a:r>
              <a:rPr lang="en-US" dirty="0">
                <a:latin typeface="Symbol" pitchFamily="2" charset="2"/>
              </a:rPr>
              <a:t>D</a:t>
            </a:r>
            <a:r>
              <a:rPr lang="en-US" dirty="0">
                <a:latin typeface="Times New Roman" panose="02020603050405020304" pitchFamily="18" charset="0"/>
                <a:cs typeface="Times New Roman" panose="02020603050405020304" pitchFamily="18" charset="0"/>
              </a:rPr>
              <a:t>H</a:t>
            </a:r>
            <a:r>
              <a:rPr lang="en-US" dirty="0"/>
              <a:t>/</a:t>
            </a:r>
            <a:r>
              <a:rPr lang="en-US" dirty="0">
                <a:latin typeface="Symbol" pitchFamily="2" charset="2"/>
              </a:rPr>
              <a:t>D</a:t>
            </a:r>
            <a:r>
              <a:rPr lang="en-US" dirty="0">
                <a:latin typeface="Times New Roman" panose="02020603050405020304" pitchFamily="18" charset="0"/>
                <a:cs typeface="Times New Roman" panose="02020603050405020304" pitchFamily="18" charset="0"/>
              </a:rPr>
              <a:t>S  Larger bonding enthalpy leads to higher T</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Greater randomness gain on melting leads to lower T</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nanoparticles there is also a surface term,</a:t>
            </a:r>
          </a:p>
          <a:p>
            <a:r>
              <a:rPr lang="en-US" dirty="0">
                <a:latin typeface="Times New Roman" panose="02020603050405020304" pitchFamily="18" charset="0"/>
                <a:cs typeface="Times New Roman" panose="02020603050405020304" pitchFamily="18" charset="0"/>
              </a:rPr>
              <a:t>(</a:t>
            </a:r>
            <a:r>
              <a:rPr lang="en-US" dirty="0">
                <a:latin typeface="Symbol" pitchFamily="2" charset="2"/>
              </a:rPr>
              <a:t>D</a:t>
            </a:r>
            <a:r>
              <a:rPr lang="en-US" dirty="0">
                <a:latin typeface="Times New Roman" panose="02020603050405020304" pitchFamily="18" charset="0"/>
                <a:cs typeface="Times New Roman" panose="02020603050405020304" pitchFamily="18" charset="0"/>
              </a:rPr>
              <a:t>G) V = (</a:t>
            </a:r>
            <a:r>
              <a:rPr lang="en-US" dirty="0">
                <a:latin typeface="Symbol" pitchFamily="2" charset="2"/>
              </a:rPr>
              <a:t>D</a:t>
            </a:r>
            <a:r>
              <a:rPr lang="en-US" dirty="0">
                <a:latin typeface="Times New Roman" panose="02020603050405020304" pitchFamily="18" charset="0"/>
                <a:cs typeface="Times New Roman" panose="02020603050405020304" pitchFamily="18" charset="0"/>
              </a:rPr>
              <a:t>H –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r</a:t>
            </a:r>
            <a:r>
              <a:rPr lang="en-US" dirty="0" err="1">
                <a:latin typeface="Symbol" pitchFamily="2" charset="2"/>
              </a:rPr>
              <a:t>D</a:t>
            </a:r>
            <a:r>
              <a:rPr lang="en-US" dirty="0" err="1">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)V + </a:t>
            </a:r>
            <a:r>
              <a:rPr lang="en-US" dirty="0" err="1">
                <a:latin typeface="Symbol" pitchFamily="2" charset="2"/>
              </a:rPr>
              <a:t>s</a:t>
            </a:r>
            <a:r>
              <a:rPr lang="en-US"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0, where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is the melting point for size r nanoparticle</a:t>
            </a:r>
          </a:p>
          <a:p>
            <a:r>
              <a:rPr lang="en-US" dirty="0">
                <a:latin typeface="Times New Roman" panose="02020603050405020304" pitchFamily="18" charset="0"/>
                <a:cs typeface="Times New Roman" panose="02020603050405020304" pitchFamily="18" charset="0"/>
              </a:rPr>
              <a:t>If V = r</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and A = 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 using </a:t>
            </a:r>
            <a:r>
              <a:rPr lang="en-US" dirty="0">
                <a:latin typeface="Symbol" pitchFamily="2" charset="2"/>
              </a:rPr>
              <a:t>D</a:t>
            </a:r>
            <a:r>
              <a:rPr lang="en-US" dirty="0">
                <a:latin typeface="Times New Roman" panose="02020603050405020304" pitchFamily="18" charset="0"/>
                <a:cs typeface="Times New Roman" panose="02020603050405020304" pitchFamily="18" charset="0"/>
              </a:rPr>
              <a:t>S = </a:t>
            </a:r>
            <a:r>
              <a:rPr lang="en-US" dirty="0">
                <a:latin typeface="Symbol" pitchFamily="2" charset="2"/>
              </a:rPr>
              <a:t>D</a:t>
            </a:r>
            <a:r>
              <a:rPr lang="en-US" dirty="0">
                <a:latin typeface="Times New Roman" panose="02020603050405020304" pitchFamily="18" charset="0"/>
                <a:cs typeface="Times New Roman" panose="02020603050405020304" pitchFamily="18" charset="0"/>
              </a:rPr>
              <a:t>H/T</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this becomes,</a:t>
            </a:r>
          </a:p>
          <a:p>
            <a:r>
              <a:rPr lang="en-US" dirty="0">
                <a:latin typeface="Times New Roman" panose="02020603050405020304" pitchFamily="18" charset="0"/>
                <a:cs typeface="Times New Roman" panose="02020603050405020304" pitchFamily="18" charset="0"/>
              </a:rPr>
              <a:t>r = </a:t>
            </a:r>
            <a:r>
              <a:rPr lang="en-US" dirty="0">
                <a:latin typeface="Symbol" pitchFamily="2" charset="2"/>
              </a:rPr>
              <a:t>s</a:t>
            </a:r>
            <a:r>
              <a:rPr lang="en-US" dirty="0">
                <a:latin typeface="Times New Roman" panose="02020603050405020304" pitchFamily="18" charset="0"/>
                <a:cs typeface="Times New Roman" panose="02020603050405020304" pitchFamily="18" charset="0"/>
              </a:rPr>
              <a:t>/(</a:t>
            </a:r>
            <a:r>
              <a:rPr lang="en-US" dirty="0">
                <a:latin typeface="Symbol" pitchFamily="2" charset="2"/>
              </a:rPr>
              <a:t>D</a:t>
            </a:r>
            <a:r>
              <a:rPr lang="en-US" dirty="0">
                <a:latin typeface="Times New Roman" panose="02020603050405020304" pitchFamily="18" charset="0"/>
                <a:cs typeface="Times New Roman" panose="02020603050405020304" pitchFamily="18" charset="0"/>
              </a:rPr>
              <a:t>H(1–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or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T</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(1 - </a:t>
            </a:r>
            <a:r>
              <a:rPr lang="en-US" dirty="0">
                <a:latin typeface="Symbol" pitchFamily="2" charset="2"/>
              </a:rPr>
              <a:t>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r</a:t>
            </a:r>
            <a:r>
              <a:rPr lang="en-US" dirty="0" err="1">
                <a:latin typeface="Symbol" pitchFamily="2" charset="2"/>
              </a:rPr>
              <a:t>D</a:t>
            </a:r>
            <a:r>
              <a:rPr lang="en-US" dirty="0" err="1">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Smaller particles have a lower melting point, and the dependence suggests a plot of 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against 1/r</a:t>
            </a:r>
          </a:p>
        </p:txBody>
      </p:sp>
      <p:sp>
        <p:nvSpPr>
          <p:cNvPr id="5" name="TextBox 4">
            <a:extLst>
              <a:ext uri="{FF2B5EF4-FFF2-40B4-BE49-F238E27FC236}">
                <a16:creationId xmlns:a16="http://schemas.microsoft.com/office/drawing/2014/main" id="{31A87BD1-7E82-A9F4-949F-A5754639F74D}"/>
              </a:ext>
            </a:extLst>
          </p:cNvPr>
          <p:cNvSpPr txBox="1"/>
          <p:nvPr/>
        </p:nvSpPr>
        <p:spPr>
          <a:xfrm>
            <a:off x="10519276" y="926481"/>
            <a:ext cx="83452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 U 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-P G T</a:t>
            </a:r>
          </a:p>
        </p:txBody>
      </p:sp>
    </p:spTree>
    <p:extLst>
      <p:ext uri="{BB962C8B-B14F-4D97-AF65-F5344CB8AC3E}">
        <p14:creationId xmlns:p14="http://schemas.microsoft.com/office/powerpoint/2010/main" val="2761002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FE788-9829-5046-8F8E-B82EAC3A2EFD}"/>
              </a:ext>
            </a:extLst>
          </p:cNvPr>
          <p:cNvPicPr>
            <a:picLocks noChangeAspect="1"/>
          </p:cNvPicPr>
          <p:nvPr/>
        </p:nvPicPr>
        <p:blipFill>
          <a:blip r:embed="rId2"/>
          <a:stretch>
            <a:fillRect/>
          </a:stretch>
        </p:blipFill>
        <p:spPr>
          <a:xfrm>
            <a:off x="3371850" y="1851152"/>
            <a:ext cx="4076700" cy="558800"/>
          </a:xfrm>
          <a:prstGeom prst="rect">
            <a:avLst/>
          </a:prstGeom>
        </p:spPr>
      </p:pic>
      <p:grpSp>
        <p:nvGrpSpPr>
          <p:cNvPr id="5" name="Group 4">
            <a:extLst>
              <a:ext uri="{FF2B5EF4-FFF2-40B4-BE49-F238E27FC236}">
                <a16:creationId xmlns:a16="http://schemas.microsoft.com/office/drawing/2014/main" id="{6C69CD60-2B10-0A43-ADEC-35754C98CB5F}"/>
              </a:ext>
            </a:extLst>
          </p:cNvPr>
          <p:cNvGrpSpPr/>
          <p:nvPr/>
        </p:nvGrpSpPr>
        <p:grpSpPr>
          <a:xfrm>
            <a:off x="3197843" y="763058"/>
            <a:ext cx="4971051" cy="889000"/>
            <a:chOff x="2713211" y="799634"/>
            <a:chExt cx="4971051" cy="889000"/>
          </a:xfrm>
        </p:grpSpPr>
        <p:pic>
          <p:nvPicPr>
            <p:cNvPr id="3" name="Picture 2">
              <a:extLst>
                <a:ext uri="{FF2B5EF4-FFF2-40B4-BE49-F238E27FC236}">
                  <a16:creationId xmlns:a16="http://schemas.microsoft.com/office/drawing/2014/main" id="{2019764F-327B-0147-9C7C-E7AD12F7EDDA}"/>
                </a:ext>
              </a:extLst>
            </p:cNvPr>
            <p:cNvPicPr>
              <a:picLocks noChangeAspect="1"/>
            </p:cNvPicPr>
            <p:nvPr/>
          </p:nvPicPr>
          <p:blipFill rotWithShape="1">
            <a:blip r:embed="rId3"/>
            <a:srcRect l="56690"/>
            <a:stretch/>
          </p:blipFill>
          <p:spPr>
            <a:xfrm>
              <a:off x="3520440" y="799634"/>
              <a:ext cx="4163822" cy="889000"/>
            </a:xfrm>
            <a:prstGeom prst="rect">
              <a:avLst/>
            </a:prstGeom>
          </p:spPr>
        </p:pic>
        <p:pic>
          <p:nvPicPr>
            <p:cNvPr id="4" name="Picture 3">
              <a:extLst>
                <a:ext uri="{FF2B5EF4-FFF2-40B4-BE49-F238E27FC236}">
                  <a16:creationId xmlns:a16="http://schemas.microsoft.com/office/drawing/2014/main" id="{1E8EC421-C68D-734C-83A9-E7E0013E71AE}"/>
                </a:ext>
              </a:extLst>
            </p:cNvPr>
            <p:cNvPicPr>
              <a:picLocks noChangeAspect="1"/>
            </p:cNvPicPr>
            <p:nvPr/>
          </p:nvPicPr>
          <p:blipFill>
            <a:blip r:embed="rId4"/>
            <a:stretch>
              <a:fillRect/>
            </a:stretch>
          </p:blipFill>
          <p:spPr>
            <a:xfrm>
              <a:off x="2713211" y="1141518"/>
              <a:ext cx="807229" cy="467826"/>
            </a:xfrm>
            <a:prstGeom prst="rect">
              <a:avLst/>
            </a:prstGeom>
          </p:spPr>
        </p:pic>
      </p:grpSp>
      <p:pic>
        <p:nvPicPr>
          <p:cNvPr id="6" name="Picture 5">
            <a:extLst>
              <a:ext uri="{FF2B5EF4-FFF2-40B4-BE49-F238E27FC236}">
                <a16:creationId xmlns:a16="http://schemas.microsoft.com/office/drawing/2014/main" id="{12DD9FA1-3ABD-2642-AF2A-78E0188A9B92}"/>
              </a:ext>
            </a:extLst>
          </p:cNvPr>
          <p:cNvPicPr>
            <a:picLocks noChangeAspect="1"/>
          </p:cNvPicPr>
          <p:nvPr/>
        </p:nvPicPr>
        <p:blipFill>
          <a:blip r:embed="rId5"/>
          <a:stretch>
            <a:fillRect/>
          </a:stretch>
        </p:blipFill>
        <p:spPr>
          <a:xfrm>
            <a:off x="2880360" y="2688336"/>
            <a:ext cx="4876800" cy="1358900"/>
          </a:xfrm>
          <a:prstGeom prst="rect">
            <a:avLst/>
          </a:prstGeom>
        </p:spPr>
      </p:pic>
      <p:sp>
        <p:nvSpPr>
          <p:cNvPr id="7" name="TextBox 6">
            <a:extLst>
              <a:ext uri="{FF2B5EF4-FFF2-40B4-BE49-F238E27FC236}">
                <a16:creationId xmlns:a16="http://schemas.microsoft.com/office/drawing/2014/main" id="{F9C9BB69-98AC-5D43-A235-8595D8EE3A50}"/>
              </a:ext>
            </a:extLst>
          </p:cNvPr>
          <p:cNvSpPr txBox="1"/>
          <p:nvPr/>
        </p:nvSpPr>
        <p:spPr>
          <a:xfrm>
            <a:off x="4069080" y="4047236"/>
            <a:ext cx="2350965" cy="461665"/>
          </a:xfrm>
          <a:prstGeom prst="rect">
            <a:avLst/>
          </a:prstGeom>
          <a:noFill/>
        </p:spPr>
        <p:txBody>
          <a:bodyPr wrap="none" rtlCol="0">
            <a:spAutoFit/>
          </a:bodyPr>
          <a:lstStyle/>
          <a:p>
            <a:r>
              <a:rPr lang="en-US" sz="2400" b="1" dirty="0"/>
              <a:t>Laplace Equation</a:t>
            </a:r>
          </a:p>
        </p:txBody>
      </p:sp>
      <p:sp>
        <p:nvSpPr>
          <p:cNvPr id="8" name="TextBox 7">
            <a:extLst>
              <a:ext uri="{FF2B5EF4-FFF2-40B4-BE49-F238E27FC236}">
                <a16:creationId xmlns:a16="http://schemas.microsoft.com/office/drawing/2014/main" id="{F5025405-6D73-9F4C-956B-4517B18444E0}"/>
              </a:ext>
            </a:extLst>
          </p:cNvPr>
          <p:cNvSpPr txBox="1"/>
          <p:nvPr/>
        </p:nvSpPr>
        <p:spPr>
          <a:xfrm>
            <a:off x="2816352" y="4626864"/>
            <a:ext cx="6928179" cy="646331"/>
          </a:xfrm>
          <a:prstGeom prst="rect">
            <a:avLst/>
          </a:prstGeom>
          <a:noFill/>
        </p:spPr>
        <p:txBody>
          <a:bodyPr wrap="none" rtlCol="0">
            <a:spAutoFit/>
          </a:bodyPr>
          <a:lstStyle/>
          <a:p>
            <a:r>
              <a:rPr lang="en-US" dirty="0"/>
              <a:t>For a 100 nm (1e</a:t>
            </a:r>
            <a:r>
              <a:rPr lang="en-US" baseline="30000" dirty="0"/>
              <a:t>-5</a:t>
            </a:r>
            <a:r>
              <a:rPr lang="en-US" dirty="0"/>
              <a:t> cm) droplet of water in air (72 e</a:t>
            </a:r>
            <a:r>
              <a:rPr lang="en-US" baseline="30000" dirty="0"/>
              <a:t>-7</a:t>
            </a:r>
            <a:r>
              <a:rPr lang="en-US" dirty="0"/>
              <a:t> J/cm</a:t>
            </a:r>
            <a:r>
              <a:rPr lang="en-US" baseline="30000" dirty="0"/>
              <a:t>2</a:t>
            </a:r>
            <a:r>
              <a:rPr lang="en-US" dirty="0"/>
              <a:t> or 7.2 Pa-cm)</a:t>
            </a:r>
          </a:p>
          <a:p>
            <a:r>
              <a:rPr lang="en-US" dirty="0"/>
              <a:t>Pressure is 720 </a:t>
            </a:r>
            <a:r>
              <a:rPr lang="en-US" dirty="0" err="1"/>
              <a:t>MPa</a:t>
            </a:r>
            <a:r>
              <a:rPr lang="en-US" dirty="0"/>
              <a:t> (7,200 Atmospheres)</a:t>
            </a:r>
          </a:p>
        </p:txBody>
      </p:sp>
      <p:pic>
        <p:nvPicPr>
          <p:cNvPr id="9" name="Picture 8">
            <a:extLst>
              <a:ext uri="{FF2B5EF4-FFF2-40B4-BE49-F238E27FC236}">
                <a16:creationId xmlns:a16="http://schemas.microsoft.com/office/drawing/2014/main" id="{1F637A88-DAD7-3648-9DCA-8C36E10BBBDF}"/>
              </a:ext>
            </a:extLst>
          </p:cNvPr>
          <p:cNvPicPr>
            <a:picLocks noChangeAspect="1"/>
          </p:cNvPicPr>
          <p:nvPr/>
        </p:nvPicPr>
        <p:blipFill>
          <a:blip r:embed="rId6"/>
          <a:stretch>
            <a:fillRect/>
          </a:stretch>
        </p:blipFill>
        <p:spPr>
          <a:xfrm>
            <a:off x="8637270" y="1267502"/>
            <a:ext cx="3258051" cy="3145536"/>
          </a:xfrm>
          <a:prstGeom prst="rect">
            <a:avLst/>
          </a:prstGeom>
        </p:spPr>
      </p:pic>
      <p:sp>
        <p:nvSpPr>
          <p:cNvPr id="10" name="Slide Number Placeholder 9">
            <a:extLst>
              <a:ext uri="{FF2B5EF4-FFF2-40B4-BE49-F238E27FC236}">
                <a16:creationId xmlns:a16="http://schemas.microsoft.com/office/drawing/2014/main" id="{C0801BC9-F3C9-3F4B-B737-220CA4E8CD40}"/>
              </a:ext>
            </a:extLst>
          </p:cNvPr>
          <p:cNvSpPr>
            <a:spLocks noGrp="1"/>
          </p:cNvSpPr>
          <p:nvPr>
            <p:ph type="sldNum" sz="quarter" idx="12"/>
          </p:nvPr>
        </p:nvSpPr>
        <p:spPr/>
        <p:txBody>
          <a:bodyPr/>
          <a:lstStyle/>
          <a:p>
            <a:fld id="{F330A13A-245F-CF4A-9D4D-0D02FAFE269F}" type="slidenum">
              <a:rPr lang="en-US" smtClean="0"/>
              <a:t>40</a:t>
            </a:fld>
            <a:endParaRPr lang="en-US"/>
          </a:p>
        </p:txBody>
      </p:sp>
      <p:sp>
        <p:nvSpPr>
          <p:cNvPr id="11" name="TextBox 10">
            <a:extLst>
              <a:ext uri="{FF2B5EF4-FFF2-40B4-BE49-F238E27FC236}">
                <a16:creationId xmlns:a16="http://schemas.microsoft.com/office/drawing/2014/main" id="{B9E2A28F-0D76-64B8-C40E-5937DC887EE3}"/>
              </a:ext>
            </a:extLst>
          </p:cNvPr>
          <p:cNvSpPr txBox="1"/>
          <p:nvPr/>
        </p:nvSpPr>
        <p:spPr>
          <a:xfrm>
            <a:off x="844028" y="415525"/>
            <a:ext cx="981082" cy="923330"/>
          </a:xfrm>
          <a:prstGeom prst="rect">
            <a:avLst/>
          </a:prstGeom>
          <a:noFill/>
        </p:spPr>
        <p:txBody>
          <a:bodyPr wrap="square" rtlCol="0">
            <a:spAutoFit/>
          </a:bodyPr>
          <a:lstStyle/>
          <a:p>
            <a:r>
              <a:rPr lang="en-US" dirty="0"/>
              <a:t>-S  U  V</a:t>
            </a:r>
          </a:p>
          <a:p>
            <a:r>
              <a:rPr lang="en-US" dirty="0"/>
              <a:t>H       A</a:t>
            </a:r>
          </a:p>
          <a:p>
            <a:r>
              <a:rPr lang="en-US" dirty="0"/>
              <a:t>-p  G  T</a:t>
            </a:r>
          </a:p>
        </p:txBody>
      </p:sp>
      <p:sp>
        <p:nvSpPr>
          <p:cNvPr id="12" name="TextBox 11">
            <a:extLst>
              <a:ext uri="{FF2B5EF4-FFF2-40B4-BE49-F238E27FC236}">
                <a16:creationId xmlns:a16="http://schemas.microsoft.com/office/drawing/2014/main" id="{F3864838-5F66-C4EC-52CE-7F5C24495CEE}"/>
              </a:ext>
            </a:extLst>
          </p:cNvPr>
          <p:cNvSpPr txBox="1"/>
          <p:nvPr/>
        </p:nvSpPr>
        <p:spPr>
          <a:xfrm>
            <a:off x="6420045" y="415525"/>
            <a:ext cx="1798890" cy="369332"/>
          </a:xfrm>
          <a:prstGeom prst="rect">
            <a:avLst/>
          </a:prstGeom>
          <a:noFill/>
        </p:spPr>
        <p:txBody>
          <a:bodyPr wrap="none" rtlCol="0">
            <a:spAutoFit/>
          </a:bodyPr>
          <a:lstStyle/>
          <a:p>
            <a:r>
              <a:rPr lang="en-US" dirty="0"/>
              <a:t>c is curvature 1/r</a:t>
            </a:r>
          </a:p>
        </p:txBody>
      </p:sp>
    </p:spTree>
    <p:extLst>
      <p:ext uri="{BB962C8B-B14F-4D97-AF65-F5344CB8AC3E}">
        <p14:creationId xmlns:p14="http://schemas.microsoft.com/office/powerpoint/2010/main" val="2869609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C42D10-F816-5D41-AAD6-ABA06F140C40}"/>
              </a:ext>
            </a:extLst>
          </p:cNvPr>
          <p:cNvSpPr>
            <a:spLocks noGrp="1"/>
          </p:cNvSpPr>
          <p:nvPr>
            <p:ph type="sldNum" sz="quarter" idx="12"/>
          </p:nvPr>
        </p:nvSpPr>
        <p:spPr/>
        <p:txBody>
          <a:bodyPr/>
          <a:lstStyle/>
          <a:p>
            <a:fld id="{F330A13A-245F-CF4A-9D4D-0D02FAFE269F}" type="slidenum">
              <a:rPr lang="en-US" smtClean="0"/>
              <a:t>41</a:t>
            </a:fld>
            <a:endParaRPr lang="en-US"/>
          </a:p>
        </p:txBody>
      </p:sp>
      <p:pic>
        <p:nvPicPr>
          <p:cNvPr id="3" name="Picture 2">
            <a:extLst>
              <a:ext uri="{FF2B5EF4-FFF2-40B4-BE49-F238E27FC236}">
                <a16:creationId xmlns:a16="http://schemas.microsoft.com/office/drawing/2014/main" id="{370B432A-95AF-F24F-A351-A27770C9757E}"/>
              </a:ext>
            </a:extLst>
          </p:cNvPr>
          <p:cNvPicPr>
            <a:picLocks noChangeAspect="1"/>
          </p:cNvPicPr>
          <p:nvPr/>
        </p:nvPicPr>
        <p:blipFill>
          <a:blip r:embed="rId2"/>
          <a:stretch>
            <a:fillRect/>
          </a:stretch>
        </p:blipFill>
        <p:spPr>
          <a:xfrm>
            <a:off x="2844546" y="467106"/>
            <a:ext cx="6500622" cy="3151149"/>
          </a:xfrm>
          <a:prstGeom prst="rect">
            <a:avLst/>
          </a:prstGeom>
        </p:spPr>
      </p:pic>
      <p:pic>
        <p:nvPicPr>
          <p:cNvPr id="4" name="Picture 3">
            <a:extLst>
              <a:ext uri="{FF2B5EF4-FFF2-40B4-BE49-F238E27FC236}">
                <a16:creationId xmlns:a16="http://schemas.microsoft.com/office/drawing/2014/main" id="{A9A06B3D-A81D-4043-8F1F-F20C4D5A41AC}"/>
              </a:ext>
            </a:extLst>
          </p:cNvPr>
          <p:cNvPicPr>
            <a:picLocks noChangeAspect="1"/>
          </p:cNvPicPr>
          <p:nvPr/>
        </p:nvPicPr>
        <p:blipFill>
          <a:blip r:embed="rId3"/>
          <a:stretch>
            <a:fillRect/>
          </a:stretch>
        </p:blipFill>
        <p:spPr>
          <a:xfrm>
            <a:off x="4098290" y="3724402"/>
            <a:ext cx="3728974" cy="745795"/>
          </a:xfrm>
          <a:prstGeom prst="rect">
            <a:avLst/>
          </a:prstGeom>
        </p:spPr>
      </p:pic>
      <p:pic>
        <p:nvPicPr>
          <p:cNvPr id="5" name="Picture 4">
            <a:extLst>
              <a:ext uri="{FF2B5EF4-FFF2-40B4-BE49-F238E27FC236}">
                <a16:creationId xmlns:a16="http://schemas.microsoft.com/office/drawing/2014/main" id="{BF20819C-B24A-2C47-A0B1-D428144D1D86}"/>
              </a:ext>
            </a:extLst>
          </p:cNvPr>
          <p:cNvPicPr>
            <a:picLocks noChangeAspect="1"/>
          </p:cNvPicPr>
          <p:nvPr/>
        </p:nvPicPr>
        <p:blipFill>
          <a:blip r:embed="rId4"/>
          <a:stretch>
            <a:fillRect/>
          </a:stretch>
        </p:blipFill>
        <p:spPr>
          <a:xfrm>
            <a:off x="4327525" y="4442218"/>
            <a:ext cx="3270504" cy="1090168"/>
          </a:xfrm>
          <a:prstGeom prst="rect">
            <a:avLst/>
          </a:prstGeom>
        </p:spPr>
      </p:pic>
      <p:sp>
        <p:nvSpPr>
          <p:cNvPr id="6" name="TextBox 5">
            <a:extLst>
              <a:ext uri="{FF2B5EF4-FFF2-40B4-BE49-F238E27FC236}">
                <a16:creationId xmlns:a16="http://schemas.microsoft.com/office/drawing/2014/main" id="{DFFA8045-CD8B-D038-0FD8-0831FFDC92E8}"/>
              </a:ext>
            </a:extLst>
          </p:cNvPr>
          <p:cNvSpPr txBox="1"/>
          <p:nvPr/>
        </p:nvSpPr>
        <p:spPr>
          <a:xfrm>
            <a:off x="1143000" y="705678"/>
            <a:ext cx="1630639" cy="369332"/>
          </a:xfrm>
          <a:prstGeom prst="rect">
            <a:avLst/>
          </a:prstGeom>
          <a:noFill/>
        </p:spPr>
        <p:txBody>
          <a:bodyPr wrap="none" rtlCol="0">
            <a:spAutoFit/>
          </a:bodyPr>
          <a:lstStyle/>
          <a:p>
            <a:r>
              <a:rPr lang="en-US" dirty="0"/>
              <a:t>Dihedral angles</a:t>
            </a:r>
          </a:p>
        </p:txBody>
      </p:sp>
    </p:spTree>
    <p:extLst>
      <p:ext uri="{BB962C8B-B14F-4D97-AF65-F5344CB8AC3E}">
        <p14:creationId xmlns:p14="http://schemas.microsoft.com/office/powerpoint/2010/main" val="1045309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60E7F4-449D-CA46-9770-5571BD514A70}"/>
              </a:ext>
            </a:extLst>
          </p:cNvPr>
          <p:cNvSpPr>
            <a:spLocks noGrp="1"/>
          </p:cNvSpPr>
          <p:nvPr>
            <p:ph type="sldNum" sz="quarter" idx="12"/>
          </p:nvPr>
        </p:nvSpPr>
        <p:spPr/>
        <p:txBody>
          <a:bodyPr/>
          <a:lstStyle/>
          <a:p>
            <a:fld id="{F330A13A-245F-CF4A-9D4D-0D02FAFE269F}" type="slidenum">
              <a:rPr lang="en-US" smtClean="0"/>
              <a:t>42</a:t>
            </a:fld>
            <a:endParaRPr lang="en-US"/>
          </a:p>
        </p:txBody>
      </p:sp>
      <p:pic>
        <p:nvPicPr>
          <p:cNvPr id="3" name="Picture 2">
            <a:extLst>
              <a:ext uri="{FF2B5EF4-FFF2-40B4-BE49-F238E27FC236}">
                <a16:creationId xmlns:a16="http://schemas.microsoft.com/office/drawing/2014/main" id="{4B9F6174-2B84-F146-ABF8-8E4E187F125A}"/>
              </a:ext>
            </a:extLst>
          </p:cNvPr>
          <p:cNvPicPr>
            <a:picLocks noChangeAspect="1"/>
          </p:cNvPicPr>
          <p:nvPr/>
        </p:nvPicPr>
        <p:blipFill>
          <a:blip r:embed="rId2"/>
          <a:stretch>
            <a:fillRect/>
          </a:stretch>
        </p:blipFill>
        <p:spPr>
          <a:xfrm>
            <a:off x="1380490" y="658368"/>
            <a:ext cx="8732774" cy="3896937"/>
          </a:xfrm>
          <a:prstGeom prst="rect">
            <a:avLst/>
          </a:prstGeom>
        </p:spPr>
      </p:pic>
      <p:pic>
        <p:nvPicPr>
          <p:cNvPr id="4" name="Picture 3">
            <a:extLst>
              <a:ext uri="{FF2B5EF4-FFF2-40B4-BE49-F238E27FC236}">
                <a16:creationId xmlns:a16="http://schemas.microsoft.com/office/drawing/2014/main" id="{5DF0DBED-0533-1F43-9AD2-0347EB053F9B}"/>
              </a:ext>
            </a:extLst>
          </p:cNvPr>
          <p:cNvPicPr>
            <a:picLocks noChangeAspect="1"/>
          </p:cNvPicPr>
          <p:nvPr/>
        </p:nvPicPr>
        <p:blipFill>
          <a:blip r:embed="rId3"/>
          <a:stretch>
            <a:fillRect/>
          </a:stretch>
        </p:blipFill>
        <p:spPr>
          <a:xfrm>
            <a:off x="1661922" y="4828540"/>
            <a:ext cx="3619500" cy="838200"/>
          </a:xfrm>
          <a:prstGeom prst="rect">
            <a:avLst/>
          </a:prstGeom>
        </p:spPr>
      </p:pic>
      <p:sp>
        <p:nvSpPr>
          <p:cNvPr id="5" name="TextBox 4">
            <a:extLst>
              <a:ext uri="{FF2B5EF4-FFF2-40B4-BE49-F238E27FC236}">
                <a16:creationId xmlns:a16="http://schemas.microsoft.com/office/drawing/2014/main" id="{C3EFCC20-2F2B-E64D-BEA4-C837178E9755}"/>
              </a:ext>
            </a:extLst>
          </p:cNvPr>
          <p:cNvSpPr txBox="1"/>
          <p:nvPr/>
        </p:nvSpPr>
        <p:spPr>
          <a:xfrm>
            <a:off x="5934456" y="5148072"/>
            <a:ext cx="2273251" cy="369332"/>
          </a:xfrm>
          <a:prstGeom prst="rect">
            <a:avLst/>
          </a:prstGeom>
          <a:noFill/>
        </p:spPr>
        <p:txBody>
          <a:bodyPr wrap="none" rtlCol="0">
            <a:spAutoFit/>
          </a:bodyPr>
          <a:lstStyle/>
          <a:p>
            <a:r>
              <a:rPr lang="en-US" dirty="0"/>
              <a:t>Young Dupre Equation</a:t>
            </a:r>
          </a:p>
        </p:txBody>
      </p:sp>
    </p:spTree>
    <p:extLst>
      <p:ext uri="{BB962C8B-B14F-4D97-AF65-F5344CB8AC3E}">
        <p14:creationId xmlns:p14="http://schemas.microsoft.com/office/powerpoint/2010/main" val="1156950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56F17C-47B0-AD41-8D5B-9641E5ACC92E}"/>
              </a:ext>
            </a:extLst>
          </p:cNvPr>
          <p:cNvSpPr>
            <a:spLocks noGrp="1"/>
          </p:cNvSpPr>
          <p:nvPr>
            <p:ph type="sldNum" sz="quarter" idx="12"/>
          </p:nvPr>
        </p:nvSpPr>
        <p:spPr/>
        <p:txBody>
          <a:bodyPr/>
          <a:lstStyle/>
          <a:p>
            <a:fld id="{F330A13A-245F-CF4A-9D4D-0D02FAFE269F}" type="slidenum">
              <a:rPr lang="en-US" smtClean="0"/>
              <a:t>43</a:t>
            </a:fld>
            <a:endParaRPr lang="en-US"/>
          </a:p>
        </p:txBody>
      </p:sp>
      <p:pic>
        <p:nvPicPr>
          <p:cNvPr id="3" name="Picture 2">
            <a:extLst>
              <a:ext uri="{FF2B5EF4-FFF2-40B4-BE49-F238E27FC236}">
                <a16:creationId xmlns:a16="http://schemas.microsoft.com/office/drawing/2014/main" id="{CD7DCBC2-084A-2D4F-A6D5-1ACDADA1CCD1}"/>
              </a:ext>
            </a:extLst>
          </p:cNvPr>
          <p:cNvPicPr>
            <a:picLocks noChangeAspect="1"/>
          </p:cNvPicPr>
          <p:nvPr/>
        </p:nvPicPr>
        <p:blipFill>
          <a:blip r:embed="rId2"/>
          <a:stretch>
            <a:fillRect/>
          </a:stretch>
        </p:blipFill>
        <p:spPr>
          <a:xfrm>
            <a:off x="6554470" y="889762"/>
            <a:ext cx="4660900" cy="469900"/>
          </a:xfrm>
          <a:prstGeom prst="rect">
            <a:avLst/>
          </a:prstGeom>
        </p:spPr>
      </p:pic>
      <p:pic>
        <p:nvPicPr>
          <p:cNvPr id="4" name="Picture 3">
            <a:extLst>
              <a:ext uri="{FF2B5EF4-FFF2-40B4-BE49-F238E27FC236}">
                <a16:creationId xmlns:a16="http://schemas.microsoft.com/office/drawing/2014/main" id="{8C064878-BCAD-7E4A-8ABD-D2AEF48F7B01}"/>
              </a:ext>
            </a:extLst>
          </p:cNvPr>
          <p:cNvPicPr>
            <a:picLocks noChangeAspect="1"/>
          </p:cNvPicPr>
          <p:nvPr/>
        </p:nvPicPr>
        <p:blipFill>
          <a:blip r:embed="rId3"/>
          <a:stretch>
            <a:fillRect/>
          </a:stretch>
        </p:blipFill>
        <p:spPr>
          <a:xfrm>
            <a:off x="2519172" y="1124712"/>
            <a:ext cx="2819400" cy="1219200"/>
          </a:xfrm>
          <a:prstGeom prst="rect">
            <a:avLst/>
          </a:prstGeom>
        </p:spPr>
      </p:pic>
      <p:pic>
        <p:nvPicPr>
          <p:cNvPr id="5" name="Picture 4">
            <a:extLst>
              <a:ext uri="{FF2B5EF4-FFF2-40B4-BE49-F238E27FC236}">
                <a16:creationId xmlns:a16="http://schemas.microsoft.com/office/drawing/2014/main" id="{A26658D9-7910-4041-A57C-5BFE68619152}"/>
              </a:ext>
            </a:extLst>
          </p:cNvPr>
          <p:cNvPicPr>
            <a:picLocks noChangeAspect="1"/>
          </p:cNvPicPr>
          <p:nvPr/>
        </p:nvPicPr>
        <p:blipFill>
          <a:blip r:embed="rId4"/>
          <a:stretch>
            <a:fillRect/>
          </a:stretch>
        </p:blipFill>
        <p:spPr>
          <a:xfrm>
            <a:off x="693596" y="2755900"/>
            <a:ext cx="5978476" cy="3379724"/>
          </a:xfrm>
          <a:prstGeom prst="rect">
            <a:avLst/>
          </a:prstGeom>
        </p:spPr>
      </p:pic>
      <p:sp>
        <p:nvSpPr>
          <p:cNvPr id="6" name="TextBox 5">
            <a:extLst>
              <a:ext uri="{FF2B5EF4-FFF2-40B4-BE49-F238E27FC236}">
                <a16:creationId xmlns:a16="http://schemas.microsoft.com/office/drawing/2014/main" id="{A5150167-9F17-6242-966F-82CD93004143}"/>
              </a:ext>
            </a:extLst>
          </p:cNvPr>
          <p:cNvSpPr txBox="1"/>
          <p:nvPr/>
        </p:nvSpPr>
        <p:spPr>
          <a:xfrm>
            <a:off x="5961888" y="1627632"/>
            <a:ext cx="5126275" cy="369332"/>
          </a:xfrm>
          <a:prstGeom prst="rect">
            <a:avLst/>
          </a:prstGeom>
          <a:noFill/>
        </p:spPr>
        <p:txBody>
          <a:bodyPr wrap="none" rtlCol="0">
            <a:spAutoFit/>
          </a:bodyPr>
          <a:lstStyle/>
          <a:p>
            <a:r>
              <a:rPr lang="en-US" dirty="0"/>
              <a:t>Pressure for equilibrium of a liquid droplet of size ”r”</a:t>
            </a:r>
          </a:p>
        </p:txBody>
      </p:sp>
      <p:pic>
        <p:nvPicPr>
          <p:cNvPr id="7" name="Picture 6">
            <a:extLst>
              <a:ext uri="{FF2B5EF4-FFF2-40B4-BE49-F238E27FC236}">
                <a16:creationId xmlns:a16="http://schemas.microsoft.com/office/drawing/2014/main" id="{4844DC95-49DB-0B48-ABDA-DD143CF215E5}"/>
              </a:ext>
            </a:extLst>
          </p:cNvPr>
          <p:cNvPicPr>
            <a:picLocks noChangeAspect="1"/>
          </p:cNvPicPr>
          <p:nvPr/>
        </p:nvPicPr>
        <p:blipFill>
          <a:blip r:embed="rId5"/>
          <a:stretch>
            <a:fillRect/>
          </a:stretch>
        </p:blipFill>
        <p:spPr>
          <a:xfrm>
            <a:off x="7637526" y="2264934"/>
            <a:ext cx="759421" cy="321056"/>
          </a:xfrm>
          <a:prstGeom prst="rect">
            <a:avLst/>
          </a:prstGeom>
        </p:spPr>
      </p:pic>
      <p:sp>
        <p:nvSpPr>
          <p:cNvPr id="8" name="TextBox 7">
            <a:extLst>
              <a:ext uri="{FF2B5EF4-FFF2-40B4-BE49-F238E27FC236}">
                <a16:creationId xmlns:a16="http://schemas.microsoft.com/office/drawing/2014/main" id="{A6C85D04-035B-5F4A-A7CE-B2369BB207AE}"/>
              </a:ext>
            </a:extLst>
          </p:cNvPr>
          <p:cNvSpPr txBox="1"/>
          <p:nvPr/>
        </p:nvSpPr>
        <p:spPr>
          <a:xfrm>
            <a:off x="8610600" y="2240796"/>
            <a:ext cx="2277996" cy="369332"/>
          </a:xfrm>
          <a:prstGeom prst="rect">
            <a:avLst/>
          </a:prstGeom>
          <a:noFill/>
        </p:spPr>
        <p:txBody>
          <a:bodyPr wrap="none" rtlCol="0">
            <a:spAutoFit/>
          </a:bodyPr>
          <a:lstStyle/>
          <a:p>
            <a:r>
              <a:rPr lang="en-US" dirty="0"/>
              <a:t>Reversible equilibrium</a:t>
            </a:r>
          </a:p>
        </p:txBody>
      </p:sp>
      <p:sp>
        <p:nvSpPr>
          <p:cNvPr id="9" name="TextBox 8">
            <a:extLst>
              <a:ext uri="{FF2B5EF4-FFF2-40B4-BE49-F238E27FC236}">
                <a16:creationId xmlns:a16="http://schemas.microsoft.com/office/drawing/2014/main" id="{668E6C46-6070-6F4C-95FD-6D60F7F78E00}"/>
              </a:ext>
            </a:extLst>
          </p:cNvPr>
          <p:cNvSpPr txBox="1"/>
          <p:nvPr/>
        </p:nvSpPr>
        <p:spPr>
          <a:xfrm>
            <a:off x="8610600" y="2678775"/>
            <a:ext cx="2489399" cy="369332"/>
          </a:xfrm>
          <a:prstGeom prst="rect">
            <a:avLst/>
          </a:prstGeom>
          <a:noFill/>
        </p:spPr>
        <p:txBody>
          <a:bodyPr wrap="none" rtlCol="0">
            <a:spAutoFit/>
          </a:bodyPr>
          <a:lstStyle/>
          <a:p>
            <a:r>
              <a:rPr lang="en-US" dirty="0"/>
              <a:t>At constant temperature</a:t>
            </a:r>
          </a:p>
        </p:txBody>
      </p:sp>
      <p:pic>
        <p:nvPicPr>
          <p:cNvPr id="10" name="Picture 9">
            <a:extLst>
              <a:ext uri="{FF2B5EF4-FFF2-40B4-BE49-F238E27FC236}">
                <a16:creationId xmlns:a16="http://schemas.microsoft.com/office/drawing/2014/main" id="{6AF4446E-EE9C-4648-8DAE-5945494A2110}"/>
              </a:ext>
            </a:extLst>
          </p:cNvPr>
          <p:cNvPicPr>
            <a:picLocks noChangeAspect="1"/>
          </p:cNvPicPr>
          <p:nvPr/>
        </p:nvPicPr>
        <p:blipFill>
          <a:blip r:embed="rId6"/>
          <a:stretch>
            <a:fillRect/>
          </a:stretch>
        </p:blipFill>
        <p:spPr>
          <a:xfrm>
            <a:off x="7443685" y="2757307"/>
            <a:ext cx="989838" cy="290800"/>
          </a:xfrm>
          <a:prstGeom prst="rect">
            <a:avLst/>
          </a:prstGeom>
        </p:spPr>
      </p:pic>
      <p:pic>
        <p:nvPicPr>
          <p:cNvPr id="11" name="Picture 10">
            <a:extLst>
              <a:ext uri="{FF2B5EF4-FFF2-40B4-BE49-F238E27FC236}">
                <a16:creationId xmlns:a16="http://schemas.microsoft.com/office/drawing/2014/main" id="{E4CE426B-849D-C347-A85B-9951341A7576}"/>
              </a:ext>
            </a:extLst>
          </p:cNvPr>
          <p:cNvPicPr>
            <a:picLocks noChangeAspect="1"/>
          </p:cNvPicPr>
          <p:nvPr/>
        </p:nvPicPr>
        <p:blipFill>
          <a:blip r:embed="rId7"/>
          <a:stretch>
            <a:fillRect/>
          </a:stretch>
        </p:blipFill>
        <p:spPr>
          <a:xfrm>
            <a:off x="6995437" y="3177659"/>
            <a:ext cx="1529588" cy="624679"/>
          </a:xfrm>
          <a:prstGeom prst="rect">
            <a:avLst/>
          </a:prstGeom>
        </p:spPr>
      </p:pic>
      <p:sp>
        <p:nvSpPr>
          <p:cNvPr id="12" name="TextBox 11">
            <a:extLst>
              <a:ext uri="{FF2B5EF4-FFF2-40B4-BE49-F238E27FC236}">
                <a16:creationId xmlns:a16="http://schemas.microsoft.com/office/drawing/2014/main" id="{22B45AA5-FF01-BE4D-829E-4A0AE6D7F2BB}"/>
              </a:ext>
            </a:extLst>
          </p:cNvPr>
          <p:cNvSpPr txBox="1"/>
          <p:nvPr/>
        </p:nvSpPr>
        <p:spPr>
          <a:xfrm>
            <a:off x="8605098" y="3281753"/>
            <a:ext cx="2888098" cy="369332"/>
          </a:xfrm>
          <a:prstGeom prst="rect">
            <a:avLst/>
          </a:prstGeom>
          <a:noFill/>
        </p:spPr>
        <p:txBody>
          <a:bodyPr wrap="none" rtlCol="0">
            <a:spAutoFit/>
          </a:bodyPr>
          <a:lstStyle/>
          <a:p>
            <a:r>
              <a:rPr lang="en-US" dirty="0"/>
              <a:t>Differential Laplace equation</a:t>
            </a:r>
          </a:p>
        </p:txBody>
      </p:sp>
      <p:pic>
        <p:nvPicPr>
          <p:cNvPr id="13" name="Picture 12">
            <a:extLst>
              <a:ext uri="{FF2B5EF4-FFF2-40B4-BE49-F238E27FC236}">
                <a16:creationId xmlns:a16="http://schemas.microsoft.com/office/drawing/2014/main" id="{0F01513F-FF27-8F43-9F0D-1B31736C015F}"/>
              </a:ext>
            </a:extLst>
          </p:cNvPr>
          <p:cNvPicPr>
            <a:picLocks noChangeAspect="1"/>
          </p:cNvPicPr>
          <p:nvPr/>
        </p:nvPicPr>
        <p:blipFill>
          <a:blip r:embed="rId8"/>
          <a:stretch>
            <a:fillRect/>
          </a:stretch>
        </p:blipFill>
        <p:spPr>
          <a:xfrm>
            <a:off x="7074431" y="3802338"/>
            <a:ext cx="1371600" cy="496957"/>
          </a:xfrm>
          <a:prstGeom prst="rect">
            <a:avLst/>
          </a:prstGeom>
        </p:spPr>
      </p:pic>
      <p:pic>
        <p:nvPicPr>
          <p:cNvPr id="14" name="Picture 13">
            <a:extLst>
              <a:ext uri="{FF2B5EF4-FFF2-40B4-BE49-F238E27FC236}">
                <a16:creationId xmlns:a16="http://schemas.microsoft.com/office/drawing/2014/main" id="{604ECD17-BFDF-E742-9E11-A01E70441615}"/>
              </a:ext>
            </a:extLst>
          </p:cNvPr>
          <p:cNvPicPr>
            <a:picLocks noChangeAspect="1"/>
          </p:cNvPicPr>
          <p:nvPr/>
        </p:nvPicPr>
        <p:blipFill>
          <a:blip r:embed="rId9"/>
          <a:stretch>
            <a:fillRect/>
          </a:stretch>
        </p:blipFill>
        <p:spPr>
          <a:xfrm>
            <a:off x="7097991" y="4416930"/>
            <a:ext cx="691388" cy="186143"/>
          </a:xfrm>
          <a:prstGeom prst="rect">
            <a:avLst/>
          </a:prstGeom>
        </p:spPr>
      </p:pic>
      <p:pic>
        <p:nvPicPr>
          <p:cNvPr id="15" name="Picture 14">
            <a:extLst>
              <a:ext uri="{FF2B5EF4-FFF2-40B4-BE49-F238E27FC236}">
                <a16:creationId xmlns:a16="http://schemas.microsoft.com/office/drawing/2014/main" id="{A7CAEAE4-E02B-AD49-A2E0-EBB81937F14D}"/>
              </a:ext>
            </a:extLst>
          </p:cNvPr>
          <p:cNvPicPr>
            <a:picLocks noChangeAspect="1"/>
          </p:cNvPicPr>
          <p:nvPr/>
        </p:nvPicPr>
        <p:blipFill>
          <a:blip r:embed="rId10"/>
          <a:stretch>
            <a:fillRect/>
          </a:stretch>
        </p:blipFill>
        <p:spPr>
          <a:xfrm>
            <a:off x="8052458" y="4366612"/>
            <a:ext cx="945134" cy="282938"/>
          </a:xfrm>
          <a:prstGeom prst="rect">
            <a:avLst/>
          </a:prstGeom>
        </p:spPr>
      </p:pic>
      <p:pic>
        <p:nvPicPr>
          <p:cNvPr id="16" name="Picture 15">
            <a:extLst>
              <a:ext uri="{FF2B5EF4-FFF2-40B4-BE49-F238E27FC236}">
                <a16:creationId xmlns:a16="http://schemas.microsoft.com/office/drawing/2014/main" id="{73C3BCC7-69F4-994E-A1FD-F851CD687E37}"/>
              </a:ext>
            </a:extLst>
          </p:cNvPr>
          <p:cNvPicPr>
            <a:picLocks noChangeAspect="1"/>
          </p:cNvPicPr>
          <p:nvPr/>
        </p:nvPicPr>
        <p:blipFill>
          <a:blip r:embed="rId11"/>
          <a:stretch>
            <a:fillRect/>
          </a:stretch>
        </p:blipFill>
        <p:spPr>
          <a:xfrm>
            <a:off x="7131962" y="4767185"/>
            <a:ext cx="1256538" cy="510648"/>
          </a:xfrm>
          <a:prstGeom prst="rect">
            <a:avLst/>
          </a:prstGeom>
        </p:spPr>
      </p:pic>
      <p:sp>
        <p:nvSpPr>
          <p:cNvPr id="17" name="TextBox 16">
            <a:extLst>
              <a:ext uri="{FF2B5EF4-FFF2-40B4-BE49-F238E27FC236}">
                <a16:creationId xmlns:a16="http://schemas.microsoft.com/office/drawing/2014/main" id="{8530ED98-1ACA-4143-A00E-64873860CECD}"/>
              </a:ext>
            </a:extLst>
          </p:cNvPr>
          <p:cNvSpPr txBox="1"/>
          <p:nvPr/>
        </p:nvSpPr>
        <p:spPr>
          <a:xfrm>
            <a:off x="7360920" y="5623560"/>
            <a:ext cx="3952044" cy="369332"/>
          </a:xfrm>
          <a:prstGeom prst="rect">
            <a:avLst/>
          </a:prstGeom>
          <a:noFill/>
        </p:spPr>
        <p:txBody>
          <a:bodyPr wrap="none" rtlCol="0">
            <a:spAutoFit/>
          </a:bodyPr>
          <a:lstStyle/>
          <a:p>
            <a:r>
              <a:rPr lang="en-US" dirty="0"/>
              <a:t>Small drops evaporate, large drops grow</a:t>
            </a:r>
          </a:p>
        </p:txBody>
      </p:sp>
      <p:sp>
        <p:nvSpPr>
          <p:cNvPr id="18" name="TextBox 17">
            <a:extLst>
              <a:ext uri="{FF2B5EF4-FFF2-40B4-BE49-F238E27FC236}">
                <a16:creationId xmlns:a16="http://schemas.microsoft.com/office/drawing/2014/main" id="{8912C10F-83FE-6B3F-4EB2-E55EA342FF3D}"/>
              </a:ext>
            </a:extLst>
          </p:cNvPr>
          <p:cNvSpPr txBox="1"/>
          <p:nvPr/>
        </p:nvSpPr>
        <p:spPr>
          <a:xfrm>
            <a:off x="322192" y="201382"/>
            <a:ext cx="981082" cy="923330"/>
          </a:xfrm>
          <a:prstGeom prst="rect">
            <a:avLst/>
          </a:prstGeom>
          <a:noFill/>
        </p:spPr>
        <p:txBody>
          <a:bodyPr wrap="square" rtlCol="0">
            <a:spAutoFit/>
          </a:bodyPr>
          <a:lstStyle/>
          <a:p>
            <a:r>
              <a:rPr lang="en-US" dirty="0"/>
              <a:t>-S  U  V</a:t>
            </a:r>
          </a:p>
          <a:p>
            <a:r>
              <a:rPr lang="en-US" dirty="0"/>
              <a:t>H       A</a:t>
            </a:r>
          </a:p>
          <a:p>
            <a:r>
              <a:rPr lang="en-US" dirty="0"/>
              <a:t>-p  G  T</a:t>
            </a:r>
          </a:p>
        </p:txBody>
      </p:sp>
    </p:spTree>
    <p:extLst>
      <p:ext uri="{BB962C8B-B14F-4D97-AF65-F5344CB8AC3E}">
        <p14:creationId xmlns:p14="http://schemas.microsoft.com/office/powerpoint/2010/main" val="1440320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50E3D6-DA57-0E45-8EAE-E9E982F395BB}"/>
              </a:ext>
            </a:extLst>
          </p:cNvPr>
          <p:cNvSpPr>
            <a:spLocks noGrp="1"/>
          </p:cNvSpPr>
          <p:nvPr>
            <p:ph type="sldNum" sz="quarter" idx="12"/>
          </p:nvPr>
        </p:nvSpPr>
        <p:spPr/>
        <p:txBody>
          <a:bodyPr/>
          <a:lstStyle/>
          <a:p>
            <a:fld id="{F330A13A-245F-CF4A-9D4D-0D02FAFE269F}" type="slidenum">
              <a:rPr lang="en-US" smtClean="0"/>
              <a:t>44</a:t>
            </a:fld>
            <a:endParaRPr lang="en-US"/>
          </a:p>
        </p:txBody>
      </p:sp>
      <p:pic>
        <p:nvPicPr>
          <p:cNvPr id="3" name="Picture 2">
            <a:extLst>
              <a:ext uri="{FF2B5EF4-FFF2-40B4-BE49-F238E27FC236}">
                <a16:creationId xmlns:a16="http://schemas.microsoft.com/office/drawing/2014/main" id="{317950CB-8246-7C49-AA12-208FAE1ED5EA}"/>
              </a:ext>
            </a:extLst>
          </p:cNvPr>
          <p:cNvPicPr>
            <a:picLocks noChangeAspect="1"/>
          </p:cNvPicPr>
          <p:nvPr/>
        </p:nvPicPr>
        <p:blipFill>
          <a:blip r:embed="rId2"/>
          <a:stretch>
            <a:fillRect/>
          </a:stretch>
        </p:blipFill>
        <p:spPr>
          <a:xfrm>
            <a:off x="3126768" y="1270123"/>
            <a:ext cx="1593342" cy="691088"/>
          </a:xfrm>
          <a:prstGeom prst="rect">
            <a:avLst/>
          </a:prstGeom>
        </p:spPr>
      </p:pic>
      <p:sp>
        <p:nvSpPr>
          <p:cNvPr id="4" name="TextBox 3">
            <a:extLst>
              <a:ext uri="{FF2B5EF4-FFF2-40B4-BE49-F238E27FC236}">
                <a16:creationId xmlns:a16="http://schemas.microsoft.com/office/drawing/2014/main" id="{254DD145-DA82-444B-A441-E32840768C3E}"/>
              </a:ext>
            </a:extLst>
          </p:cNvPr>
          <p:cNvSpPr txBox="1"/>
          <p:nvPr/>
        </p:nvSpPr>
        <p:spPr>
          <a:xfrm>
            <a:off x="4720110" y="201168"/>
            <a:ext cx="2751779" cy="461665"/>
          </a:xfrm>
          <a:prstGeom prst="rect">
            <a:avLst/>
          </a:prstGeom>
          <a:noFill/>
        </p:spPr>
        <p:txBody>
          <a:bodyPr wrap="none" rtlCol="0">
            <a:spAutoFit/>
          </a:bodyPr>
          <a:lstStyle/>
          <a:p>
            <a:r>
              <a:rPr lang="en-US" sz="2400" b="1" dirty="0"/>
              <a:t>Solubility and Size, r</a:t>
            </a:r>
          </a:p>
        </p:txBody>
      </p:sp>
      <p:sp>
        <p:nvSpPr>
          <p:cNvPr id="5" name="TextBox 4">
            <a:extLst>
              <a:ext uri="{FF2B5EF4-FFF2-40B4-BE49-F238E27FC236}">
                <a16:creationId xmlns:a16="http://schemas.microsoft.com/office/drawing/2014/main" id="{58AEC5CE-433B-FD46-BA77-1E1786D57689}"/>
              </a:ext>
            </a:extLst>
          </p:cNvPr>
          <p:cNvSpPr txBox="1"/>
          <p:nvPr/>
        </p:nvSpPr>
        <p:spPr>
          <a:xfrm>
            <a:off x="2481099" y="841248"/>
            <a:ext cx="7229800" cy="369332"/>
          </a:xfrm>
          <a:prstGeom prst="rect">
            <a:avLst/>
          </a:prstGeom>
          <a:noFill/>
        </p:spPr>
        <p:txBody>
          <a:bodyPr wrap="none" rtlCol="0">
            <a:spAutoFit/>
          </a:bodyPr>
          <a:lstStyle/>
          <a:p>
            <a:r>
              <a:rPr lang="en-US" dirty="0"/>
              <a:t>Consider a particle of size </a:t>
            </a:r>
            <a:r>
              <a:rPr lang="en-US" dirty="0" err="1"/>
              <a:t>r</a:t>
            </a:r>
            <a:r>
              <a:rPr lang="en-US" baseline="-25000" dirty="0" err="1"/>
              <a:t>i</a:t>
            </a:r>
            <a:r>
              <a:rPr lang="en-US" dirty="0"/>
              <a:t> in a solution of concentration x</a:t>
            </a:r>
            <a:r>
              <a:rPr lang="en-US" baseline="-25000" dirty="0"/>
              <a:t>i</a:t>
            </a:r>
            <a:r>
              <a:rPr lang="en-US" dirty="0"/>
              <a:t> with activity </a:t>
            </a:r>
            <a:r>
              <a:rPr lang="en-US" dirty="0" err="1"/>
              <a:t>a</a:t>
            </a:r>
            <a:r>
              <a:rPr lang="en-US" baseline="-25000" dirty="0" err="1"/>
              <a:t>i</a:t>
            </a:r>
            <a:r>
              <a:rPr lang="en-US" dirty="0"/>
              <a:t> </a:t>
            </a:r>
          </a:p>
        </p:txBody>
      </p:sp>
      <p:sp>
        <p:nvSpPr>
          <p:cNvPr id="6" name="TextBox 5">
            <a:extLst>
              <a:ext uri="{FF2B5EF4-FFF2-40B4-BE49-F238E27FC236}">
                <a16:creationId xmlns:a16="http://schemas.microsoft.com/office/drawing/2014/main" id="{F45610D0-A491-2C43-979F-7930D7CAB350}"/>
              </a:ext>
            </a:extLst>
          </p:cNvPr>
          <p:cNvSpPr txBox="1"/>
          <p:nvPr/>
        </p:nvSpPr>
        <p:spPr>
          <a:xfrm>
            <a:off x="5568696" y="1431001"/>
            <a:ext cx="4489704" cy="369332"/>
          </a:xfrm>
          <a:prstGeom prst="rect">
            <a:avLst/>
          </a:prstGeom>
          <a:noFill/>
        </p:spPr>
        <p:txBody>
          <a:bodyPr wrap="square" rtlCol="0">
            <a:spAutoFit/>
          </a:bodyPr>
          <a:lstStyle/>
          <a:p>
            <a:r>
              <a:rPr lang="en-US" dirty="0"/>
              <a:t>Derivative  form of the Laplace equation</a:t>
            </a:r>
          </a:p>
        </p:txBody>
      </p:sp>
      <p:pic>
        <p:nvPicPr>
          <p:cNvPr id="7" name="Picture 6">
            <a:extLst>
              <a:ext uri="{FF2B5EF4-FFF2-40B4-BE49-F238E27FC236}">
                <a16:creationId xmlns:a16="http://schemas.microsoft.com/office/drawing/2014/main" id="{453CFBF5-18F1-7E48-AF8E-7CEAC855B653}"/>
              </a:ext>
            </a:extLst>
          </p:cNvPr>
          <p:cNvPicPr>
            <a:picLocks noChangeAspect="1"/>
          </p:cNvPicPr>
          <p:nvPr/>
        </p:nvPicPr>
        <p:blipFill>
          <a:blip r:embed="rId3"/>
          <a:stretch>
            <a:fillRect/>
          </a:stretch>
        </p:blipFill>
        <p:spPr>
          <a:xfrm>
            <a:off x="3126768" y="2020316"/>
            <a:ext cx="2294128" cy="610936"/>
          </a:xfrm>
          <a:prstGeom prst="rect">
            <a:avLst/>
          </a:prstGeom>
        </p:spPr>
      </p:pic>
      <p:sp>
        <p:nvSpPr>
          <p:cNvPr id="8" name="TextBox 7">
            <a:extLst>
              <a:ext uri="{FF2B5EF4-FFF2-40B4-BE49-F238E27FC236}">
                <a16:creationId xmlns:a16="http://schemas.microsoft.com/office/drawing/2014/main" id="{B87A3F1E-1575-7145-BD62-CBFFED752E90}"/>
              </a:ext>
            </a:extLst>
          </p:cNvPr>
          <p:cNvSpPr txBox="1"/>
          <p:nvPr/>
        </p:nvSpPr>
        <p:spPr>
          <a:xfrm>
            <a:off x="5568696" y="2084762"/>
            <a:ext cx="4489704" cy="369332"/>
          </a:xfrm>
          <a:prstGeom prst="rect">
            <a:avLst/>
          </a:prstGeom>
          <a:noFill/>
        </p:spPr>
        <p:txBody>
          <a:bodyPr wrap="square" rtlCol="0">
            <a:spAutoFit/>
          </a:bodyPr>
          <a:lstStyle/>
          <a:p>
            <a:r>
              <a:rPr lang="en-US" dirty="0"/>
              <a:t>Dynamic equilibrium</a:t>
            </a:r>
          </a:p>
        </p:txBody>
      </p:sp>
      <p:pic>
        <p:nvPicPr>
          <p:cNvPr id="9" name="Picture 8">
            <a:extLst>
              <a:ext uri="{FF2B5EF4-FFF2-40B4-BE49-F238E27FC236}">
                <a16:creationId xmlns:a16="http://schemas.microsoft.com/office/drawing/2014/main" id="{58580093-5937-E442-8188-544F370575AA}"/>
              </a:ext>
            </a:extLst>
          </p:cNvPr>
          <p:cNvPicPr>
            <a:picLocks noChangeAspect="1"/>
          </p:cNvPicPr>
          <p:nvPr/>
        </p:nvPicPr>
        <p:blipFill>
          <a:blip r:embed="rId4"/>
          <a:stretch>
            <a:fillRect/>
          </a:stretch>
        </p:blipFill>
        <p:spPr>
          <a:xfrm>
            <a:off x="3266722" y="2672069"/>
            <a:ext cx="2014220" cy="608321"/>
          </a:xfrm>
          <a:prstGeom prst="rect">
            <a:avLst/>
          </a:prstGeom>
        </p:spPr>
      </p:pic>
      <p:sp>
        <p:nvSpPr>
          <p:cNvPr id="10" name="TextBox 9">
            <a:extLst>
              <a:ext uri="{FF2B5EF4-FFF2-40B4-BE49-F238E27FC236}">
                <a16:creationId xmlns:a16="http://schemas.microsoft.com/office/drawing/2014/main" id="{0CF5995B-D746-1740-802F-744CF9C10C0D}"/>
              </a:ext>
            </a:extLst>
          </p:cNvPr>
          <p:cNvSpPr txBox="1"/>
          <p:nvPr/>
        </p:nvSpPr>
        <p:spPr>
          <a:xfrm>
            <a:off x="5568696" y="2791563"/>
            <a:ext cx="4489704" cy="369332"/>
          </a:xfrm>
          <a:prstGeom prst="rect">
            <a:avLst/>
          </a:prstGeom>
          <a:noFill/>
        </p:spPr>
        <p:txBody>
          <a:bodyPr wrap="square" rtlCol="0">
            <a:spAutoFit/>
          </a:bodyPr>
          <a:lstStyle/>
          <a:p>
            <a:r>
              <a:rPr lang="en-US" dirty="0"/>
              <a:t>For an incompressible solid phase</a:t>
            </a:r>
          </a:p>
        </p:txBody>
      </p:sp>
      <p:pic>
        <p:nvPicPr>
          <p:cNvPr id="11" name="Picture 10">
            <a:extLst>
              <a:ext uri="{FF2B5EF4-FFF2-40B4-BE49-F238E27FC236}">
                <a16:creationId xmlns:a16="http://schemas.microsoft.com/office/drawing/2014/main" id="{E57E1EA2-2214-DF42-A64E-DCF9B91B36E4}"/>
              </a:ext>
            </a:extLst>
          </p:cNvPr>
          <p:cNvPicPr>
            <a:picLocks noChangeAspect="1"/>
          </p:cNvPicPr>
          <p:nvPr/>
        </p:nvPicPr>
        <p:blipFill>
          <a:blip r:embed="rId5"/>
          <a:stretch>
            <a:fillRect/>
          </a:stretch>
        </p:blipFill>
        <p:spPr>
          <a:xfrm>
            <a:off x="3266722" y="3407183"/>
            <a:ext cx="1453388" cy="352336"/>
          </a:xfrm>
          <a:prstGeom prst="rect">
            <a:avLst/>
          </a:prstGeom>
        </p:spPr>
      </p:pic>
      <p:sp>
        <p:nvSpPr>
          <p:cNvPr id="12" name="TextBox 11">
            <a:extLst>
              <a:ext uri="{FF2B5EF4-FFF2-40B4-BE49-F238E27FC236}">
                <a16:creationId xmlns:a16="http://schemas.microsoft.com/office/drawing/2014/main" id="{7C5F2614-6EAF-7644-B452-A66D4CA5DE91}"/>
              </a:ext>
            </a:extLst>
          </p:cNvPr>
          <p:cNvSpPr txBox="1"/>
          <p:nvPr/>
        </p:nvSpPr>
        <p:spPr>
          <a:xfrm>
            <a:off x="5568696" y="3398685"/>
            <a:ext cx="4489704" cy="369332"/>
          </a:xfrm>
          <a:prstGeom prst="rect">
            <a:avLst/>
          </a:prstGeom>
          <a:noFill/>
        </p:spPr>
        <p:txBody>
          <a:bodyPr wrap="square" rtlCol="0">
            <a:spAutoFit/>
          </a:bodyPr>
          <a:lstStyle/>
          <a:p>
            <a:r>
              <a:rPr lang="en-US" dirty="0"/>
              <a:t>Definition of activity</a:t>
            </a:r>
          </a:p>
        </p:txBody>
      </p:sp>
      <p:pic>
        <p:nvPicPr>
          <p:cNvPr id="13" name="Picture 12">
            <a:extLst>
              <a:ext uri="{FF2B5EF4-FFF2-40B4-BE49-F238E27FC236}">
                <a16:creationId xmlns:a16="http://schemas.microsoft.com/office/drawing/2014/main" id="{C7B2B91E-D323-5A4B-9F42-834EFF41B2F9}"/>
              </a:ext>
            </a:extLst>
          </p:cNvPr>
          <p:cNvPicPr>
            <a:picLocks noChangeAspect="1"/>
          </p:cNvPicPr>
          <p:nvPr/>
        </p:nvPicPr>
        <p:blipFill>
          <a:blip r:embed="rId6"/>
          <a:stretch>
            <a:fillRect/>
          </a:stretch>
        </p:blipFill>
        <p:spPr>
          <a:xfrm>
            <a:off x="3266722" y="3822446"/>
            <a:ext cx="1799054" cy="683640"/>
          </a:xfrm>
          <a:prstGeom prst="rect">
            <a:avLst/>
          </a:prstGeom>
        </p:spPr>
      </p:pic>
      <p:sp>
        <p:nvSpPr>
          <p:cNvPr id="14" name="TextBox 13">
            <a:extLst>
              <a:ext uri="{FF2B5EF4-FFF2-40B4-BE49-F238E27FC236}">
                <a16:creationId xmlns:a16="http://schemas.microsoft.com/office/drawing/2014/main" id="{A139A7CD-461C-D749-84F2-291F8B315AAA}"/>
              </a:ext>
            </a:extLst>
          </p:cNvPr>
          <p:cNvSpPr txBox="1"/>
          <p:nvPr/>
        </p:nvSpPr>
        <p:spPr>
          <a:xfrm>
            <a:off x="5568696" y="3969096"/>
            <a:ext cx="4489704" cy="646331"/>
          </a:xfrm>
          <a:prstGeom prst="rect">
            <a:avLst/>
          </a:prstGeom>
          <a:noFill/>
        </p:spPr>
        <p:txBody>
          <a:bodyPr wrap="square" rtlCol="0">
            <a:spAutoFit/>
          </a:bodyPr>
          <a:lstStyle/>
          <a:p>
            <a:r>
              <a:rPr lang="en-US" dirty="0"/>
              <a:t>Solubility increases exponentially with reduction in size, r</a:t>
            </a:r>
          </a:p>
        </p:txBody>
      </p:sp>
      <p:sp>
        <p:nvSpPr>
          <p:cNvPr id="15" name="TextBox 14">
            <a:extLst>
              <a:ext uri="{FF2B5EF4-FFF2-40B4-BE49-F238E27FC236}">
                <a16:creationId xmlns:a16="http://schemas.microsoft.com/office/drawing/2014/main" id="{1AF68F8F-BCAD-A446-844B-7F953FB29D47}"/>
              </a:ext>
            </a:extLst>
          </p:cNvPr>
          <p:cNvSpPr txBox="1"/>
          <p:nvPr/>
        </p:nvSpPr>
        <p:spPr>
          <a:xfrm>
            <a:off x="3419856" y="4761650"/>
            <a:ext cx="3016275" cy="369332"/>
          </a:xfrm>
          <a:prstGeom prst="rect">
            <a:avLst/>
          </a:prstGeom>
          <a:noFill/>
        </p:spPr>
        <p:txBody>
          <a:bodyPr wrap="none" rtlCol="0">
            <a:spAutoFit/>
          </a:bodyPr>
          <a:lstStyle/>
          <a:p>
            <a:r>
              <a:rPr lang="en-US" dirty="0"/>
              <a:t>(</a:t>
            </a:r>
            <a:r>
              <a:rPr lang="en-US" dirty="0" err="1"/>
              <a:t>x</a:t>
            </a:r>
            <a:r>
              <a:rPr lang="en-US" baseline="-25000" dirty="0" err="1"/>
              <a:t>i</a:t>
            </a:r>
            <a:r>
              <a:rPr lang="en-US" baseline="30000" dirty="0" err="1"/>
              <a:t>l</a:t>
            </a:r>
            <a:r>
              <a:rPr lang="en-US" dirty="0"/>
              <a:t>)</a:t>
            </a:r>
            <a:r>
              <a:rPr lang="en-US" baseline="-25000" dirty="0"/>
              <a:t>r</a:t>
            </a:r>
            <a:r>
              <a:rPr lang="en-US" dirty="0"/>
              <a:t> = (</a:t>
            </a:r>
            <a:r>
              <a:rPr lang="en-US" dirty="0" err="1"/>
              <a:t>x</a:t>
            </a:r>
            <a:r>
              <a:rPr lang="en-US" baseline="-25000" dirty="0" err="1"/>
              <a:t>i</a:t>
            </a:r>
            <a:r>
              <a:rPr lang="en-US" baseline="30000" dirty="0" err="1"/>
              <a:t>l</a:t>
            </a:r>
            <a:r>
              <a:rPr lang="en-US" dirty="0"/>
              <a:t>)</a:t>
            </a:r>
            <a:r>
              <a:rPr lang="en-US" baseline="-25000" dirty="0"/>
              <a:t>r=∞</a:t>
            </a:r>
            <a:r>
              <a:rPr lang="en-US" dirty="0"/>
              <a:t> </a:t>
            </a:r>
            <a:r>
              <a:rPr lang="en-US" dirty="0" err="1"/>
              <a:t>exp</a:t>
            </a:r>
            <a:r>
              <a:rPr lang="en-US" dirty="0"/>
              <a:t>(2</a:t>
            </a:r>
            <a:r>
              <a:rPr lang="en-US" dirty="0">
                <a:latin typeface="Symbol" pitchFamily="2" charset="2"/>
              </a:rPr>
              <a:t>g</a:t>
            </a:r>
            <a:r>
              <a:rPr lang="en-US" baseline="30000" dirty="0"/>
              <a:t>sl</a:t>
            </a:r>
            <a:r>
              <a:rPr lang="en-US" dirty="0"/>
              <a:t>/(</a:t>
            </a:r>
            <a:r>
              <a:rPr lang="en-US" dirty="0" err="1">
                <a:latin typeface="Symbol" pitchFamily="2" charset="2"/>
              </a:rPr>
              <a:t>r</a:t>
            </a:r>
            <a:r>
              <a:rPr lang="en-US" dirty="0" err="1"/>
              <a:t>RT</a:t>
            </a:r>
            <a:r>
              <a:rPr lang="en-US" dirty="0"/>
              <a:t> r)) </a:t>
            </a:r>
          </a:p>
        </p:txBody>
      </p:sp>
      <p:sp>
        <p:nvSpPr>
          <p:cNvPr id="16" name="TextBox 15">
            <a:extLst>
              <a:ext uri="{FF2B5EF4-FFF2-40B4-BE49-F238E27FC236}">
                <a16:creationId xmlns:a16="http://schemas.microsoft.com/office/drawing/2014/main" id="{2FA7CBAD-0E7B-7949-A7C3-D5B3C5275509}"/>
              </a:ext>
            </a:extLst>
          </p:cNvPr>
          <p:cNvSpPr txBox="1"/>
          <p:nvPr/>
        </p:nvSpPr>
        <p:spPr>
          <a:xfrm>
            <a:off x="6365748" y="4625192"/>
            <a:ext cx="4489704" cy="646331"/>
          </a:xfrm>
          <a:prstGeom prst="rect">
            <a:avLst/>
          </a:prstGeom>
          <a:noFill/>
        </p:spPr>
        <p:txBody>
          <a:bodyPr wrap="square" rtlCol="0">
            <a:spAutoFit/>
          </a:bodyPr>
          <a:lstStyle/>
          <a:p>
            <a:r>
              <a:rPr lang="en-US" dirty="0"/>
              <a:t>Small particles dissolve to build large particles with lower solubility</a:t>
            </a:r>
          </a:p>
        </p:txBody>
      </p:sp>
      <p:sp>
        <p:nvSpPr>
          <p:cNvPr id="17" name="TextBox 16">
            <a:extLst>
              <a:ext uri="{FF2B5EF4-FFF2-40B4-BE49-F238E27FC236}">
                <a16:creationId xmlns:a16="http://schemas.microsoft.com/office/drawing/2014/main" id="{CEA42A40-33D5-FE46-AC39-353F20C818B7}"/>
              </a:ext>
            </a:extLst>
          </p:cNvPr>
          <p:cNvSpPr txBox="1"/>
          <p:nvPr/>
        </p:nvSpPr>
        <p:spPr>
          <a:xfrm>
            <a:off x="2029969" y="5203921"/>
            <a:ext cx="9875520" cy="1477328"/>
          </a:xfrm>
          <a:prstGeom prst="rect">
            <a:avLst/>
          </a:prstGeom>
          <a:noFill/>
        </p:spPr>
        <p:txBody>
          <a:bodyPr wrap="square" rtlCol="0">
            <a:spAutoFit/>
          </a:bodyPr>
          <a:lstStyle/>
          <a:p>
            <a:r>
              <a:rPr lang="en-US" b="1" dirty="0"/>
              <a:t>-To obtain nanoparticles you need to supersaturate to a high concentration (far from equilibrium).</a:t>
            </a:r>
          </a:p>
          <a:p>
            <a:r>
              <a:rPr lang="en-US" b="1" dirty="0"/>
              <a:t>-Low surface energy favors nanoparticles. (Such as at high temperatures)</a:t>
            </a:r>
          </a:p>
          <a:p>
            <a:r>
              <a:rPr lang="en-US" b="1" dirty="0"/>
              <a:t>-High temperature and high solid density favor nanoparticles.</a:t>
            </a:r>
          </a:p>
          <a:p>
            <a:endParaRPr lang="en-US" dirty="0"/>
          </a:p>
          <a:p>
            <a:r>
              <a:rPr lang="en-US" dirty="0"/>
              <a:t>Supersaturation is required for any nucleation</a:t>
            </a:r>
          </a:p>
        </p:txBody>
      </p:sp>
    </p:spTree>
    <p:extLst>
      <p:ext uri="{BB962C8B-B14F-4D97-AF65-F5344CB8AC3E}">
        <p14:creationId xmlns:p14="http://schemas.microsoft.com/office/powerpoint/2010/main" val="3011731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BEE000-264D-934B-8652-91E407395D87}"/>
              </a:ext>
            </a:extLst>
          </p:cNvPr>
          <p:cNvSpPr>
            <a:spLocks noGrp="1"/>
          </p:cNvSpPr>
          <p:nvPr>
            <p:ph type="sldNum" sz="quarter" idx="12"/>
          </p:nvPr>
        </p:nvSpPr>
        <p:spPr/>
        <p:txBody>
          <a:bodyPr/>
          <a:lstStyle/>
          <a:p>
            <a:fld id="{F330A13A-245F-CF4A-9D4D-0D02FAFE269F}" type="slidenum">
              <a:rPr lang="en-US" smtClean="0"/>
              <a:t>45</a:t>
            </a:fld>
            <a:endParaRPr lang="en-US"/>
          </a:p>
        </p:txBody>
      </p:sp>
      <p:sp>
        <p:nvSpPr>
          <p:cNvPr id="3" name="TextBox 2">
            <a:extLst>
              <a:ext uri="{FF2B5EF4-FFF2-40B4-BE49-F238E27FC236}">
                <a16:creationId xmlns:a16="http://schemas.microsoft.com/office/drawing/2014/main" id="{AD2ED655-7E6F-3449-B692-D01B5D12BBCC}"/>
              </a:ext>
            </a:extLst>
          </p:cNvPr>
          <p:cNvSpPr txBox="1"/>
          <p:nvPr/>
        </p:nvSpPr>
        <p:spPr>
          <a:xfrm>
            <a:off x="1865376" y="100584"/>
            <a:ext cx="9230412" cy="461665"/>
          </a:xfrm>
          <a:prstGeom prst="rect">
            <a:avLst/>
          </a:prstGeom>
          <a:noFill/>
        </p:spPr>
        <p:txBody>
          <a:bodyPr wrap="none" rtlCol="0">
            <a:spAutoFit/>
          </a:bodyPr>
          <a:lstStyle/>
          <a:p>
            <a:r>
              <a:rPr lang="en-US" sz="2400" b="1" dirty="0"/>
              <a:t>Critical Nucleus and Activation Energy for Crystalline Nucleation (Gibbs)</a:t>
            </a:r>
          </a:p>
        </p:txBody>
      </p:sp>
      <p:pic>
        <p:nvPicPr>
          <p:cNvPr id="4" name="Picture 3">
            <a:extLst>
              <a:ext uri="{FF2B5EF4-FFF2-40B4-BE49-F238E27FC236}">
                <a16:creationId xmlns:a16="http://schemas.microsoft.com/office/drawing/2014/main" id="{7DB896AA-DDAA-3741-B231-1C4D28CCD1C8}"/>
              </a:ext>
            </a:extLst>
          </p:cNvPr>
          <p:cNvPicPr>
            <a:picLocks noChangeAspect="1"/>
          </p:cNvPicPr>
          <p:nvPr/>
        </p:nvPicPr>
        <p:blipFill>
          <a:blip r:embed="rId2"/>
          <a:stretch>
            <a:fillRect/>
          </a:stretch>
        </p:blipFill>
        <p:spPr>
          <a:xfrm>
            <a:off x="3287014" y="708660"/>
            <a:ext cx="5727700" cy="1143000"/>
          </a:xfrm>
          <a:prstGeom prst="rect">
            <a:avLst/>
          </a:prstGeom>
        </p:spPr>
      </p:pic>
      <p:sp>
        <p:nvSpPr>
          <p:cNvPr id="5" name="Rectangle 4">
            <a:extLst>
              <a:ext uri="{FF2B5EF4-FFF2-40B4-BE49-F238E27FC236}">
                <a16:creationId xmlns:a16="http://schemas.microsoft.com/office/drawing/2014/main" id="{565F2A19-1316-214D-A1D4-4D0B8E57CEEE}"/>
              </a:ext>
            </a:extLst>
          </p:cNvPr>
          <p:cNvSpPr/>
          <p:nvPr/>
        </p:nvSpPr>
        <p:spPr>
          <a:xfrm>
            <a:off x="4952717" y="1851660"/>
            <a:ext cx="2231701" cy="369332"/>
          </a:xfrm>
          <a:prstGeom prst="rect">
            <a:avLst/>
          </a:prstGeom>
        </p:spPr>
        <p:txBody>
          <a:bodyPr wrap="none">
            <a:spAutoFit/>
          </a:bodyPr>
          <a:lstStyle/>
          <a:p>
            <a:r>
              <a:rPr lang="en-US" dirty="0">
                <a:solidFill>
                  <a:srgbClr val="211E1E"/>
                </a:solidFill>
                <a:latin typeface="Times" pitchFamily="2" charset="0"/>
              </a:rPr>
              <a:t>(</a:t>
            </a:r>
            <a:r>
              <a:rPr lang="en-US" i="1" dirty="0">
                <a:solidFill>
                  <a:srgbClr val="211E1E"/>
                </a:solidFill>
                <a:latin typeface="Times" pitchFamily="2" charset="0"/>
              </a:rPr>
              <a:t>M</a:t>
            </a:r>
            <a:r>
              <a:rPr lang="en-US" dirty="0">
                <a:solidFill>
                  <a:srgbClr val="211E1E"/>
                </a:solidFill>
                <a:latin typeface="Times" pitchFamily="2" charset="0"/>
              </a:rPr>
              <a:t>/</a:t>
            </a:r>
            <a:r>
              <a:rPr lang="en-US" i="1" dirty="0">
                <a:solidFill>
                  <a:srgbClr val="211E1E"/>
                </a:solidFill>
                <a:latin typeface="MTSymbol"/>
              </a:rPr>
              <a:t>r</a:t>
            </a:r>
            <a:r>
              <a:rPr lang="en-US" dirty="0">
                <a:solidFill>
                  <a:srgbClr val="211E1E"/>
                </a:solidFill>
                <a:latin typeface="Times" pitchFamily="2" charset="0"/>
              </a:rPr>
              <a:t>)is molar volume </a:t>
            </a:r>
            <a:endParaRPr lang="en-US" dirty="0"/>
          </a:p>
        </p:txBody>
      </p:sp>
      <p:sp>
        <p:nvSpPr>
          <p:cNvPr id="6" name="TextBox 5">
            <a:extLst>
              <a:ext uri="{FF2B5EF4-FFF2-40B4-BE49-F238E27FC236}">
                <a16:creationId xmlns:a16="http://schemas.microsoft.com/office/drawing/2014/main" id="{5A293206-48A1-4643-9699-480B3CCDF6F8}"/>
              </a:ext>
            </a:extLst>
          </p:cNvPr>
          <p:cNvSpPr txBox="1"/>
          <p:nvPr/>
        </p:nvSpPr>
        <p:spPr>
          <a:xfrm>
            <a:off x="7653528" y="1482328"/>
            <a:ext cx="2932982" cy="369332"/>
          </a:xfrm>
          <a:prstGeom prst="rect">
            <a:avLst/>
          </a:prstGeom>
          <a:noFill/>
        </p:spPr>
        <p:txBody>
          <a:bodyPr wrap="none" rtlCol="0">
            <a:spAutoFit/>
          </a:bodyPr>
          <a:lstStyle/>
          <a:p>
            <a:r>
              <a:rPr lang="en-US" dirty="0"/>
              <a:t>Surface increases free energy</a:t>
            </a:r>
          </a:p>
        </p:txBody>
      </p:sp>
      <p:sp>
        <p:nvSpPr>
          <p:cNvPr id="7" name="TextBox 6">
            <a:extLst>
              <a:ext uri="{FF2B5EF4-FFF2-40B4-BE49-F238E27FC236}">
                <a16:creationId xmlns:a16="http://schemas.microsoft.com/office/drawing/2014/main" id="{DE52B8C2-CDDE-1844-B870-0CAEF2174C1F}"/>
              </a:ext>
            </a:extLst>
          </p:cNvPr>
          <p:cNvSpPr txBox="1"/>
          <p:nvPr/>
        </p:nvSpPr>
        <p:spPr>
          <a:xfrm>
            <a:off x="4490462" y="498115"/>
            <a:ext cx="2701830" cy="369332"/>
          </a:xfrm>
          <a:prstGeom prst="rect">
            <a:avLst/>
          </a:prstGeom>
          <a:noFill/>
        </p:spPr>
        <p:txBody>
          <a:bodyPr wrap="none" rtlCol="0">
            <a:spAutoFit/>
          </a:bodyPr>
          <a:lstStyle/>
          <a:p>
            <a:r>
              <a:rPr lang="en-US" dirty="0"/>
              <a:t>Bulk decreases free energy</a:t>
            </a:r>
          </a:p>
        </p:txBody>
      </p:sp>
      <p:pic>
        <p:nvPicPr>
          <p:cNvPr id="8" name="Picture 7">
            <a:extLst>
              <a:ext uri="{FF2B5EF4-FFF2-40B4-BE49-F238E27FC236}">
                <a16:creationId xmlns:a16="http://schemas.microsoft.com/office/drawing/2014/main" id="{6DF48327-8766-7543-A746-10808FE90CD4}"/>
              </a:ext>
            </a:extLst>
          </p:cNvPr>
          <p:cNvPicPr>
            <a:picLocks noChangeAspect="1"/>
          </p:cNvPicPr>
          <p:nvPr/>
        </p:nvPicPr>
        <p:blipFill>
          <a:blip r:embed="rId3"/>
          <a:stretch>
            <a:fillRect/>
          </a:stretch>
        </p:blipFill>
        <p:spPr>
          <a:xfrm>
            <a:off x="3287014" y="2541905"/>
            <a:ext cx="5346700" cy="1041400"/>
          </a:xfrm>
          <a:prstGeom prst="rect">
            <a:avLst/>
          </a:prstGeom>
        </p:spPr>
      </p:pic>
      <p:pic>
        <p:nvPicPr>
          <p:cNvPr id="9" name="Picture 8">
            <a:extLst>
              <a:ext uri="{FF2B5EF4-FFF2-40B4-BE49-F238E27FC236}">
                <a16:creationId xmlns:a16="http://schemas.microsoft.com/office/drawing/2014/main" id="{27506583-3A00-7741-AFCC-2DA16956B07F}"/>
              </a:ext>
            </a:extLst>
          </p:cNvPr>
          <p:cNvPicPr>
            <a:picLocks noChangeAspect="1"/>
          </p:cNvPicPr>
          <p:nvPr/>
        </p:nvPicPr>
        <p:blipFill>
          <a:blip r:embed="rId4"/>
          <a:stretch>
            <a:fillRect/>
          </a:stretch>
        </p:blipFill>
        <p:spPr>
          <a:xfrm>
            <a:off x="962406" y="3752850"/>
            <a:ext cx="3390900" cy="520700"/>
          </a:xfrm>
          <a:prstGeom prst="rect">
            <a:avLst/>
          </a:prstGeom>
        </p:spPr>
      </p:pic>
      <p:sp>
        <p:nvSpPr>
          <p:cNvPr id="10" name="TextBox 9">
            <a:extLst>
              <a:ext uri="{FF2B5EF4-FFF2-40B4-BE49-F238E27FC236}">
                <a16:creationId xmlns:a16="http://schemas.microsoft.com/office/drawing/2014/main" id="{657E58D5-CECE-A144-A6EE-DB1E927C1260}"/>
              </a:ext>
            </a:extLst>
          </p:cNvPr>
          <p:cNvSpPr txBox="1"/>
          <p:nvPr/>
        </p:nvSpPr>
        <p:spPr>
          <a:xfrm>
            <a:off x="4908662" y="3752850"/>
            <a:ext cx="5489731" cy="646331"/>
          </a:xfrm>
          <a:prstGeom prst="rect">
            <a:avLst/>
          </a:prstGeom>
          <a:noFill/>
        </p:spPr>
        <p:txBody>
          <a:bodyPr wrap="square" rtlCol="0">
            <a:spAutoFit/>
          </a:bodyPr>
          <a:lstStyle/>
          <a:p>
            <a:r>
              <a:rPr lang="en-US" dirty="0"/>
              <a:t>Barrier energy for nucleation at the critical nucleus size beyond which growth is spontaneous</a:t>
            </a:r>
          </a:p>
        </p:txBody>
      </p:sp>
      <p:pic>
        <p:nvPicPr>
          <p:cNvPr id="11" name="Picture 10">
            <a:extLst>
              <a:ext uri="{FF2B5EF4-FFF2-40B4-BE49-F238E27FC236}">
                <a16:creationId xmlns:a16="http://schemas.microsoft.com/office/drawing/2014/main" id="{E5B15E3C-C994-C841-9B18-7CD64CC7C717}"/>
              </a:ext>
            </a:extLst>
          </p:cNvPr>
          <p:cNvPicPr>
            <a:picLocks noChangeAspect="1"/>
          </p:cNvPicPr>
          <p:nvPr/>
        </p:nvPicPr>
        <p:blipFill rotWithShape="1">
          <a:blip r:embed="rId5"/>
          <a:srcRect b="17560"/>
          <a:stretch/>
        </p:blipFill>
        <p:spPr>
          <a:xfrm>
            <a:off x="4113668" y="4794611"/>
            <a:ext cx="3492500" cy="408325"/>
          </a:xfrm>
          <a:prstGeom prst="rect">
            <a:avLst/>
          </a:prstGeom>
        </p:spPr>
      </p:pic>
      <p:pic>
        <p:nvPicPr>
          <p:cNvPr id="12" name="Picture 11">
            <a:extLst>
              <a:ext uri="{FF2B5EF4-FFF2-40B4-BE49-F238E27FC236}">
                <a16:creationId xmlns:a16="http://schemas.microsoft.com/office/drawing/2014/main" id="{F916BB4D-2F3E-E74C-8A82-ED1EC77E1FB9}"/>
              </a:ext>
            </a:extLst>
          </p:cNvPr>
          <p:cNvPicPr>
            <a:picLocks noChangeAspect="1"/>
          </p:cNvPicPr>
          <p:nvPr/>
        </p:nvPicPr>
        <p:blipFill>
          <a:blip r:embed="rId6"/>
          <a:stretch>
            <a:fillRect/>
          </a:stretch>
        </p:blipFill>
        <p:spPr>
          <a:xfrm>
            <a:off x="4304168" y="5411593"/>
            <a:ext cx="3302000" cy="1282700"/>
          </a:xfrm>
          <a:prstGeom prst="rect">
            <a:avLst/>
          </a:prstGeom>
        </p:spPr>
      </p:pic>
    </p:spTree>
    <p:extLst>
      <p:ext uri="{BB962C8B-B14F-4D97-AF65-F5344CB8AC3E}">
        <p14:creationId xmlns:p14="http://schemas.microsoft.com/office/powerpoint/2010/main" val="470967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A95D7D-7D76-C54A-94B1-37C7842624D8}"/>
              </a:ext>
            </a:extLst>
          </p:cNvPr>
          <p:cNvSpPr>
            <a:spLocks noGrp="1"/>
          </p:cNvSpPr>
          <p:nvPr>
            <p:ph type="sldNum" sz="quarter" idx="12"/>
          </p:nvPr>
        </p:nvSpPr>
        <p:spPr/>
        <p:txBody>
          <a:bodyPr/>
          <a:lstStyle/>
          <a:p>
            <a:fld id="{F330A13A-245F-CF4A-9D4D-0D02FAFE269F}" type="slidenum">
              <a:rPr lang="en-US" smtClean="0"/>
              <a:t>46</a:t>
            </a:fld>
            <a:endParaRPr lang="en-US"/>
          </a:p>
        </p:txBody>
      </p:sp>
      <p:pic>
        <p:nvPicPr>
          <p:cNvPr id="3" name="Picture 2">
            <a:extLst>
              <a:ext uri="{FF2B5EF4-FFF2-40B4-BE49-F238E27FC236}">
                <a16:creationId xmlns:a16="http://schemas.microsoft.com/office/drawing/2014/main" id="{64E42906-D1B3-FF4B-B3F9-E8364AD0F525}"/>
              </a:ext>
            </a:extLst>
          </p:cNvPr>
          <p:cNvPicPr>
            <a:picLocks noChangeAspect="1"/>
          </p:cNvPicPr>
          <p:nvPr/>
        </p:nvPicPr>
        <p:blipFill rotWithShape="1">
          <a:blip r:embed="rId2"/>
          <a:srcRect b="17560"/>
          <a:stretch/>
        </p:blipFill>
        <p:spPr>
          <a:xfrm>
            <a:off x="2111132" y="1242089"/>
            <a:ext cx="3492500" cy="408325"/>
          </a:xfrm>
          <a:prstGeom prst="rect">
            <a:avLst/>
          </a:prstGeom>
        </p:spPr>
      </p:pic>
      <p:pic>
        <p:nvPicPr>
          <p:cNvPr id="4" name="Picture 3">
            <a:extLst>
              <a:ext uri="{FF2B5EF4-FFF2-40B4-BE49-F238E27FC236}">
                <a16:creationId xmlns:a16="http://schemas.microsoft.com/office/drawing/2014/main" id="{1F0D77FE-9257-9445-8BEB-4CC8C4CA92A2}"/>
              </a:ext>
            </a:extLst>
          </p:cNvPr>
          <p:cNvPicPr>
            <a:picLocks noChangeAspect="1"/>
          </p:cNvPicPr>
          <p:nvPr/>
        </p:nvPicPr>
        <p:blipFill>
          <a:blip r:embed="rId3"/>
          <a:stretch>
            <a:fillRect/>
          </a:stretch>
        </p:blipFill>
        <p:spPr>
          <a:xfrm>
            <a:off x="6379856" y="804901"/>
            <a:ext cx="3302000" cy="1282700"/>
          </a:xfrm>
          <a:prstGeom prst="rect">
            <a:avLst/>
          </a:prstGeom>
        </p:spPr>
      </p:pic>
      <p:sp>
        <p:nvSpPr>
          <p:cNvPr id="5" name="TextBox 4">
            <a:extLst>
              <a:ext uri="{FF2B5EF4-FFF2-40B4-BE49-F238E27FC236}">
                <a16:creationId xmlns:a16="http://schemas.microsoft.com/office/drawing/2014/main" id="{67C0A1ED-0E24-1248-85EA-7000B5C2CEDD}"/>
              </a:ext>
            </a:extLst>
          </p:cNvPr>
          <p:cNvSpPr txBox="1"/>
          <p:nvPr/>
        </p:nvSpPr>
        <p:spPr>
          <a:xfrm>
            <a:off x="1865376" y="100584"/>
            <a:ext cx="9230412" cy="461665"/>
          </a:xfrm>
          <a:prstGeom prst="rect">
            <a:avLst/>
          </a:prstGeom>
          <a:noFill/>
        </p:spPr>
        <p:txBody>
          <a:bodyPr wrap="none" rtlCol="0">
            <a:spAutoFit/>
          </a:bodyPr>
          <a:lstStyle/>
          <a:p>
            <a:r>
              <a:rPr lang="en-US" sz="2400" b="1" dirty="0"/>
              <a:t>Critical Nucleus and Activation Energy for Crystalline Nucleation (Gibbs)</a:t>
            </a:r>
          </a:p>
        </p:txBody>
      </p:sp>
      <p:sp>
        <p:nvSpPr>
          <p:cNvPr id="6" name="TextBox 5">
            <a:extLst>
              <a:ext uri="{FF2B5EF4-FFF2-40B4-BE49-F238E27FC236}">
                <a16:creationId xmlns:a16="http://schemas.microsoft.com/office/drawing/2014/main" id="{588577FC-CC29-B24D-AEFD-882263D78D3E}"/>
              </a:ext>
            </a:extLst>
          </p:cNvPr>
          <p:cNvSpPr txBox="1"/>
          <p:nvPr/>
        </p:nvSpPr>
        <p:spPr>
          <a:xfrm>
            <a:off x="2787280" y="2459737"/>
            <a:ext cx="2816352" cy="369332"/>
          </a:xfrm>
          <a:prstGeom prst="rect">
            <a:avLst/>
          </a:prstGeom>
          <a:noFill/>
        </p:spPr>
        <p:txBody>
          <a:bodyPr wrap="square" rtlCol="0">
            <a:spAutoFit/>
          </a:bodyPr>
          <a:lstStyle/>
          <a:p>
            <a:r>
              <a:rPr lang="en-US" dirty="0" err="1">
                <a:latin typeface="Symbol" pitchFamily="2" charset="2"/>
              </a:rPr>
              <a:t>D</a:t>
            </a:r>
            <a:r>
              <a:rPr lang="en-US" baseline="-25000" dirty="0" err="1"/>
              <a:t>fus</a:t>
            </a:r>
            <a:r>
              <a:rPr lang="en-US" dirty="0" err="1"/>
              <a:t>G</a:t>
            </a:r>
            <a:r>
              <a:rPr lang="en-US" baseline="-25000" dirty="0" err="1"/>
              <a:t>m</a:t>
            </a:r>
            <a:r>
              <a:rPr lang="en-US" dirty="0"/>
              <a:t> = </a:t>
            </a:r>
            <a:r>
              <a:rPr lang="en-US" dirty="0" err="1">
                <a:latin typeface="Symbol" pitchFamily="2" charset="2"/>
              </a:rPr>
              <a:t>D</a:t>
            </a:r>
            <a:r>
              <a:rPr lang="en-US" baseline="-25000" dirty="0" err="1"/>
              <a:t>fus</a:t>
            </a:r>
            <a:r>
              <a:rPr lang="en-US" dirty="0" err="1"/>
              <a:t>H</a:t>
            </a:r>
            <a:r>
              <a:rPr lang="en-US" baseline="-25000" dirty="0" err="1"/>
              <a:t>m</a:t>
            </a:r>
            <a:r>
              <a:rPr lang="en-US" dirty="0"/>
              <a:t> - </a:t>
            </a:r>
            <a:r>
              <a:rPr lang="en-US" dirty="0" err="1"/>
              <a:t>T</a:t>
            </a:r>
            <a:r>
              <a:rPr lang="en-US" dirty="0" err="1">
                <a:latin typeface="Symbol" pitchFamily="2" charset="2"/>
              </a:rPr>
              <a:t>D</a:t>
            </a:r>
            <a:r>
              <a:rPr lang="en-US" baseline="-25000" dirty="0" err="1"/>
              <a:t>fus</a:t>
            </a:r>
            <a:r>
              <a:rPr lang="en-US" dirty="0" err="1"/>
              <a:t>S</a:t>
            </a:r>
            <a:r>
              <a:rPr lang="en-US" baseline="-25000" dirty="0" err="1"/>
              <a:t>m</a:t>
            </a:r>
            <a:endParaRPr lang="en-US" baseline="-25000" dirty="0"/>
          </a:p>
        </p:txBody>
      </p:sp>
      <p:sp>
        <p:nvSpPr>
          <p:cNvPr id="7" name="TextBox 6">
            <a:extLst>
              <a:ext uri="{FF2B5EF4-FFF2-40B4-BE49-F238E27FC236}">
                <a16:creationId xmlns:a16="http://schemas.microsoft.com/office/drawing/2014/main" id="{3EDB947C-052D-7547-8D20-FE7861BBBA4F}"/>
              </a:ext>
            </a:extLst>
          </p:cNvPr>
          <p:cNvSpPr txBox="1"/>
          <p:nvPr/>
        </p:nvSpPr>
        <p:spPr>
          <a:xfrm>
            <a:off x="5705856" y="2453228"/>
            <a:ext cx="6009530" cy="646331"/>
          </a:xfrm>
          <a:prstGeom prst="rect">
            <a:avLst/>
          </a:prstGeom>
          <a:noFill/>
        </p:spPr>
        <p:txBody>
          <a:bodyPr wrap="none" rtlCol="0">
            <a:spAutoFit/>
          </a:bodyPr>
          <a:lstStyle/>
          <a:p>
            <a:r>
              <a:rPr lang="en-US" dirty="0"/>
              <a:t>Lower T leads to larger </a:t>
            </a:r>
            <a:r>
              <a:rPr lang="en-US" dirty="0" err="1">
                <a:latin typeface="Symbol" pitchFamily="2" charset="2"/>
              </a:rPr>
              <a:t>D</a:t>
            </a:r>
            <a:r>
              <a:rPr lang="en-US" baseline="-25000" dirty="0" err="1"/>
              <a:t>fus</a:t>
            </a:r>
            <a:r>
              <a:rPr lang="en-US" dirty="0" err="1"/>
              <a:t>G</a:t>
            </a:r>
            <a:r>
              <a:rPr lang="en-US" baseline="-25000" dirty="0" err="1"/>
              <a:t>m</a:t>
            </a:r>
            <a:r>
              <a:rPr lang="en-US" dirty="0"/>
              <a:t> (Driving force for crystallization)</a:t>
            </a:r>
          </a:p>
          <a:p>
            <a:r>
              <a:rPr lang="en-US" dirty="0"/>
              <a:t>smaller r* and smaller </a:t>
            </a:r>
            <a:r>
              <a:rPr lang="en-US" dirty="0">
                <a:latin typeface="Symbol" pitchFamily="2" charset="2"/>
              </a:rPr>
              <a:t>D</a:t>
            </a:r>
            <a:r>
              <a:rPr lang="en-US" baseline="-25000" dirty="0"/>
              <a:t>l-</a:t>
            </a:r>
            <a:r>
              <a:rPr lang="en-US" baseline="-25000" dirty="0" err="1"/>
              <a:t>s</a:t>
            </a:r>
            <a:r>
              <a:rPr lang="en-US" dirty="0" err="1"/>
              <a:t>G</a:t>
            </a:r>
            <a:r>
              <a:rPr lang="en-US" baseline="30000" dirty="0"/>
              <a:t>*</a:t>
            </a:r>
          </a:p>
        </p:txBody>
      </p:sp>
      <p:pic>
        <p:nvPicPr>
          <p:cNvPr id="8" name="Picture 7">
            <a:extLst>
              <a:ext uri="{FF2B5EF4-FFF2-40B4-BE49-F238E27FC236}">
                <a16:creationId xmlns:a16="http://schemas.microsoft.com/office/drawing/2014/main" id="{3DB6EAEC-C906-2547-872B-7874E154EFA5}"/>
              </a:ext>
            </a:extLst>
          </p:cNvPr>
          <p:cNvPicPr>
            <a:picLocks noChangeAspect="1"/>
          </p:cNvPicPr>
          <p:nvPr/>
        </p:nvPicPr>
        <p:blipFill>
          <a:blip r:embed="rId4"/>
          <a:stretch>
            <a:fillRect/>
          </a:stretch>
        </p:blipFill>
        <p:spPr>
          <a:xfrm>
            <a:off x="1123669" y="3193742"/>
            <a:ext cx="4582187" cy="3240298"/>
          </a:xfrm>
          <a:prstGeom prst="rect">
            <a:avLst/>
          </a:prstGeom>
        </p:spPr>
      </p:pic>
      <p:sp>
        <p:nvSpPr>
          <p:cNvPr id="9" name="TextBox 8">
            <a:extLst>
              <a:ext uri="{FF2B5EF4-FFF2-40B4-BE49-F238E27FC236}">
                <a16:creationId xmlns:a16="http://schemas.microsoft.com/office/drawing/2014/main" id="{012F74B9-E325-8B4A-AA68-A07B7ACDB9B7}"/>
              </a:ext>
            </a:extLst>
          </p:cNvPr>
          <p:cNvSpPr txBox="1"/>
          <p:nvPr/>
        </p:nvSpPr>
        <p:spPr>
          <a:xfrm>
            <a:off x="6620256" y="3749040"/>
            <a:ext cx="3255264" cy="923330"/>
          </a:xfrm>
          <a:prstGeom prst="rect">
            <a:avLst/>
          </a:prstGeom>
          <a:noFill/>
        </p:spPr>
        <p:txBody>
          <a:bodyPr wrap="square" rtlCol="0">
            <a:spAutoFit/>
          </a:bodyPr>
          <a:lstStyle/>
          <a:p>
            <a:r>
              <a:rPr lang="en-US" dirty="0"/>
              <a:t>Deep quench, far from equilibrium leads to nanoparticles</a:t>
            </a:r>
          </a:p>
        </p:txBody>
      </p:sp>
      <p:pic>
        <p:nvPicPr>
          <p:cNvPr id="10" name="Picture 9">
            <a:extLst>
              <a:ext uri="{FF2B5EF4-FFF2-40B4-BE49-F238E27FC236}">
                <a16:creationId xmlns:a16="http://schemas.microsoft.com/office/drawing/2014/main" id="{E59D27F9-6CE2-6743-B653-D2401EAE8A2A}"/>
              </a:ext>
            </a:extLst>
          </p:cNvPr>
          <p:cNvPicPr>
            <a:picLocks noChangeAspect="1"/>
          </p:cNvPicPr>
          <p:nvPr/>
        </p:nvPicPr>
        <p:blipFill>
          <a:blip r:embed="rId5"/>
          <a:stretch>
            <a:fillRect/>
          </a:stretch>
        </p:blipFill>
        <p:spPr>
          <a:xfrm>
            <a:off x="6379856" y="4972357"/>
            <a:ext cx="3502707" cy="698988"/>
          </a:xfrm>
          <a:prstGeom prst="rect">
            <a:avLst/>
          </a:prstGeom>
        </p:spPr>
      </p:pic>
    </p:spTree>
    <p:extLst>
      <p:ext uri="{BB962C8B-B14F-4D97-AF65-F5344CB8AC3E}">
        <p14:creationId xmlns:p14="http://schemas.microsoft.com/office/powerpoint/2010/main" val="3638618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E08908-B49A-A443-AB80-93A0A2108F34}"/>
              </a:ext>
            </a:extLst>
          </p:cNvPr>
          <p:cNvSpPr>
            <a:spLocks noGrp="1"/>
          </p:cNvSpPr>
          <p:nvPr>
            <p:ph type="sldNum" sz="quarter" idx="12"/>
          </p:nvPr>
        </p:nvSpPr>
        <p:spPr/>
        <p:txBody>
          <a:bodyPr/>
          <a:lstStyle/>
          <a:p>
            <a:fld id="{F330A13A-245F-CF4A-9D4D-0D02FAFE269F}" type="slidenum">
              <a:rPr lang="en-US" smtClean="0"/>
              <a:t>47</a:t>
            </a:fld>
            <a:endParaRPr lang="en-US"/>
          </a:p>
        </p:txBody>
      </p:sp>
      <p:sp>
        <p:nvSpPr>
          <p:cNvPr id="3" name="TextBox 2">
            <a:extLst>
              <a:ext uri="{FF2B5EF4-FFF2-40B4-BE49-F238E27FC236}">
                <a16:creationId xmlns:a16="http://schemas.microsoft.com/office/drawing/2014/main" id="{5730A780-9EB6-0E42-A714-7A2853CD6C3C}"/>
              </a:ext>
            </a:extLst>
          </p:cNvPr>
          <p:cNvSpPr txBox="1"/>
          <p:nvPr/>
        </p:nvSpPr>
        <p:spPr>
          <a:xfrm>
            <a:off x="4907754" y="201168"/>
            <a:ext cx="2428485" cy="461665"/>
          </a:xfrm>
          <a:prstGeom prst="rect">
            <a:avLst/>
          </a:prstGeom>
          <a:noFill/>
        </p:spPr>
        <p:txBody>
          <a:bodyPr wrap="none" rtlCol="0">
            <a:spAutoFit/>
          </a:bodyPr>
          <a:lstStyle/>
          <a:p>
            <a:r>
              <a:rPr lang="en-US" sz="2400" b="1" dirty="0"/>
              <a:t>Ostwald Ripening</a:t>
            </a:r>
          </a:p>
        </p:txBody>
      </p:sp>
      <p:sp>
        <p:nvSpPr>
          <p:cNvPr id="4" name="TextBox 3">
            <a:extLst>
              <a:ext uri="{FF2B5EF4-FFF2-40B4-BE49-F238E27FC236}">
                <a16:creationId xmlns:a16="http://schemas.microsoft.com/office/drawing/2014/main" id="{7A41AB32-1FC2-AB4E-9925-A4FEA39EEAF0}"/>
              </a:ext>
            </a:extLst>
          </p:cNvPr>
          <p:cNvSpPr txBox="1"/>
          <p:nvPr/>
        </p:nvSpPr>
        <p:spPr>
          <a:xfrm>
            <a:off x="3364991" y="822960"/>
            <a:ext cx="5514010" cy="646331"/>
          </a:xfrm>
          <a:prstGeom prst="rect">
            <a:avLst/>
          </a:prstGeom>
          <a:noFill/>
        </p:spPr>
        <p:txBody>
          <a:bodyPr wrap="none" rtlCol="0">
            <a:spAutoFit/>
          </a:bodyPr>
          <a:lstStyle/>
          <a:p>
            <a:r>
              <a:rPr lang="en-US" dirty="0"/>
              <a:t>Dissolution/precipitation mechanism for grain growth</a:t>
            </a:r>
          </a:p>
          <a:p>
            <a:r>
              <a:rPr lang="en-US" dirty="0"/>
              <a:t>Consider small and large grains in contact with a solution</a:t>
            </a:r>
          </a:p>
        </p:txBody>
      </p:sp>
      <p:pic>
        <p:nvPicPr>
          <p:cNvPr id="5" name="Picture 4">
            <a:extLst>
              <a:ext uri="{FF2B5EF4-FFF2-40B4-BE49-F238E27FC236}">
                <a16:creationId xmlns:a16="http://schemas.microsoft.com/office/drawing/2014/main" id="{C96D6DEF-60C4-C549-8A77-1AF291DE1D44}"/>
              </a:ext>
            </a:extLst>
          </p:cNvPr>
          <p:cNvPicPr>
            <a:picLocks noChangeAspect="1"/>
          </p:cNvPicPr>
          <p:nvPr/>
        </p:nvPicPr>
        <p:blipFill>
          <a:blip r:embed="rId2"/>
          <a:stretch>
            <a:fillRect/>
          </a:stretch>
        </p:blipFill>
        <p:spPr>
          <a:xfrm>
            <a:off x="3664204" y="1629418"/>
            <a:ext cx="4699000" cy="1066800"/>
          </a:xfrm>
          <a:prstGeom prst="rect">
            <a:avLst/>
          </a:prstGeom>
        </p:spPr>
      </p:pic>
      <p:sp>
        <p:nvSpPr>
          <p:cNvPr id="6" name="TextBox 5">
            <a:extLst>
              <a:ext uri="{FF2B5EF4-FFF2-40B4-BE49-F238E27FC236}">
                <a16:creationId xmlns:a16="http://schemas.microsoft.com/office/drawing/2014/main" id="{5E449EC5-710A-B54F-B5A5-4DFAE8607A98}"/>
              </a:ext>
            </a:extLst>
          </p:cNvPr>
          <p:cNvSpPr txBox="1"/>
          <p:nvPr/>
        </p:nvSpPr>
        <p:spPr>
          <a:xfrm>
            <a:off x="4120108" y="2921696"/>
            <a:ext cx="3787191" cy="369332"/>
          </a:xfrm>
          <a:prstGeom prst="rect">
            <a:avLst/>
          </a:prstGeom>
          <a:noFill/>
        </p:spPr>
        <p:txBody>
          <a:bodyPr wrap="none" rtlCol="0">
            <a:spAutoFit/>
          </a:bodyPr>
          <a:lstStyle/>
          <a:p>
            <a:r>
              <a:rPr lang="en-US" dirty="0"/>
              <a:t>Grain Growth and Elimination of Pores</a:t>
            </a:r>
          </a:p>
        </p:txBody>
      </p:sp>
      <p:pic>
        <p:nvPicPr>
          <p:cNvPr id="7" name="Picture 6">
            <a:extLst>
              <a:ext uri="{FF2B5EF4-FFF2-40B4-BE49-F238E27FC236}">
                <a16:creationId xmlns:a16="http://schemas.microsoft.com/office/drawing/2014/main" id="{82BED77A-540E-D344-B2A2-C4C776F3AF18}"/>
              </a:ext>
            </a:extLst>
          </p:cNvPr>
          <p:cNvPicPr>
            <a:picLocks noChangeAspect="1"/>
          </p:cNvPicPr>
          <p:nvPr/>
        </p:nvPicPr>
        <p:blipFill>
          <a:blip r:embed="rId3"/>
          <a:stretch>
            <a:fillRect/>
          </a:stretch>
        </p:blipFill>
        <p:spPr>
          <a:xfrm>
            <a:off x="3701122" y="3516506"/>
            <a:ext cx="4841748" cy="2810440"/>
          </a:xfrm>
          <a:prstGeom prst="rect">
            <a:avLst/>
          </a:prstGeom>
        </p:spPr>
      </p:pic>
    </p:spTree>
    <p:extLst>
      <p:ext uri="{BB962C8B-B14F-4D97-AF65-F5344CB8AC3E}">
        <p14:creationId xmlns:p14="http://schemas.microsoft.com/office/powerpoint/2010/main" val="1714806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C29F24-75E3-2B4C-AB10-55FBA4255BA2}"/>
              </a:ext>
            </a:extLst>
          </p:cNvPr>
          <p:cNvSpPr>
            <a:spLocks noGrp="1"/>
          </p:cNvSpPr>
          <p:nvPr>
            <p:ph type="sldNum" sz="quarter" idx="12"/>
          </p:nvPr>
        </p:nvSpPr>
        <p:spPr/>
        <p:txBody>
          <a:bodyPr/>
          <a:lstStyle/>
          <a:p>
            <a:fld id="{F330A13A-245F-CF4A-9D4D-0D02FAFE269F}" type="slidenum">
              <a:rPr lang="en-US" smtClean="0"/>
              <a:t>48</a:t>
            </a:fld>
            <a:endParaRPr lang="en-US"/>
          </a:p>
        </p:txBody>
      </p:sp>
      <p:sp>
        <p:nvSpPr>
          <p:cNvPr id="3" name="TextBox 2">
            <a:extLst>
              <a:ext uri="{FF2B5EF4-FFF2-40B4-BE49-F238E27FC236}">
                <a16:creationId xmlns:a16="http://schemas.microsoft.com/office/drawing/2014/main" id="{2CE308F3-9B75-814D-8214-46C9DD9FF8FA}"/>
              </a:ext>
            </a:extLst>
          </p:cNvPr>
          <p:cNvSpPr txBox="1"/>
          <p:nvPr/>
        </p:nvSpPr>
        <p:spPr>
          <a:xfrm>
            <a:off x="1620980" y="322118"/>
            <a:ext cx="9247853" cy="461665"/>
          </a:xfrm>
          <a:prstGeom prst="rect">
            <a:avLst/>
          </a:prstGeom>
          <a:noFill/>
        </p:spPr>
        <p:txBody>
          <a:bodyPr wrap="none" rtlCol="0">
            <a:spAutoFit/>
          </a:bodyPr>
          <a:lstStyle/>
          <a:p>
            <a:r>
              <a:rPr lang="en-US" sz="2400" b="1" dirty="0"/>
              <a:t>Formation of a surface nucleus versus a bulk nucleus from n monomers</a:t>
            </a:r>
          </a:p>
        </p:txBody>
      </p:sp>
      <p:pic>
        <p:nvPicPr>
          <p:cNvPr id="4" name="Picture 3">
            <a:extLst>
              <a:ext uri="{FF2B5EF4-FFF2-40B4-BE49-F238E27FC236}">
                <a16:creationId xmlns:a16="http://schemas.microsoft.com/office/drawing/2014/main" id="{7D5C4E5E-C371-5A42-A0F8-9D53BD13C639}"/>
              </a:ext>
            </a:extLst>
          </p:cNvPr>
          <p:cNvPicPr>
            <a:picLocks noChangeAspect="1"/>
          </p:cNvPicPr>
          <p:nvPr/>
        </p:nvPicPr>
        <p:blipFill>
          <a:blip r:embed="rId2"/>
          <a:stretch>
            <a:fillRect/>
          </a:stretch>
        </p:blipFill>
        <p:spPr>
          <a:xfrm>
            <a:off x="7302500" y="1373331"/>
            <a:ext cx="2616200" cy="723900"/>
          </a:xfrm>
          <a:prstGeom prst="rect">
            <a:avLst/>
          </a:prstGeom>
        </p:spPr>
      </p:pic>
      <p:pic>
        <p:nvPicPr>
          <p:cNvPr id="5" name="Picture 4">
            <a:extLst>
              <a:ext uri="{FF2B5EF4-FFF2-40B4-BE49-F238E27FC236}">
                <a16:creationId xmlns:a16="http://schemas.microsoft.com/office/drawing/2014/main" id="{D62F8BC3-42E3-824D-991A-137EBBDFCE4C}"/>
              </a:ext>
            </a:extLst>
          </p:cNvPr>
          <p:cNvPicPr>
            <a:picLocks noChangeAspect="1"/>
          </p:cNvPicPr>
          <p:nvPr/>
        </p:nvPicPr>
        <p:blipFill>
          <a:blip r:embed="rId3"/>
          <a:stretch>
            <a:fillRect/>
          </a:stretch>
        </p:blipFill>
        <p:spPr>
          <a:xfrm>
            <a:off x="1735859" y="1373331"/>
            <a:ext cx="2527300" cy="749300"/>
          </a:xfrm>
          <a:prstGeom prst="rect">
            <a:avLst/>
          </a:prstGeom>
        </p:spPr>
      </p:pic>
      <p:pic>
        <p:nvPicPr>
          <p:cNvPr id="6" name="Picture 5">
            <a:extLst>
              <a:ext uri="{FF2B5EF4-FFF2-40B4-BE49-F238E27FC236}">
                <a16:creationId xmlns:a16="http://schemas.microsoft.com/office/drawing/2014/main" id="{D847C81A-7330-1741-A681-B8E9E56BB01F}"/>
              </a:ext>
            </a:extLst>
          </p:cNvPr>
          <p:cNvPicPr>
            <a:picLocks noChangeAspect="1"/>
          </p:cNvPicPr>
          <p:nvPr/>
        </p:nvPicPr>
        <p:blipFill>
          <a:blip r:embed="rId4"/>
          <a:stretch>
            <a:fillRect/>
          </a:stretch>
        </p:blipFill>
        <p:spPr>
          <a:xfrm>
            <a:off x="4800600" y="1470037"/>
            <a:ext cx="1683327" cy="652594"/>
          </a:xfrm>
          <a:prstGeom prst="rect">
            <a:avLst/>
          </a:prstGeom>
        </p:spPr>
      </p:pic>
      <p:pic>
        <p:nvPicPr>
          <p:cNvPr id="7" name="Picture 6">
            <a:extLst>
              <a:ext uri="{FF2B5EF4-FFF2-40B4-BE49-F238E27FC236}">
                <a16:creationId xmlns:a16="http://schemas.microsoft.com/office/drawing/2014/main" id="{4A785B9D-6981-8849-9230-75800F5540BD}"/>
              </a:ext>
            </a:extLst>
          </p:cNvPr>
          <p:cNvPicPr>
            <a:picLocks noChangeAspect="1"/>
          </p:cNvPicPr>
          <p:nvPr/>
        </p:nvPicPr>
        <p:blipFill>
          <a:blip r:embed="rId5"/>
          <a:stretch>
            <a:fillRect/>
          </a:stretch>
        </p:blipFill>
        <p:spPr>
          <a:xfrm>
            <a:off x="1415003" y="2153587"/>
            <a:ext cx="988868" cy="275684"/>
          </a:xfrm>
          <a:prstGeom prst="rect">
            <a:avLst/>
          </a:prstGeom>
        </p:spPr>
      </p:pic>
      <p:sp>
        <p:nvSpPr>
          <p:cNvPr id="9" name="TextBox 8">
            <a:extLst>
              <a:ext uri="{FF2B5EF4-FFF2-40B4-BE49-F238E27FC236}">
                <a16:creationId xmlns:a16="http://schemas.microsoft.com/office/drawing/2014/main" id="{CFE00D1D-F68F-2749-AB24-9A0B1D278DB9}"/>
              </a:ext>
            </a:extLst>
          </p:cNvPr>
          <p:cNvSpPr txBox="1"/>
          <p:nvPr/>
        </p:nvSpPr>
        <p:spPr>
          <a:xfrm>
            <a:off x="2587336" y="945573"/>
            <a:ext cx="1550104" cy="369332"/>
          </a:xfrm>
          <a:prstGeom prst="rect">
            <a:avLst/>
          </a:prstGeom>
          <a:noFill/>
        </p:spPr>
        <p:txBody>
          <a:bodyPr wrap="none" rtlCol="0">
            <a:spAutoFit/>
          </a:bodyPr>
          <a:lstStyle/>
          <a:p>
            <a:r>
              <a:rPr lang="en-US" dirty="0"/>
              <a:t>Homogeneous</a:t>
            </a:r>
          </a:p>
        </p:txBody>
      </p:sp>
      <p:sp>
        <p:nvSpPr>
          <p:cNvPr id="10" name="TextBox 9">
            <a:extLst>
              <a:ext uri="{FF2B5EF4-FFF2-40B4-BE49-F238E27FC236}">
                <a16:creationId xmlns:a16="http://schemas.microsoft.com/office/drawing/2014/main" id="{6BA097EC-BE56-4D48-812F-4A298CA17EDD}"/>
              </a:ext>
            </a:extLst>
          </p:cNvPr>
          <p:cNvSpPr txBox="1"/>
          <p:nvPr/>
        </p:nvSpPr>
        <p:spPr>
          <a:xfrm>
            <a:off x="7897091" y="1028700"/>
            <a:ext cx="3084819" cy="369332"/>
          </a:xfrm>
          <a:prstGeom prst="rect">
            <a:avLst/>
          </a:prstGeom>
          <a:noFill/>
        </p:spPr>
        <p:txBody>
          <a:bodyPr wrap="none" rtlCol="0">
            <a:spAutoFit/>
          </a:bodyPr>
          <a:lstStyle/>
          <a:p>
            <a:r>
              <a:rPr lang="en-US" dirty="0"/>
              <a:t>Heterogeneous (Surface Patch)</a:t>
            </a:r>
          </a:p>
        </p:txBody>
      </p:sp>
      <p:pic>
        <p:nvPicPr>
          <p:cNvPr id="11" name="Picture 10">
            <a:extLst>
              <a:ext uri="{FF2B5EF4-FFF2-40B4-BE49-F238E27FC236}">
                <a16:creationId xmlns:a16="http://schemas.microsoft.com/office/drawing/2014/main" id="{4D08CB04-1558-A44B-BC3D-C8F42B255E02}"/>
              </a:ext>
            </a:extLst>
          </p:cNvPr>
          <p:cNvPicPr>
            <a:picLocks noChangeAspect="1"/>
          </p:cNvPicPr>
          <p:nvPr/>
        </p:nvPicPr>
        <p:blipFill>
          <a:blip r:embed="rId6"/>
          <a:stretch>
            <a:fillRect/>
          </a:stretch>
        </p:blipFill>
        <p:spPr>
          <a:xfrm>
            <a:off x="7395441" y="2199921"/>
            <a:ext cx="2430318" cy="396787"/>
          </a:xfrm>
          <a:prstGeom prst="rect">
            <a:avLst/>
          </a:prstGeom>
        </p:spPr>
      </p:pic>
      <p:sp>
        <p:nvSpPr>
          <p:cNvPr id="12" name="TextBox 11">
            <a:extLst>
              <a:ext uri="{FF2B5EF4-FFF2-40B4-BE49-F238E27FC236}">
                <a16:creationId xmlns:a16="http://schemas.microsoft.com/office/drawing/2014/main" id="{9420FE2A-705B-E54F-A246-336EAF52A4C3}"/>
              </a:ext>
            </a:extLst>
          </p:cNvPr>
          <p:cNvSpPr txBox="1"/>
          <p:nvPr/>
        </p:nvSpPr>
        <p:spPr>
          <a:xfrm>
            <a:off x="7680762" y="2658086"/>
            <a:ext cx="4179093" cy="369332"/>
          </a:xfrm>
          <a:prstGeom prst="rect">
            <a:avLst/>
          </a:prstGeom>
          <a:noFill/>
        </p:spPr>
        <p:txBody>
          <a:bodyPr wrap="none" rtlCol="0">
            <a:spAutoFit/>
          </a:bodyPr>
          <a:lstStyle/>
          <a:p>
            <a:r>
              <a:rPr lang="en-US" dirty="0"/>
              <a:t>Surface energy from the sides of the patch</a:t>
            </a:r>
          </a:p>
        </p:txBody>
      </p:sp>
      <p:pic>
        <p:nvPicPr>
          <p:cNvPr id="13" name="Picture 12">
            <a:extLst>
              <a:ext uri="{FF2B5EF4-FFF2-40B4-BE49-F238E27FC236}">
                <a16:creationId xmlns:a16="http://schemas.microsoft.com/office/drawing/2014/main" id="{9A5A904A-3F5C-1E4E-BDB6-6DB87090EA67}"/>
              </a:ext>
            </a:extLst>
          </p:cNvPr>
          <p:cNvPicPr>
            <a:picLocks noChangeAspect="1"/>
          </p:cNvPicPr>
          <p:nvPr/>
        </p:nvPicPr>
        <p:blipFill>
          <a:blip r:embed="rId7"/>
          <a:stretch>
            <a:fillRect/>
          </a:stretch>
        </p:blipFill>
        <p:spPr>
          <a:xfrm>
            <a:off x="7302500" y="3031262"/>
            <a:ext cx="2946400" cy="825500"/>
          </a:xfrm>
          <a:prstGeom prst="rect">
            <a:avLst/>
          </a:prstGeom>
        </p:spPr>
      </p:pic>
      <p:pic>
        <p:nvPicPr>
          <p:cNvPr id="14" name="Picture 13">
            <a:extLst>
              <a:ext uri="{FF2B5EF4-FFF2-40B4-BE49-F238E27FC236}">
                <a16:creationId xmlns:a16="http://schemas.microsoft.com/office/drawing/2014/main" id="{508D833B-A5DD-CE4D-AC98-696D53462E35}"/>
              </a:ext>
            </a:extLst>
          </p:cNvPr>
          <p:cNvPicPr>
            <a:picLocks noChangeAspect="1"/>
          </p:cNvPicPr>
          <p:nvPr/>
        </p:nvPicPr>
        <p:blipFill>
          <a:blip r:embed="rId8"/>
          <a:stretch>
            <a:fillRect/>
          </a:stretch>
        </p:blipFill>
        <p:spPr>
          <a:xfrm>
            <a:off x="2714700" y="2000616"/>
            <a:ext cx="1957745" cy="578903"/>
          </a:xfrm>
          <a:prstGeom prst="rect">
            <a:avLst/>
          </a:prstGeom>
        </p:spPr>
      </p:pic>
      <p:pic>
        <p:nvPicPr>
          <p:cNvPr id="15" name="Picture 14">
            <a:extLst>
              <a:ext uri="{FF2B5EF4-FFF2-40B4-BE49-F238E27FC236}">
                <a16:creationId xmlns:a16="http://schemas.microsoft.com/office/drawing/2014/main" id="{E71E37E9-C07F-624E-A5B0-6026C78AB964}"/>
              </a:ext>
            </a:extLst>
          </p:cNvPr>
          <p:cNvPicPr>
            <a:picLocks noChangeAspect="1"/>
          </p:cNvPicPr>
          <p:nvPr/>
        </p:nvPicPr>
        <p:blipFill>
          <a:blip r:embed="rId9"/>
          <a:stretch>
            <a:fillRect/>
          </a:stretch>
        </p:blipFill>
        <p:spPr>
          <a:xfrm>
            <a:off x="1909437" y="2952685"/>
            <a:ext cx="2667000" cy="1079500"/>
          </a:xfrm>
          <a:prstGeom prst="rect">
            <a:avLst/>
          </a:prstGeom>
        </p:spPr>
      </p:pic>
      <p:sp>
        <p:nvSpPr>
          <p:cNvPr id="16" name="TextBox 15">
            <a:extLst>
              <a:ext uri="{FF2B5EF4-FFF2-40B4-BE49-F238E27FC236}">
                <a16:creationId xmlns:a16="http://schemas.microsoft.com/office/drawing/2014/main" id="{0E2E9574-F65B-0041-B54B-7C0DB9460909}"/>
              </a:ext>
            </a:extLst>
          </p:cNvPr>
          <p:cNvSpPr txBox="1"/>
          <p:nvPr/>
        </p:nvSpPr>
        <p:spPr>
          <a:xfrm>
            <a:off x="1484383" y="2485719"/>
            <a:ext cx="4157880" cy="646331"/>
          </a:xfrm>
          <a:prstGeom prst="rect">
            <a:avLst/>
          </a:prstGeom>
          <a:noFill/>
        </p:spPr>
        <p:txBody>
          <a:bodyPr wrap="square" rtlCol="0">
            <a:spAutoFit/>
          </a:bodyPr>
          <a:lstStyle/>
          <a:p>
            <a:r>
              <a:rPr lang="en-US" dirty="0"/>
              <a:t>Bulk vs n-</a:t>
            </a:r>
            <a:r>
              <a:rPr lang="en-US" dirty="0" err="1"/>
              <a:t>mer</a:t>
            </a:r>
            <a:endParaRPr lang="en-US" dirty="0"/>
          </a:p>
          <a:p>
            <a:r>
              <a:rPr lang="en-US" dirty="0"/>
              <a:t>So surface excess chemical potential</a:t>
            </a:r>
          </a:p>
        </p:txBody>
      </p:sp>
      <p:pic>
        <p:nvPicPr>
          <p:cNvPr id="17" name="Picture 16">
            <a:extLst>
              <a:ext uri="{FF2B5EF4-FFF2-40B4-BE49-F238E27FC236}">
                <a16:creationId xmlns:a16="http://schemas.microsoft.com/office/drawing/2014/main" id="{D1AD75FC-E83D-EA46-88CD-948C78D9169A}"/>
              </a:ext>
            </a:extLst>
          </p:cNvPr>
          <p:cNvPicPr>
            <a:picLocks noChangeAspect="1"/>
          </p:cNvPicPr>
          <p:nvPr/>
        </p:nvPicPr>
        <p:blipFill>
          <a:blip r:embed="rId10"/>
          <a:stretch>
            <a:fillRect/>
          </a:stretch>
        </p:blipFill>
        <p:spPr>
          <a:xfrm>
            <a:off x="7639050" y="3961449"/>
            <a:ext cx="1943100" cy="1371600"/>
          </a:xfrm>
          <a:prstGeom prst="rect">
            <a:avLst/>
          </a:prstGeom>
        </p:spPr>
      </p:pic>
      <p:pic>
        <p:nvPicPr>
          <p:cNvPr id="18" name="Picture 17">
            <a:extLst>
              <a:ext uri="{FF2B5EF4-FFF2-40B4-BE49-F238E27FC236}">
                <a16:creationId xmlns:a16="http://schemas.microsoft.com/office/drawing/2014/main" id="{1D29788F-0776-7C46-A6D9-3EE2AF9D87C3}"/>
              </a:ext>
            </a:extLst>
          </p:cNvPr>
          <p:cNvPicPr>
            <a:picLocks noChangeAspect="1"/>
          </p:cNvPicPr>
          <p:nvPr/>
        </p:nvPicPr>
        <p:blipFill>
          <a:blip r:embed="rId11"/>
          <a:stretch>
            <a:fillRect/>
          </a:stretch>
        </p:blipFill>
        <p:spPr>
          <a:xfrm>
            <a:off x="2403871" y="3824567"/>
            <a:ext cx="1585859" cy="1206146"/>
          </a:xfrm>
          <a:prstGeom prst="rect">
            <a:avLst/>
          </a:prstGeom>
        </p:spPr>
      </p:pic>
      <p:pic>
        <p:nvPicPr>
          <p:cNvPr id="19" name="Picture 18">
            <a:extLst>
              <a:ext uri="{FF2B5EF4-FFF2-40B4-BE49-F238E27FC236}">
                <a16:creationId xmlns:a16="http://schemas.microsoft.com/office/drawing/2014/main" id="{398424F8-C0C3-5844-B798-6C7CE8A71041}"/>
              </a:ext>
            </a:extLst>
          </p:cNvPr>
          <p:cNvPicPr>
            <a:picLocks noChangeAspect="1"/>
          </p:cNvPicPr>
          <p:nvPr/>
        </p:nvPicPr>
        <p:blipFill>
          <a:blip r:embed="rId12"/>
          <a:stretch>
            <a:fillRect/>
          </a:stretch>
        </p:blipFill>
        <p:spPr>
          <a:xfrm>
            <a:off x="1364179" y="5133500"/>
            <a:ext cx="4076700" cy="1282700"/>
          </a:xfrm>
          <a:prstGeom prst="rect">
            <a:avLst/>
          </a:prstGeom>
        </p:spPr>
      </p:pic>
      <p:pic>
        <p:nvPicPr>
          <p:cNvPr id="20" name="Picture 19">
            <a:extLst>
              <a:ext uri="{FF2B5EF4-FFF2-40B4-BE49-F238E27FC236}">
                <a16:creationId xmlns:a16="http://schemas.microsoft.com/office/drawing/2014/main" id="{8FDDCF86-F615-BA45-8B69-C41E5D1D459C}"/>
              </a:ext>
            </a:extLst>
          </p:cNvPr>
          <p:cNvPicPr>
            <a:picLocks noChangeAspect="1"/>
          </p:cNvPicPr>
          <p:nvPr/>
        </p:nvPicPr>
        <p:blipFill>
          <a:blip r:embed="rId13"/>
          <a:stretch>
            <a:fillRect/>
          </a:stretch>
        </p:blipFill>
        <p:spPr>
          <a:xfrm>
            <a:off x="6347857" y="5133500"/>
            <a:ext cx="5473700" cy="1422400"/>
          </a:xfrm>
          <a:prstGeom prst="rect">
            <a:avLst/>
          </a:prstGeom>
        </p:spPr>
      </p:pic>
    </p:spTree>
    <p:extLst>
      <p:ext uri="{BB962C8B-B14F-4D97-AF65-F5344CB8AC3E}">
        <p14:creationId xmlns:p14="http://schemas.microsoft.com/office/powerpoint/2010/main" val="2582795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EBD57F-200B-AA4A-B4AF-3B829C8BB566}"/>
              </a:ext>
            </a:extLst>
          </p:cNvPr>
          <p:cNvSpPr>
            <a:spLocks noGrp="1"/>
          </p:cNvSpPr>
          <p:nvPr>
            <p:ph type="sldNum" sz="quarter" idx="12"/>
          </p:nvPr>
        </p:nvSpPr>
        <p:spPr/>
        <p:txBody>
          <a:bodyPr/>
          <a:lstStyle/>
          <a:p>
            <a:fld id="{F330A13A-245F-CF4A-9D4D-0D02FAFE269F}" type="slidenum">
              <a:rPr lang="en-US" smtClean="0"/>
              <a:t>49</a:t>
            </a:fld>
            <a:endParaRPr lang="en-US"/>
          </a:p>
        </p:txBody>
      </p:sp>
      <p:sp>
        <p:nvSpPr>
          <p:cNvPr id="6" name="TextBox 5">
            <a:extLst>
              <a:ext uri="{FF2B5EF4-FFF2-40B4-BE49-F238E27FC236}">
                <a16:creationId xmlns:a16="http://schemas.microsoft.com/office/drawing/2014/main" id="{6B7CB36B-90F0-864C-AC42-A27E7AF96CF6}"/>
              </a:ext>
            </a:extLst>
          </p:cNvPr>
          <p:cNvSpPr txBox="1"/>
          <p:nvPr/>
        </p:nvSpPr>
        <p:spPr>
          <a:xfrm>
            <a:off x="3813464" y="883227"/>
            <a:ext cx="5129096" cy="830997"/>
          </a:xfrm>
          <a:prstGeom prst="rect">
            <a:avLst/>
          </a:prstGeom>
          <a:noFill/>
        </p:spPr>
        <p:txBody>
          <a:bodyPr wrap="none" rtlCol="0">
            <a:spAutoFit/>
          </a:bodyPr>
          <a:lstStyle/>
          <a:p>
            <a:r>
              <a:rPr lang="en-US" sz="2400" b="1" dirty="0"/>
              <a:t>Barrier is half the height for nucleation</a:t>
            </a:r>
          </a:p>
          <a:p>
            <a:r>
              <a:rPr lang="en-US" sz="2400" b="1" dirty="0"/>
              <a:t>Size is half</a:t>
            </a:r>
          </a:p>
        </p:txBody>
      </p:sp>
      <p:pic>
        <p:nvPicPr>
          <p:cNvPr id="7" name="Picture 6">
            <a:extLst>
              <a:ext uri="{FF2B5EF4-FFF2-40B4-BE49-F238E27FC236}">
                <a16:creationId xmlns:a16="http://schemas.microsoft.com/office/drawing/2014/main" id="{7BDFADD9-2208-9242-8FD8-9BBB8F369804}"/>
              </a:ext>
            </a:extLst>
          </p:cNvPr>
          <p:cNvPicPr>
            <a:picLocks noChangeAspect="1"/>
          </p:cNvPicPr>
          <p:nvPr/>
        </p:nvPicPr>
        <p:blipFill>
          <a:blip r:embed="rId2"/>
          <a:stretch>
            <a:fillRect/>
          </a:stretch>
        </p:blipFill>
        <p:spPr>
          <a:xfrm>
            <a:off x="6936509" y="3621809"/>
            <a:ext cx="2870200" cy="1422400"/>
          </a:xfrm>
          <a:prstGeom prst="rect">
            <a:avLst/>
          </a:prstGeom>
        </p:spPr>
      </p:pic>
      <p:pic>
        <p:nvPicPr>
          <p:cNvPr id="8" name="Picture 7">
            <a:extLst>
              <a:ext uri="{FF2B5EF4-FFF2-40B4-BE49-F238E27FC236}">
                <a16:creationId xmlns:a16="http://schemas.microsoft.com/office/drawing/2014/main" id="{C32597C2-AF76-094B-9DB3-34D260D7763E}"/>
              </a:ext>
            </a:extLst>
          </p:cNvPr>
          <p:cNvPicPr>
            <a:picLocks noChangeAspect="1"/>
          </p:cNvPicPr>
          <p:nvPr/>
        </p:nvPicPr>
        <p:blipFill>
          <a:blip r:embed="rId3"/>
          <a:stretch>
            <a:fillRect/>
          </a:stretch>
        </p:blipFill>
        <p:spPr>
          <a:xfrm>
            <a:off x="2523260" y="3799609"/>
            <a:ext cx="2552700" cy="1244600"/>
          </a:xfrm>
          <a:prstGeom prst="rect">
            <a:avLst/>
          </a:prstGeom>
        </p:spPr>
      </p:pic>
      <p:pic>
        <p:nvPicPr>
          <p:cNvPr id="9" name="Picture 8">
            <a:extLst>
              <a:ext uri="{FF2B5EF4-FFF2-40B4-BE49-F238E27FC236}">
                <a16:creationId xmlns:a16="http://schemas.microsoft.com/office/drawing/2014/main" id="{E0927801-E3B9-FC4D-914B-2B132B636A4D}"/>
              </a:ext>
            </a:extLst>
          </p:cNvPr>
          <p:cNvPicPr>
            <a:picLocks noChangeAspect="1"/>
          </p:cNvPicPr>
          <p:nvPr/>
        </p:nvPicPr>
        <p:blipFill>
          <a:blip r:embed="rId4"/>
          <a:stretch>
            <a:fillRect/>
          </a:stretch>
        </p:blipFill>
        <p:spPr>
          <a:xfrm>
            <a:off x="1291443" y="1956816"/>
            <a:ext cx="4076700" cy="1282700"/>
          </a:xfrm>
          <a:prstGeom prst="rect">
            <a:avLst/>
          </a:prstGeom>
        </p:spPr>
      </p:pic>
      <p:pic>
        <p:nvPicPr>
          <p:cNvPr id="10" name="Picture 9">
            <a:extLst>
              <a:ext uri="{FF2B5EF4-FFF2-40B4-BE49-F238E27FC236}">
                <a16:creationId xmlns:a16="http://schemas.microsoft.com/office/drawing/2014/main" id="{73045175-65AE-694F-9BF0-91F6692AC288}"/>
              </a:ext>
            </a:extLst>
          </p:cNvPr>
          <p:cNvPicPr>
            <a:picLocks noChangeAspect="1"/>
          </p:cNvPicPr>
          <p:nvPr/>
        </p:nvPicPr>
        <p:blipFill>
          <a:blip r:embed="rId5"/>
          <a:stretch>
            <a:fillRect/>
          </a:stretch>
        </p:blipFill>
        <p:spPr>
          <a:xfrm>
            <a:off x="6275121" y="1956816"/>
            <a:ext cx="5473700" cy="1422400"/>
          </a:xfrm>
          <a:prstGeom prst="rect">
            <a:avLst/>
          </a:prstGeom>
        </p:spPr>
      </p:pic>
    </p:spTree>
    <p:extLst>
      <p:ext uri="{BB962C8B-B14F-4D97-AF65-F5344CB8AC3E}">
        <p14:creationId xmlns:p14="http://schemas.microsoft.com/office/powerpoint/2010/main" val="3858999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2B3CAA-7C1F-C448-894A-43DBA88D39CC}"/>
              </a:ext>
            </a:extLst>
          </p:cNvPr>
          <p:cNvSpPr>
            <a:spLocks noGrp="1"/>
          </p:cNvSpPr>
          <p:nvPr>
            <p:ph type="sldNum" sz="quarter" idx="12"/>
          </p:nvPr>
        </p:nvSpPr>
        <p:spPr/>
        <p:txBody>
          <a:bodyPr/>
          <a:lstStyle/>
          <a:p>
            <a:fld id="{1DE4C417-D63F-5947-9F49-F0288A7D2840}" type="slidenum">
              <a:rPr lang="en-US" smtClean="0"/>
              <a:t>5</a:t>
            </a:fld>
            <a:endParaRPr lang="en-US"/>
          </a:p>
        </p:txBody>
      </p:sp>
      <p:sp>
        <p:nvSpPr>
          <p:cNvPr id="2" name="TextBox 1">
            <a:extLst>
              <a:ext uri="{FF2B5EF4-FFF2-40B4-BE49-F238E27FC236}">
                <a16:creationId xmlns:a16="http://schemas.microsoft.com/office/drawing/2014/main" id="{94F68ACA-D121-ED48-AACE-AB0E08E9EC86}"/>
              </a:ext>
            </a:extLst>
          </p:cNvPr>
          <p:cNvSpPr txBox="1"/>
          <p:nvPr/>
        </p:nvSpPr>
        <p:spPr>
          <a:xfrm>
            <a:off x="559724" y="198189"/>
            <a:ext cx="3273140" cy="369332"/>
          </a:xfrm>
          <a:prstGeom prst="rect">
            <a:avLst/>
          </a:prstGeom>
          <a:noFill/>
        </p:spPr>
        <p:txBody>
          <a:bodyPr wrap="none" rtlCol="0">
            <a:spAutoFit/>
          </a:bodyPr>
          <a:lstStyle/>
          <a:p>
            <a:r>
              <a:rPr lang="en-US" b="1" dirty="0"/>
              <a:t>Derive the expression for </a:t>
            </a:r>
            <a:r>
              <a:rPr lang="en-US" b="1" dirty="0" err="1"/>
              <a:t>C</a:t>
            </a:r>
            <a:r>
              <a:rPr lang="en-US" b="1" baseline="-25000" dirty="0" err="1"/>
              <a:t>p</a:t>
            </a:r>
            <a:r>
              <a:rPr lang="en-US" b="1" dirty="0"/>
              <a:t> – C</a:t>
            </a:r>
            <a:r>
              <a:rPr lang="en-US" b="1" baseline="-25000" dirty="0"/>
              <a:t>V</a:t>
            </a:r>
          </a:p>
        </p:txBody>
      </p:sp>
      <p:sp>
        <p:nvSpPr>
          <p:cNvPr id="4" name="TextBox 3">
            <a:extLst>
              <a:ext uri="{FF2B5EF4-FFF2-40B4-BE49-F238E27FC236}">
                <a16:creationId xmlns:a16="http://schemas.microsoft.com/office/drawing/2014/main" id="{7394786C-3823-EC48-9AAA-DB2001F36024}"/>
              </a:ext>
            </a:extLst>
          </p:cNvPr>
          <p:cNvSpPr txBox="1"/>
          <p:nvPr/>
        </p:nvSpPr>
        <p:spPr>
          <a:xfrm>
            <a:off x="1781667" y="689843"/>
            <a:ext cx="1928028" cy="923330"/>
          </a:xfrm>
          <a:prstGeom prst="rect">
            <a:avLst/>
          </a:prstGeom>
          <a:noFill/>
        </p:spPr>
        <p:txBody>
          <a:bodyPr wrap="none" rtlCol="0">
            <a:spAutoFit/>
          </a:bodyPr>
          <a:lstStyle/>
          <a:p>
            <a:r>
              <a:rPr lang="en-US" dirty="0" err="1"/>
              <a:t>C</a:t>
            </a:r>
            <a:r>
              <a:rPr lang="en-US" baseline="-25000" dirty="0" err="1"/>
              <a:t>p</a:t>
            </a:r>
            <a:r>
              <a:rPr lang="en-US" dirty="0"/>
              <a:t> - </a:t>
            </a:r>
            <a:r>
              <a:rPr lang="en-US" dirty="0" err="1"/>
              <a:t>C</a:t>
            </a:r>
            <a:r>
              <a:rPr lang="en-US" baseline="-25000" dirty="0" err="1"/>
              <a:t>v</a:t>
            </a:r>
            <a:r>
              <a:rPr lang="en-US" dirty="0"/>
              <a:t> = </a:t>
            </a:r>
            <a:r>
              <a:rPr lang="en-US" dirty="0">
                <a:latin typeface="Symbol" pitchFamily="2" charset="2"/>
              </a:rPr>
              <a:t>a</a:t>
            </a:r>
            <a:r>
              <a:rPr lang="en-US" baseline="30000" dirty="0"/>
              <a:t>2</a:t>
            </a:r>
            <a:r>
              <a:rPr lang="en-US" dirty="0"/>
              <a:t>VT/</a:t>
            </a:r>
            <a:r>
              <a:rPr lang="en-US" dirty="0" err="1">
                <a:latin typeface="Symbol" pitchFamily="2" charset="2"/>
              </a:rPr>
              <a:t>k</a:t>
            </a:r>
            <a:r>
              <a:rPr lang="en-US" baseline="-25000" dirty="0" err="1"/>
              <a:t>T</a:t>
            </a:r>
            <a:endParaRPr lang="en-US" dirty="0"/>
          </a:p>
          <a:p>
            <a:r>
              <a:rPr lang="en-US" dirty="0">
                <a:latin typeface="Symbol" pitchFamily="2" charset="2"/>
              </a:rPr>
              <a:t>a</a:t>
            </a:r>
            <a:r>
              <a:rPr lang="en-US" dirty="0"/>
              <a:t> = (1/V) (</a:t>
            </a:r>
            <a:r>
              <a:rPr lang="en-US" dirty="0" err="1"/>
              <a:t>dV</a:t>
            </a:r>
            <a:r>
              <a:rPr lang="en-US" dirty="0"/>
              <a:t>/dT)</a:t>
            </a:r>
            <a:r>
              <a:rPr lang="en-US" baseline="-25000" dirty="0"/>
              <a:t>p</a:t>
            </a:r>
          </a:p>
          <a:p>
            <a:r>
              <a:rPr lang="en-US" dirty="0" err="1">
                <a:latin typeface="Symbol" pitchFamily="2" charset="2"/>
              </a:rPr>
              <a:t>k</a:t>
            </a:r>
            <a:r>
              <a:rPr lang="en-US" baseline="-25000" dirty="0" err="1"/>
              <a:t>T</a:t>
            </a:r>
            <a:r>
              <a:rPr lang="en-US" dirty="0"/>
              <a:t> = (1/V) (</a:t>
            </a:r>
            <a:r>
              <a:rPr lang="en-US" dirty="0" err="1"/>
              <a:t>dV</a:t>
            </a:r>
            <a:r>
              <a:rPr lang="en-US" dirty="0"/>
              <a:t>/</a:t>
            </a:r>
            <a:r>
              <a:rPr lang="en-US" dirty="0" err="1"/>
              <a:t>dP</a:t>
            </a:r>
            <a:r>
              <a:rPr lang="en-US" dirty="0"/>
              <a:t>)</a:t>
            </a:r>
            <a:r>
              <a:rPr lang="en-US" baseline="-25000" dirty="0"/>
              <a:t>T</a:t>
            </a:r>
          </a:p>
        </p:txBody>
      </p:sp>
      <p:sp>
        <p:nvSpPr>
          <p:cNvPr id="5" name="TextBox 4">
            <a:extLst>
              <a:ext uri="{FF2B5EF4-FFF2-40B4-BE49-F238E27FC236}">
                <a16:creationId xmlns:a16="http://schemas.microsoft.com/office/drawing/2014/main" id="{F97B379E-E998-884A-98FB-FD3274431C89}"/>
              </a:ext>
            </a:extLst>
          </p:cNvPr>
          <p:cNvSpPr txBox="1"/>
          <p:nvPr/>
        </p:nvSpPr>
        <p:spPr>
          <a:xfrm>
            <a:off x="801278" y="1797839"/>
            <a:ext cx="10714488" cy="4801314"/>
          </a:xfrm>
          <a:prstGeom prst="rect">
            <a:avLst/>
          </a:prstGeom>
          <a:noFill/>
        </p:spPr>
        <p:txBody>
          <a:bodyPr wrap="square" rtlCol="0">
            <a:spAutoFit/>
          </a:bodyPr>
          <a:lstStyle/>
          <a:p>
            <a:r>
              <a:rPr lang="en-US" dirty="0"/>
              <a:t>C</a:t>
            </a:r>
            <a:r>
              <a:rPr lang="en-US" baseline="-25000" dirty="0"/>
              <a:t>V</a:t>
            </a:r>
            <a:r>
              <a:rPr lang="en-US" dirty="0"/>
              <a:t> = (</a:t>
            </a:r>
            <a:r>
              <a:rPr lang="en-US" dirty="0" err="1"/>
              <a:t>dU</a:t>
            </a:r>
            <a:r>
              <a:rPr lang="en-US" dirty="0"/>
              <a:t>/dT)</a:t>
            </a:r>
            <a:r>
              <a:rPr lang="en-US" baseline="-25000" dirty="0"/>
              <a:t>V</a:t>
            </a:r>
          </a:p>
          <a:p>
            <a:r>
              <a:rPr lang="en-US" dirty="0"/>
              <a:t>From the Thermodynamic Square</a:t>
            </a:r>
          </a:p>
          <a:p>
            <a:r>
              <a:rPr lang="en-US" dirty="0" err="1"/>
              <a:t>dU</a:t>
            </a:r>
            <a:r>
              <a:rPr lang="en-US" dirty="0"/>
              <a:t> = </a:t>
            </a:r>
            <a:r>
              <a:rPr lang="en-US" dirty="0" err="1"/>
              <a:t>TdS</a:t>
            </a:r>
            <a:r>
              <a:rPr lang="en-US" dirty="0"/>
              <a:t> – </a:t>
            </a:r>
            <a:r>
              <a:rPr lang="en-US" dirty="0" err="1"/>
              <a:t>pdV</a:t>
            </a:r>
            <a:r>
              <a:rPr lang="en-US" dirty="0"/>
              <a:t> so C</a:t>
            </a:r>
            <a:r>
              <a:rPr lang="en-US" baseline="-25000" dirty="0"/>
              <a:t>V</a:t>
            </a:r>
            <a:r>
              <a:rPr lang="en-US" dirty="0"/>
              <a:t> = (</a:t>
            </a:r>
            <a:r>
              <a:rPr lang="en-US" dirty="0" err="1"/>
              <a:t>dU</a:t>
            </a:r>
            <a:r>
              <a:rPr lang="en-US" dirty="0"/>
              <a:t>/dT)</a:t>
            </a:r>
            <a:r>
              <a:rPr lang="en-US" baseline="-25000" dirty="0"/>
              <a:t>V</a:t>
            </a:r>
            <a:r>
              <a:rPr lang="en-US" dirty="0"/>
              <a:t> = T (</a:t>
            </a:r>
            <a:r>
              <a:rPr lang="en-US" dirty="0" err="1"/>
              <a:t>dS</a:t>
            </a:r>
            <a:r>
              <a:rPr lang="en-US" dirty="0"/>
              <a:t>/dT)</a:t>
            </a:r>
            <a:r>
              <a:rPr lang="en-US" baseline="-25000" dirty="0"/>
              <a:t>V</a:t>
            </a:r>
            <a:r>
              <a:rPr lang="en-US" dirty="0"/>
              <a:t> - p (</a:t>
            </a:r>
            <a:r>
              <a:rPr lang="en-US" dirty="0" err="1"/>
              <a:t>dV</a:t>
            </a:r>
            <a:r>
              <a:rPr lang="en-US" dirty="0"/>
              <a:t>/dT)</a:t>
            </a:r>
            <a:r>
              <a:rPr lang="en-US" baseline="-25000" dirty="0"/>
              <a:t>V</a:t>
            </a:r>
            <a:r>
              <a:rPr lang="en-US" dirty="0"/>
              <a:t>  </a:t>
            </a:r>
          </a:p>
          <a:p>
            <a:r>
              <a:rPr lang="en-US" dirty="0"/>
              <a:t>Second term is 0 </a:t>
            </a:r>
            <a:r>
              <a:rPr lang="en-US" dirty="0" err="1"/>
              <a:t>dV</a:t>
            </a:r>
            <a:r>
              <a:rPr lang="en-US" dirty="0"/>
              <a:t> at constant V is 0</a:t>
            </a:r>
          </a:p>
          <a:p>
            <a:r>
              <a:rPr lang="en-US" dirty="0"/>
              <a:t> (</a:t>
            </a:r>
            <a:r>
              <a:rPr lang="en-US" dirty="0" err="1"/>
              <a:t>dS</a:t>
            </a:r>
            <a:r>
              <a:rPr lang="en-US" dirty="0"/>
              <a:t>/dT)</a:t>
            </a:r>
            <a:r>
              <a:rPr lang="en-US" baseline="-25000" dirty="0"/>
              <a:t>V</a:t>
            </a:r>
            <a:r>
              <a:rPr lang="en-US" dirty="0"/>
              <a:t> = C</a:t>
            </a:r>
            <a:r>
              <a:rPr lang="en-US" baseline="-25000" dirty="0"/>
              <a:t>V </a:t>
            </a:r>
            <a:r>
              <a:rPr lang="en-US" dirty="0"/>
              <a:t>/T</a:t>
            </a:r>
          </a:p>
          <a:p>
            <a:r>
              <a:rPr lang="en-US" dirty="0"/>
              <a:t>Similarly</a:t>
            </a:r>
          </a:p>
          <a:p>
            <a:r>
              <a:rPr lang="en-US" dirty="0" err="1"/>
              <a:t>C</a:t>
            </a:r>
            <a:r>
              <a:rPr lang="en-US" baseline="-25000" dirty="0" err="1"/>
              <a:t>p</a:t>
            </a:r>
            <a:r>
              <a:rPr lang="en-US" dirty="0"/>
              <a:t> = (</a:t>
            </a:r>
            <a:r>
              <a:rPr lang="en-US" dirty="0" err="1"/>
              <a:t>dH</a:t>
            </a:r>
            <a:r>
              <a:rPr lang="en-US" dirty="0"/>
              <a:t>/dT)</a:t>
            </a:r>
            <a:r>
              <a:rPr lang="en-US" baseline="-25000" dirty="0"/>
              <a:t>p</a:t>
            </a:r>
          </a:p>
          <a:p>
            <a:r>
              <a:rPr lang="en-US" dirty="0"/>
              <a:t>From the Thermodynamic Square</a:t>
            </a:r>
          </a:p>
          <a:p>
            <a:r>
              <a:rPr lang="en-US" dirty="0" err="1"/>
              <a:t>dH</a:t>
            </a:r>
            <a:r>
              <a:rPr lang="en-US" dirty="0"/>
              <a:t> = </a:t>
            </a:r>
            <a:r>
              <a:rPr lang="en-US" dirty="0" err="1"/>
              <a:t>TdS</a:t>
            </a:r>
            <a:r>
              <a:rPr lang="en-US" dirty="0"/>
              <a:t> + </a:t>
            </a:r>
            <a:r>
              <a:rPr lang="en-US" dirty="0" err="1"/>
              <a:t>Vdp</a:t>
            </a:r>
            <a:r>
              <a:rPr lang="en-US" dirty="0"/>
              <a:t> so </a:t>
            </a:r>
            <a:r>
              <a:rPr lang="en-US" dirty="0" err="1"/>
              <a:t>C</a:t>
            </a:r>
            <a:r>
              <a:rPr lang="en-US" baseline="-25000" dirty="0" err="1"/>
              <a:t>p</a:t>
            </a:r>
            <a:r>
              <a:rPr lang="en-US" dirty="0"/>
              <a:t> = (</a:t>
            </a:r>
            <a:r>
              <a:rPr lang="en-US" dirty="0" err="1"/>
              <a:t>dH</a:t>
            </a:r>
            <a:r>
              <a:rPr lang="en-US" dirty="0"/>
              <a:t>/dT)</a:t>
            </a:r>
            <a:r>
              <a:rPr lang="en-US" baseline="-25000" dirty="0"/>
              <a:t>p</a:t>
            </a:r>
            <a:r>
              <a:rPr lang="en-US" dirty="0"/>
              <a:t> = T (</a:t>
            </a:r>
            <a:r>
              <a:rPr lang="en-US" dirty="0" err="1"/>
              <a:t>dS</a:t>
            </a:r>
            <a:r>
              <a:rPr lang="en-US" dirty="0"/>
              <a:t>/dT)</a:t>
            </a:r>
            <a:r>
              <a:rPr lang="en-US" baseline="-25000" dirty="0"/>
              <a:t>p</a:t>
            </a:r>
            <a:r>
              <a:rPr lang="en-US" dirty="0"/>
              <a:t> - V (</a:t>
            </a:r>
            <a:r>
              <a:rPr lang="en-US" dirty="0" err="1"/>
              <a:t>dp</a:t>
            </a:r>
            <a:r>
              <a:rPr lang="en-US" dirty="0"/>
              <a:t>/dT)</a:t>
            </a:r>
            <a:r>
              <a:rPr lang="en-US" baseline="-25000" dirty="0"/>
              <a:t>p</a:t>
            </a:r>
            <a:r>
              <a:rPr lang="en-US" dirty="0"/>
              <a:t>  </a:t>
            </a:r>
          </a:p>
          <a:p>
            <a:r>
              <a:rPr lang="en-US" dirty="0"/>
              <a:t>Second term is 0 </a:t>
            </a:r>
            <a:r>
              <a:rPr lang="en-US" dirty="0" err="1"/>
              <a:t>dp</a:t>
            </a:r>
            <a:r>
              <a:rPr lang="en-US" dirty="0"/>
              <a:t> at constant p is 0</a:t>
            </a:r>
          </a:p>
          <a:p>
            <a:r>
              <a:rPr lang="en-US" dirty="0"/>
              <a:t> (</a:t>
            </a:r>
            <a:r>
              <a:rPr lang="en-US" dirty="0" err="1"/>
              <a:t>dS</a:t>
            </a:r>
            <a:r>
              <a:rPr lang="en-US" dirty="0"/>
              <a:t>/dT)</a:t>
            </a:r>
            <a:r>
              <a:rPr lang="en-US" baseline="-25000" dirty="0"/>
              <a:t>p</a:t>
            </a:r>
            <a:r>
              <a:rPr lang="en-US" dirty="0"/>
              <a:t> = </a:t>
            </a:r>
            <a:r>
              <a:rPr lang="en-US" dirty="0" err="1"/>
              <a:t>C</a:t>
            </a:r>
            <a:r>
              <a:rPr lang="en-US" baseline="-25000" dirty="0" err="1"/>
              <a:t>p</a:t>
            </a:r>
            <a:r>
              <a:rPr lang="en-US" baseline="-25000" dirty="0"/>
              <a:t> </a:t>
            </a:r>
            <a:r>
              <a:rPr lang="en-US" dirty="0"/>
              <a:t>/T</a:t>
            </a:r>
          </a:p>
          <a:p>
            <a:endParaRPr lang="en-US" dirty="0"/>
          </a:p>
          <a:p>
            <a:r>
              <a:rPr lang="en-US" dirty="0"/>
              <a:t>Write a differential expression for </a:t>
            </a:r>
            <a:r>
              <a:rPr lang="en-US" dirty="0" err="1"/>
              <a:t>dS</a:t>
            </a:r>
            <a:r>
              <a:rPr lang="en-US" dirty="0"/>
              <a:t> as a function of T and V </a:t>
            </a:r>
          </a:p>
          <a:p>
            <a:r>
              <a:rPr lang="en-US" dirty="0" err="1"/>
              <a:t>dS</a:t>
            </a:r>
            <a:r>
              <a:rPr lang="en-US" dirty="0"/>
              <a:t> = (</a:t>
            </a:r>
            <a:r>
              <a:rPr lang="en-US" dirty="0" err="1"/>
              <a:t>dS</a:t>
            </a:r>
            <a:r>
              <a:rPr lang="en-US" dirty="0"/>
              <a:t>/dT)</a:t>
            </a:r>
            <a:r>
              <a:rPr lang="en-US" baseline="-25000" dirty="0" err="1"/>
              <a:t>V</a:t>
            </a:r>
            <a:r>
              <a:rPr lang="en-US" dirty="0" err="1"/>
              <a:t>dT</a:t>
            </a:r>
            <a:r>
              <a:rPr lang="en-US" dirty="0"/>
              <a:t> + (</a:t>
            </a:r>
            <a:r>
              <a:rPr lang="en-US" dirty="0" err="1"/>
              <a:t>dS</a:t>
            </a:r>
            <a:r>
              <a:rPr lang="en-US" dirty="0"/>
              <a:t>/</a:t>
            </a:r>
            <a:r>
              <a:rPr lang="en-US" dirty="0" err="1"/>
              <a:t>dV</a:t>
            </a:r>
            <a:r>
              <a:rPr lang="en-US" dirty="0"/>
              <a:t>)</a:t>
            </a:r>
            <a:r>
              <a:rPr lang="en-US" baseline="-25000" dirty="0" err="1"/>
              <a:t>T</a:t>
            </a:r>
            <a:r>
              <a:rPr lang="en-US" dirty="0" err="1"/>
              <a:t>dV</a:t>
            </a:r>
            <a:r>
              <a:rPr lang="en-US" dirty="0"/>
              <a:t> using expression for C</a:t>
            </a:r>
            <a:r>
              <a:rPr lang="en-US" baseline="-25000" dirty="0"/>
              <a:t>V</a:t>
            </a:r>
            <a:r>
              <a:rPr lang="en-US" dirty="0"/>
              <a:t> above and Maxwell for (</a:t>
            </a:r>
            <a:r>
              <a:rPr lang="en-US" dirty="0" err="1"/>
              <a:t>dS</a:t>
            </a:r>
            <a:r>
              <a:rPr lang="en-US" dirty="0"/>
              <a:t>/</a:t>
            </a:r>
            <a:r>
              <a:rPr lang="en-US" dirty="0" err="1"/>
              <a:t>dV</a:t>
            </a:r>
            <a:r>
              <a:rPr lang="en-US" dirty="0"/>
              <a:t>)</a:t>
            </a:r>
            <a:r>
              <a:rPr lang="en-US" baseline="-25000" dirty="0"/>
              <a:t>T</a:t>
            </a:r>
            <a:endParaRPr lang="en-US" dirty="0"/>
          </a:p>
          <a:p>
            <a:r>
              <a:rPr lang="en-US" dirty="0" err="1"/>
              <a:t>dS</a:t>
            </a:r>
            <a:r>
              <a:rPr lang="en-US" dirty="0"/>
              <a:t> = C</a:t>
            </a:r>
            <a:r>
              <a:rPr lang="en-US" baseline="-25000" dirty="0"/>
              <a:t>V </a:t>
            </a:r>
            <a:r>
              <a:rPr lang="en-US" dirty="0"/>
              <a:t>/T dT + (</a:t>
            </a:r>
            <a:r>
              <a:rPr lang="en-US" dirty="0" err="1"/>
              <a:t>dp</a:t>
            </a:r>
            <a:r>
              <a:rPr lang="en-US" dirty="0"/>
              <a:t>/dT)</a:t>
            </a:r>
            <a:r>
              <a:rPr lang="en-US" baseline="-25000" dirty="0" err="1"/>
              <a:t>V</a:t>
            </a:r>
            <a:r>
              <a:rPr lang="en-US" dirty="0" err="1"/>
              <a:t>dV</a:t>
            </a:r>
            <a:r>
              <a:rPr lang="en-US" dirty="0"/>
              <a:t> use chain rule: (</a:t>
            </a:r>
            <a:r>
              <a:rPr lang="en-US" dirty="0" err="1"/>
              <a:t>dp</a:t>
            </a:r>
            <a:r>
              <a:rPr lang="en-US" dirty="0"/>
              <a:t>/dT)</a:t>
            </a:r>
            <a:r>
              <a:rPr lang="en-US" baseline="-25000" dirty="0"/>
              <a:t>V</a:t>
            </a:r>
            <a:r>
              <a:rPr lang="en-US" dirty="0"/>
              <a:t> = -(</a:t>
            </a:r>
            <a:r>
              <a:rPr lang="en-US" dirty="0" err="1"/>
              <a:t>dV</a:t>
            </a:r>
            <a:r>
              <a:rPr lang="en-US" dirty="0"/>
              <a:t>/dT)</a:t>
            </a:r>
            <a:r>
              <a:rPr lang="en-US" baseline="-25000" dirty="0"/>
              <a:t>p</a:t>
            </a:r>
            <a:r>
              <a:rPr lang="en-US" dirty="0"/>
              <a:t> (</a:t>
            </a:r>
            <a:r>
              <a:rPr lang="en-US" dirty="0" err="1"/>
              <a:t>dP</a:t>
            </a:r>
            <a:r>
              <a:rPr lang="en-US" dirty="0"/>
              <a:t>/</a:t>
            </a:r>
            <a:r>
              <a:rPr lang="en-US" dirty="0" err="1"/>
              <a:t>dV</a:t>
            </a:r>
            <a:r>
              <a:rPr lang="en-US" dirty="0"/>
              <a:t>)</a:t>
            </a:r>
            <a:r>
              <a:rPr lang="en-US" baseline="-25000" dirty="0"/>
              <a:t>T</a:t>
            </a:r>
            <a:r>
              <a:rPr lang="en-US" dirty="0"/>
              <a:t> = </a:t>
            </a:r>
            <a:r>
              <a:rPr lang="en-US" dirty="0" err="1"/>
              <a:t>V</a:t>
            </a:r>
            <a:r>
              <a:rPr lang="en-US" dirty="0" err="1">
                <a:latin typeface="Symbol" pitchFamily="2" charset="2"/>
              </a:rPr>
              <a:t>a</a:t>
            </a:r>
            <a:r>
              <a:rPr lang="en-US" dirty="0"/>
              <a:t> / (</a:t>
            </a:r>
            <a:r>
              <a:rPr lang="en-US" dirty="0" err="1"/>
              <a:t>V</a:t>
            </a:r>
            <a:r>
              <a:rPr lang="en-US" dirty="0" err="1">
                <a:latin typeface="Symbol" pitchFamily="2" charset="2"/>
              </a:rPr>
              <a:t>k</a:t>
            </a:r>
            <a:r>
              <a:rPr lang="en-US" baseline="-25000" dirty="0" err="1"/>
              <a:t>T</a:t>
            </a:r>
            <a:r>
              <a:rPr lang="en-US" dirty="0"/>
              <a:t>)</a:t>
            </a:r>
          </a:p>
          <a:p>
            <a:r>
              <a:rPr lang="en-US" dirty="0"/>
              <a:t>Take the derivative for </a:t>
            </a:r>
            <a:r>
              <a:rPr lang="en-US" dirty="0" err="1"/>
              <a:t>C</a:t>
            </a:r>
            <a:r>
              <a:rPr lang="en-US" baseline="-25000" dirty="0" err="1"/>
              <a:t>p</a:t>
            </a:r>
            <a:r>
              <a:rPr lang="en-US" dirty="0"/>
              <a:t>: </a:t>
            </a:r>
            <a:r>
              <a:rPr lang="en-US" dirty="0" err="1"/>
              <a:t>C</a:t>
            </a:r>
            <a:r>
              <a:rPr lang="en-US" baseline="-25000" dirty="0" err="1"/>
              <a:t>p</a:t>
            </a:r>
            <a:r>
              <a:rPr lang="en-US" dirty="0"/>
              <a:t>/T = (</a:t>
            </a:r>
            <a:r>
              <a:rPr lang="en-US" dirty="0" err="1"/>
              <a:t>dS</a:t>
            </a:r>
            <a:r>
              <a:rPr lang="en-US" dirty="0"/>
              <a:t>/dT)</a:t>
            </a:r>
            <a:r>
              <a:rPr lang="en-US" baseline="-25000" dirty="0"/>
              <a:t>p</a:t>
            </a:r>
            <a:r>
              <a:rPr lang="en-US" dirty="0"/>
              <a:t> = C</a:t>
            </a:r>
            <a:r>
              <a:rPr lang="en-US" baseline="-25000" dirty="0"/>
              <a:t>V </a:t>
            </a:r>
            <a:r>
              <a:rPr lang="en-US" dirty="0"/>
              <a:t>/T (dT/dT)</a:t>
            </a:r>
            <a:r>
              <a:rPr lang="en-US" baseline="-25000" dirty="0"/>
              <a:t>p</a:t>
            </a:r>
            <a:r>
              <a:rPr lang="en-US" dirty="0"/>
              <a:t> + (</a:t>
            </a:r>
            <a:r>
              <a:rPr lang="en-US" dirty="0">
                <a:latin typeface="Symbol" pitchFamily="2" charset="2"/>
              </a:rPr>
              <a:t>a</a:t>
            </a:r>
            <a:r>
              <a:rPr lang="en-US" dirty="0"/>
              <a:t>/</a:t>
            </a:r>
            <a:r>
              <a:rPr lang="en-US" dirty="0" err="1">
                <a:latin typeface="Symbol" pitchFamily="2" charset="2"/>
              </a:rPr>
              <a:t>k</a:t>
            </a:r>
            <a:r>
              <a:rPr lang="en-US" baseline="-25000" dirty="0" err="1"/>
              <a:t>T</a:t>
            </a:r>
            <a:r>
              <a:rPr lang="en-US" dirty="0"/>
              <a:t>)(</a:t>
            </a:r>
            <a:r>
              <a:rPr lang="en-US" dirty="0" err="1"/>
              <a:t>dV</a:t>
            </a:r>
            <a:r>
              <a:rPr lang="en-US" dirty="0"/>
              <a:t>/dT)</a:t>
            </a:r>
            <a:r>
              <a:rPr lang="en-US" baseline="-25000" dirty="0"/>
              <a:t>p</a:t>
            </a:r>
            <a:r>
              <a:rPr lang="en-US" dirty="0"/>
              <a:t> = C</a:t>
            </a:r>
            <a:r>
              <a:rPr lang="en-US" baseline="-25000" dirty="0"/>
              <a:t>V </a:t>
            </a:r>
            <a:r>
              <a:rPr lang="en-US" dirty="0"/>
              <a:t>/T + (V</a:t>
            </a:r>
            <a:r>
              <a:rPr lang="en-US" dirty="0">
                <a:latin typeface="Symbol" pitchFamily="2" charset="2"/>
              </a:rPr>
              <a:t>a</a:t>
            </a:r>
            <a:r>
              <a:rPr lang="en-US" baseline="30000" dirty="0"/>
              <a:t>2</a:t>
            </a:r>
            <a:r>
              <a:rPr lang="en-US" dirty="0"/>
              <a:t>/</a:t>
            </a:r>
            <a:r>
              <a:rPr lang="en-US" dirty="0" err="1">
                <a:latin typeface="Symbol" pitchFamily="2" charset="2"/>
              </a:rPr>
              <a:t>k</a:t>
            </a:r>
            <a:r>
              <a:rPr lang="en-US" baseline="-25000" dirty="0" err="1"/>
              <a:t>T</a:t>
            </a:r>
            <a:r>
              <a:rPr lang="en-US" dirty="0"/>
              <a:t>)</a:t>
            </a:r>
          </a:p>
          <a:p>
            <a:r>
              <a:rPr lang="en-US" dirty="0" err="1"/>
              <a:t>C</a:t>
            </a:r>
            <a:r>
              <a:rPr lang="en-US" baseline="-25000" dirty="0" err="1"/>
              <a:t>p</a:t>
            </a:r>
            <a:r>
              <a:rPr lang="en-US" dirty="0"/>
              <a:t> - </a:t>
            </a:r>
            <a:r>
              <a:rPr lang="en-US" dirty="0" err="1"/>
              <a:t>C</a:t>
            </a:r>
            <a:r>
              <a:rPr lang="en-US" baseline="-25000" dirty="0" err="1"/>
              <a:t>v</a:t>
            </a:r>
            <a:r>
              <a:rPr lang="en-US" dirty="0"/>
              <a:t> = </a:t>
            </a:r>
            <a:r>
              <a:rPr lang="en-US" dirty="0">
                <a:latin typeface="Symbol" pitchFamily="2" charset="2"/>
              </a:rPr>
              <a:t>a</a:t>
            </a:r>
            <a:r>
              <a:rPr lang="en-US" baseline="30000" dirty="0"/>
              <a:t>2</a:t>
            </a:r>
            <a:r>
              <a:rPr lang="en-US" dirty="0"/>
              <a:t>VT/</a:t>
            </a:r>
            <a:r>
              <a:rPr lang="en-US" dirty="0" err="1">
                <a:latin typeface="Symbol" pitchFamily="2" charset="2"/>
              </a:rPr>
              <a:t>k</a:t>
            </a:r>
            <a:r>
              <a:rPr lang="en-US" baseline="-25000" dirty="0" err="1"/>
              <a:t>T</a:t>
            </a:r>
            <a:endParaRPr lang="en-US" baseline="-25000" dirty="0"/>
          </a:p>
        </p:txBody>
      </p:sp>
      <p:sp>
        <p:nvSpPr>
          <p:cNvPr id="6" name="TextBox 5">
            <a:extLst>
              <a:ext uri="{FF2B5EF4-FFF2-40B4-BE49-F238E27FC236}">
                <a16:creationId xmlns:a16="http://schemas.microsoft.com/office/drawing/2014/main" id="{013A16A5-C6E5-5B40-A99C-A430D4308129}"/>
              </a:ext>
            </a:extLst>
          </p:cNvPr>
          <p:cNvSpPr txBox="1"/>
          <p:nvPr/>
        </p:nvSpPr>
        <p:spPr>
          <a:xfrm>
            <a:off x="9351391" y="320511"/>
            <a:ext cx="2164375" cy="1477328"/>
          </a:xfrm>
          <a:prstGeom prst="rect">
            <a:avLst/>
          </a:prstGeom>
          <a:noFill/>
        </p:spPr>
        <p:txBody>
          <a:bodyPr wrap="none" rtlCol="0">
            <a:spAutoFit/>
          </a:bodyPr>
          <a:lstStyle/>
          <a:p>
            <a:r>
              <a:rPr lang="en-US" dirty="0"/>
              <a:t>-S	U	V</a:t>
            </a:r>
          </a:p>
          <a:p>
            <a:endParaRPr lang="en-US" dirty="0"/>
          </a:p>
          <a:p>
            <a:r>
              <a:rPr lang="en-US" dirty="0"/>
              <a:t>H		A</a:t>
            </a:r>
          </a:p>
          <a:p>
            <a:endParaRPr lang="en-US" dirty="0"/>
          </a:p>
          <a:p>
            <a:r>
              <a:rPr lang="en-US" dirty="0"/>
              <a:t>-p	G	T</a:t>
            </a:r>
          </a:p>
        </p:txBody>
      </p:sp>
    </p:spTree>
    <p:extLst>
      <p:ext uri="{BB962C8B-B14F-4D97-AF65-F5344CB8AC3E}">
        <p14:creationId xmlns:p14="http://schemas.microsoft.com/office/powerpoint/2010/main" val="1875587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8B1BFF-4102-7D42-85EF-D5B4CD0ECBA8}"/>
              </a:ext>
            </a:extLst>
          </p:cNvPr>
          <p:cNvSpPr>
            <a:spLocks noGrp="1"/>
          </p:cNvSpPr>
          <p:nvPr>
            <p:ph type="sldNum" sz="quarter" idx="12"/>
          </p:nvPr>
        </p:nvSpPr>
        <p:spPr/>
        <p:txBody>
          <a:bodyPr/>
          <a:lstStyle/>
          <a:p>
            <a:fld id="{F330A13A-245F-CF4A-9D4D-0D02FAFE269F}" type="slidenum">
              <a:rPr lang="en-US" smtClean="0"/>
              <a:t>50</a:t>
            </a:fld>
            <a:endParaRPr lang="en-US"/>
          </a:p>
        </p:txBody>
      </p:sp>
      <p:sp>
        <p:nvSpPr>
          <p:cNvPr id="3" name="TextBox 2">
            <a:extLst>
              <a:ext uri="{FF2B5EF4-FFF2-40B4-BE49-F238E27FC236}">
                <a16:creationId xmlns:a16="http://schemas.microsoft.com/office/drawing/2014/main" id="{9FB24A21-3DC5-764E-A4D5-E20030A9BEA6}"/>
              </a:ext>
            </a:extLst>
          </p:cNvPr>
          <p:cNvSpPr txBox="1"/>
          <p:nvPr/>
        </p:nvSpPr>
        <p:spPr>
          <a:xfrm>
            <a:off x="2805544" y="332509"/>
            <a:ext cx="6702137" cy="461665"/>
          </a:xfrm>
          <a:prstGeom prst="rect">
            <a:avLst/>
          </a:prstGeom>
          <a:noFill/>
        </p:spPr>
        <p:txBody>
          <a:bodyPr wrap="square" rtlCol="0">
            <a:spAutoFit/>
          </a:bodyPr>
          <a:lstStyle/>
          <a:p>
            <a:r>
              <a:rPr lang="en-US" sz="2400" b="1" dirty="0"/>
              <a:t>Three forms of the Gibbs-Thompson Equation</a:t>
            </a:r>
          </a:p>
        </p:txBody>
      </p:sp>
      <p:sp>
        <p:nvSpPr>
          <p:cNvPr id="4" name="TextBox 3">
            <a:extLst>
              <a:ext uri="{FF2B5EF4-FFF2-40B4-BE49-F238E27FC236}">
                <a16:creationId xmlns:a16="http://schemas.microsoft.com/office/drawing/2014/main" id="{05C04D30-FD88-F94B-9F1B-0E221DB5C460}"/>
              </a:ext>
            </a:extLst>
          </p:cNvPr>
          <p:cNvSpPr txBox="1"/>
          <p:nvPr/>
        </p:nvSpPr>
        <p:spPr>
          <a:xfrm>
            <a:off x="976745" y="976746"/>
            <a:ext cx="2947923" cy="369332"/>
          </a:xfrm>
          <a:prstGeom prst="rect">
            <a:avLst/>
          </a:prstGeom>
          <a:noFill/>
        </p:spPr>
        <p:txBody>
          <a:bodyPr wrap="none" rtlCol="0">
            <a:spAutoFit/>
          </a:bodyPr>
          <a:lstStyle/>
          <a:p>
            <a:r>
              <a:rPr lang="en-US" b="1" dirty="0"/>
              <a:t>Ostwald-Freundlich Equation</a:t>
            </a:r>
          </a:p>
        </p:txBody>
      </p:sp>
      <p:pic>
        <p:nvPicPr>
          <p:cNvPr id="5" name="Picture 4">
            <a:extLst>
              <a:ext uri="{FF2B5EF4-FFF2-40B4-BE49-F238E27FC236}">
                <a16:creationId xmlns:a16="http://schemas.microsoft.com/office/drawing/2014/main" id="{5AAAC536-38DC-474F-A23A-8E3C5FDECAE7}"/>
              </a:ext>
            </a:extLst>
          </p:cNvPr>
          <p:cNvPicPr>
            <a:picLocks noChangeAspect="1"/>
          </p:cNvPicPr>
          <p:nvPr/>
        </p:nvPicPr>
        <p:blipFill>
          <a:blip r:embed="rId2"/>
          <a:stretch>
            <a:fillRect/>
          </a:stretch>
        </p:blipFill>
        <p:spPr>
          <a:xfrm>
            <a:off x="4388427" y="976746"/>
            <a:ext cx="2667000" cy="1244600"/>
          </a:xfrm>
          <a:prstGeom prst="rect">
            <a:avLst/>
          </a:prstGeom>
        </p:spPr>
      </p:pic>
      <p:sp>
        <p:nvSpPr>
          <p:cNvPr id="6" name="TextBox 5">
            <a:extLst>
              <a:ext uri="{FF2B5EF4-FFF2-40B4-BE49-F238E27FC236}">
                <a16:creationId xmlns:a16="http://schemas.microsoft.com/office/drawing/2014/main" id="{5F4D445D-7FBE-B448-B405-AB0CB557B59E}"/>
              </a:ext>
            </a:extLst>
          </p:cNvPr>
          <p:cNvSpPr txBox="1"/>
          <p:nvPr/>
        </p:nvSpPr>
        <p:spPr>
          <a:xfrm>
            <a:off x="7793182" y="1161412"/>
            <a:ext cx="3231013" cy="923330"/>
          </a:xfrm>
          <a:prstGeom prst="rect">
            <a:avLst/>
          </a:prstGeom>
          <a:noFill/>
        </p:spPr>
        <p:txBody>
          <a:bodyPr wrap="none" rtlCol="0">
            <a:spAutoFit/>
          </a:bodyPr>
          <a:lstStyle/>
          <a:p>
            <a:r>
              <a:rPr lang="en-US" dirty="0"/>
              <a:t>x = supersaturated mole fraction</a:t>
            </a:r>
          </a:p>
          <a:p>
            <a:r>
              <a:rPr lang="en-US" dirty="0"/>
              <a:t>x</a:t>
            </a:r>
            <a:r>
              <a:rPr lang="en-US" baseline="-25000" dirty="0"/>
              <a:t>∞</a:t>
            </a:r>
            <a:r>
              <a:rPr lang="en-US" dirty="0"/>
              <a:t> = equilibrium mole fraction</a:t>
            </a:r>
          </a:p>
          <a:p>
            <a:r>
              <a:rPr lang="en-US" dirty="0">
                <a:latin typeface="Symbol" pitchFamily="2" charset="2"/>
              </a:rPr>
              <a:t>n</a:t>
            </a:r>
            <a:r>
              <a:rPr lang="en-US" baseline="-25000" dirty="0"/>
              <a:t>1</a:t>
            </a:r>
            <a:r>
              <a:rPr lang="en-US" dirty="0"/>
              <a:t> = the molar volume</a:t>
            </a:r>
          </a:p>
        </p:txBody>
      </p:sp>
      <p:pic>
        <p:nvPicPr>
          <p:cNvPr id="7" name="Picture 6">
            <a:extLst>
              <a:ext uri="{FF2B5EF4-FFF2-40B4-BE49-F238E27FC236}">
                <a16:creationId xmlns:a16="http://schemas.microsoft.com/office/drawing/2014/main" id="{1D992743-EA29-7B44-91F7-4A13A95499BA}"/>
              </a:ext>
            </a:extLst>
          </p:cNvPr>
          <p:cNvPicPr>
            <a:picLocks noChangeAspect="1"/>
          </p:cNvPicPr>
          <p:nvPr/>
        </p:nvPicPr>
        <p:blipFill>
          <a:blip r:embed="rId3"/>
          <a:stretch>
            <a:fillRect/>
          </a:stretch>
        </p:blipFill>
        <p:spPr>
          <a:xfrm>
            <a:off x="2102427" y="2403918"/>
            <a:ext cx="2286000" cy="660400"/>
          </a:xfrm>
          <a:prstGeom prst="rect">
            <a:avLst/>
          </a:prstGeom>
        </p:spPr>
      </p:pic>
      <p:pic>
        <p:nvPicPr>
          <p:cNvPr id="9" name="Picture 8">
            <a:extLst>
              <a:ext uri="{FF2B5EF4-FFF2-40B4-BE49-F238E27FC236}">
                <a16:creationId xmlns:a16="http://schemas.microsoft.com/office/drawing/2014/main" id="{C54CA30B-C390-F642-A691-1B3A786D7D1E}"/>
              </a:ext>
            </a:extLst>
          </p:cNvPr>
          <p:cNvPicPr>
            <a:picLocks noChangeAspect="1"/>
          </p:cNvPicPr>
          <p:nvPr/>
        </p:nvPicPr>
        <p:blipFill>
          <a:blip r:embed="rId4"/>
          <a:stretch>
            <a:fillRect/>
          </a:stretch>
        </p:blipFill>
        <p:spPr>
          <a:xfrm>
            <a:off x="2102427" y="3219969"/>
            <a:ext cx="3530600" cy="1358900"/>
          </a:xfrm>
          <a:prstGeom prst="rect">
            <a:avLst/>
          </a:prstGeom>
        </p:spPr>
      </p:pic>
      <p:sp>
        <p:nvSpPr>
          <p:cNvPr id="10" name="TextBox 9">
            <a:extLst>
              <a:ext uri="{FF2B5EF4-FFF2-40B4-BE49-F238E27FC236}">
                <a16:creationId xmlns:a16="http://schemas.microsoft.com/office/drawing/2014/main" id="{3D9F0E37-DA5A-D649-A88D-3F794B9120D9}"/>
              </a:ext>
            </a:extLst>
          </p:cNvPr>
          <p:cNvSpPr txBox="1"/>
          <p:nvPr/>
        </p:nvSpPr>
        <p:spPr>
          <a:xfrm>
            <a:off x="5049983" y="2403918"/>
            <a:ext cx="3678382" cy="923330"/>
          </a:xfrm>
          <a:prstGeom prst="rect">
            <a:avLst/>
          </a:prstGeom>
          <a:noFill/>
        </p:spPr>
        <p:txBody>
          <a:bodyPr wrap="square" rtlCol="0">
            <a:spAutoFit/>
          </a:bodyPr>
          <a:lstStyle/>
          <a:p>
            <a:r>
              <a:rPr lang="en-US" dirty="0"/>
              <a:t>Free energy of formation for an n-</a:t>
            </a:r>
            <a:r>
              <a:rPr lang="en-US" dirty="0" err="1"/>
              <a:t>mer</a:t>
            </a:r>
            <a:r>
              <a:rPr lang="en-US" dirty="0"/>
              <a:t> nanoparticle from a supersaturated solution at T</a:t>
            </a:r>
          </a:p>
        </p:txBody>
      </p:sp>
      <p:sp>
        <p:nvSpPr>
          <p:cNvPr id="11" name="TextBox 10">
            <a:extLst>
              <a:ext uri="{FF2B5EF4-FFF2-40B4-BE49-F238E27FC236}">
                <a16:creationId xmlns:a16="http://schemas.microsoft.com/office/drawing/2014/main" id="{FD6700FE-E228-5C49-AFDB-A4DA434297E7}"/>
              </a:ext>
            </a:extLst>
          </p:cNvPr>
          <p:cNvSpPr txBox="1"/>
          <p:nvPr/>
        </p:nvSpPr>
        <p:spPr>
          <a:xfrm>
            <a:off x="6156612" y="3899419"/>
            <a:ext cx="4026479" cy="923330"/>
          </a:xfrm>
          <a:prstGeom prst="rect">
            <a:avLst/>
          </a:prstGeom>
          <a:noFill/>
        </p:spPr>
        <p:txBody>
          <a:bodyPr wrap="square" rtlCol="0">
            <a:spAutoFit/>
          </a:bodyPr>
          <a:lstStyle/>
          <a:p>
            <a:r>
              <a:rPr lang="en-US" dirty="0"/>
              <a:t>Difference in chemical potential between a monomer in supersaturated conditions and equilibrium with the particle of size r</a:t>
            </a:r>
          </a:p>
        </p:txBody>
      </p:sp>
      <p:pic>
        <p:nvPicPr>
          <p:cNvPr id="12" name="Picture 11">
            <a:extLst>
              <a:ext uri="{FF2B5EF4-FFF2-40B4-BE49-F238E27FC236}">
                <a16:creationId xmlns:a16="http://schemas.microsoft.com/office/drawing/2014/main" id="{916E137E-F51F-C147-A310-3AEC359A3D1B}"/>
              </a:ext>
            </a:extLst>
          </p:cNvPr>
          <p:cNvPicPr>
            <a:picLocks noChangeAspect="1"/>
          </p:cNvPicPr>
          <p:nvPr/>
        </p:nvPicPr>
        <p:blipFill>
          <a:blip r:embed="rId5"/>
          <a:stretch>
            <a:fillRect/>
          </a:stretch>
        </p:blipFill>
        <p:spPr>
          <a:xfrm>
            <a:off x="2176319" y="5025042"/>
            <a:ext cx="3683000" cy="1104900"/>
          </a:xfrm>
          <a:prstGeom prst="rect">
            <a:avLst/>
          </a:prstGeom>
        </p:spPr>
      </p:pic>
      <p:sp>
        <p:nvSpPr>
          <p:cNvPr id="13" name="TextBox 12">
            <a:extLst>
              <a:ext uri="{FF2B5EF4-FFF2-40B4-BE49-F238E27FC236}">
                <a16:creationId xmlns:a16="http://schemas.microsoft.com/office/drawing/2014/main" id="{3D4A9E89-5469-824C-8B70-FF0645D0FBA1}"/>
              </a:ext>
            </a:extLst>
          </p:cNvPr>
          <p:cNvSpPr txBox="1"/>
          <p:nvPr/>
        </p:nvSpPr>
        <p:spPr>
          <a:xfrm>
            <a:off x="6421582" y="5392826"/>
            <a:ext cx="1520544" cy="369332"/>
          </a:xfrm>
          <a:prstGeom prst="rect">
            <a:avLst/>
          </a:prstGeom>
          <a:noFill/>
        </p:spPr>
        <p:txBody>
          <a:bodyPr wrap="none" rtlCol="0">
            <a:spAutoFit/>
          </a:bodyPr>
          <a:lstStyle/>
          <a:p>
            <a:r>
              <a:rPr lang="en-US" dirty="0"/>
              <a:t>At equilibrium</a:t>
            </a:r>
          </a:p>
        </p:txBody>
      </p:sp>
      <p:pic>
        <p:nvPicPr>
          <p:cNvPr id="14" name="Picture 13">
            <a:extLst>
              <a:ext uri="{FF2B5EF4-FFF2-40B4-BE49-F238E27FC236}">
                <a16:creationId xmlns:a16="http://schemas.microsoft.com/office/drawing/2014/main" id="{0D0FB65E-528C-2749-824F-25841C025905}"/>
              </a:ext>
            </a:extLst>
          </p:cNvPr>
          <p:cNvPicPr>
            <a:picLocks noChangeAspect="1"/>
          </p:cNvPicPr>
          <p:nvPr/>
        </p:nvPicPr>
        <p:blipFill>
          <a:blip r:embed="rId6"/>
          <a:stretch>
            <a:fillRect/>
          </a:stretch>
        </p:blipFill>
        <p:spPr>
          <a:xfrm>
            <a:off x="5402485" y="5916604"/>
            <a:ext cx="3390900" cy="749300"/>
          </a:xfrm>
          <a:prstGeom prst="rect">
            <a:avLst/>
          </a:prstGeom>
        </p:spPr>
      </p:pic>
      <p:pic>
        <p:nvPicPr>
          <p:cNvPr id="15" name="Picture 14">
            <a:extLst>
              <a:ext uri="{FF2B5EF4-FFF2-40B4-BE49-F238E27FC236}">
                <a16:creationId xmlns:a16="http://schemas.microsoft.com/office/drawing/2014/main" id="{AD486C47-5925-4E4A-B9CE-FEAFDCE7D2CD}"/>
              </a:ext>
            </a:extLst>
          </p:cNvPr>
          <p:cNvPicPr>
            <a:picLocks noChangeAspect="1"/>
          </p:cNvPicPr>
          <p:nvPr/>
        </p:nvPicPr>
        <p:blipFill>
          <a:blip r:embed="rId7"/>
          <a:stretch>
            <a:fillRect/>
          </a:stretch>
        </p:blipFill>
        <p:spPr>
          <a:xfrm>
            <a:off x="9085485" y="5701723"/>
            <a:ext cx="1473200" cy="1143000"/>
          </a:xfrm>
          <a:prstGeom prst="rect">
            <a:avLst/>
          </a:prstGeom>
        </p:spPr>
      </p:pic>
      <p:sp>
        <p:nvSpPr>
          <p:cNvPr id="16" name="TextBox 15">
            <a:extLst>
              <a:ext uri="{FF2B5EF4-FFF2-40B4-BE49-F238E27FC236}">
                <a16:creationId xmlns:a16="http://schemas.microsoft.com/office/drawing/2014/main" id="{B4F451A3-5C7A-E943-8353-02FDEBD28198}"/>
              </a:ext>
            </a:extLst>
          </p:cNvPr>
          <p:cNvSpPr txBox="1"/>
          <p:nvPr/>
        </p:nvSpPr>
        <p:spPr>
          <a:xfrm flipH="1">
            <a:off x="3514917" y="6213257"/>
            <a:ext cx="1741518" cy="369332"/>
          </a:xfrm>
          <a:prstGeom prst="rect">
            <a:avLst/>
          </a:prstGeom>
          <a:noFill/>
        </p:spPr>
        <p:txBody>
          <a:bodyPr wrap="square" rtlCol="0">
            <a:spAutoFit/>
          </a:bodyPr>
          <a:lstStyle/>
          <a:p>
            <a:r>
              <a:rPr lang="en-US" dirty="0"/>
              <a:t>For a sphere</a:t>
            </a:r>
          </a:p>
        </p:txBody>
      </p:sp>
    </p:spTree>
    <p:extLst>
      <p:ext uri="{BB962C8B-B14F-4D97-AF65-F5344CB8AC3E}">
        <p14:creationId xmlns:p14="http://schemas.microsoft.com/office/powerpoint/2010/main" val="2641442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3FB4B6-B3C0-B843-A486-6D81FE3E9954}"/>
              </a:ext>
            </a:extLst>
          </p:cNvPr>
          <p:cNvSpPr>
            <a:spLocks noGrp="1"/>
          </p:cNvSpPr>
          <p:nvPr>
            <p:ph type="sldNum" sz="quarter" idx="12"/>
          </p:nvPr>
        </p:nvSpPr>
        <p:spPr/>
        <p:txBody>
          <a:bodyPr/>
          <a:lstStyle/>
          <a:p>
            <a:fld id="{F330A13A-245F-CF4A-9D4D-0D02FAFE269F}" type="slidenum">
              <a:rPr lang="en-US" smtClean="0"/>
              <a:t>51</a:t>
            </a:fld>
            <a:endParaRPr lang="en-US"/>
          </a:p>
        </p:txBody>
      </p:sp>
      <p:sp>
        <p:nvSpPr>
          <p:cNvPr id="3" name="TextBox 2">
            <a:extLst>
              <a:ext uri="{FF2B5EF4-FFF2-40B4-BE49-F238E27FC236}">
                <a16:creationId xmlns:a16="http://schemas.microsoft.com/office/drawing/2014/main" id="{AC7EC54C-1068-7B4D-9605-134EA6E60F5B}"/>
              </a:ext>
            </a:extLst>
          </p:cNvPr>
          <p:cNvSpPr txBox="1"/>
          <p:nvPr/>
        </p:nvSpPr>
        <p:spPr>
          <a:xfrm>
            <a:off x="2805544" y="332509"/>
            <a:ext cx="6702137" cy="461665"/>
          </a:xfrm>
          <a:prstGeom prst="rect">
            <a:avLst/>
          </a:prstGeom>
          <a:noFill/>
        </p:spPr>
        <p:txBody>
          <a:bodyPr wrap="square" rtlCol="0">
            <a:spAutoFit/>
          </a:bodyPr>
          <a:lstStyle/>
          <a:p>
            <a:r>
              <a:rPr lang="en-US" sz="2400" b="1" dirty="0"/>
              <a:t>Three forms of the Gibbs-Thompson Equation</a:t>
            </a:r>
          </a:p>
        </p:txBody>
      </p:sp>
      <p:sp>
        <p:nvSpPr>
          <p:cNvPr id="4" name="TextBox 3">
            <a:extLst>
              <a:ext uri="{FF2B5EF4-FFF2-40B4-BE49-F238E27FC236}">
                <a16:creationId xmlns:a16="http://schemas.microsoft.com/office/drawing/2014/main" id="{79CF3BBD-B3C1-7940-AD99-D93EE14EBDF6}"/>
              </a:ext>
            </a:extLst>
          </p:cNvPr>
          <p:cNvSpPr txBox="1"/>
          <p:nvPr/>
        </p:nvSpPr>
        <p:spPr>
          <a:xfrm>
            <a:off x="987136" y="1231808"/>
            <a:ext cx="2947923" cy="369332"/>
          </a:xfrm>
          <a:prstGeom prst="rect">
            <a:avLst/>
          </a:prstGeom>
          <a:noFill/>
        </p:spPr>
        <p:txBody>
          <a:bodyPr wrap="none" rtlCol="0">
            <a:spAutoFit/>
          </a:bodyPr>
          <a:lstStyle/>
          <a:p>
            <a:r>
              <a:rPr lang="en-US" b="1" dirty="0"/>
              <a:t>Ostwald-Freundlich Equation</a:t>
            </a:r>
          </a:p>
        </p:txBody>
      </p:sp>
      <p:pic>
        <p:nvPicPr>
          <p:cNvPr id="5" name="Picture 4">
            <a:extLst>
              <a:ext uri="{FF2B5EF4-FFF2-40B4-BE49-F238E27FC236}">
                <a16:creationId xmlns:a16="http://schemas.microsoft.com/office/drawing/2014/main" id="{61BD3DFA-AE09-7943-B780-09ABE282E7F7}"/>
              </a:ext>
            </a:extLst>
          </p:cNvPr>
          <p:cNvPicPr>
            <a:picLocks noChangeAspect="1"/>
          </p:cNvPicPr>
          <p:nvPr/>
        </p:nvPicPr>
        <p:blipFill>
          <a:blip r:embed="rId2"/>
          <a:stretch>
            <a:fillRect/>
          </a:stretch>
        </p:blipFill>
        <p:spPr>
          <a:xfrm>
            <a:off x="4388427" y="794174"/>
            <a:ext cx="2667000" cy="1244600"/>
          </a:xfrm>
          <a:prstGeom prst="rect">
            <a:avLst/>
          </a:prstGeom>
        </p:spPr>
      </p:pic>
      <p:sp>
        <p:nvSpPr>
          <p:cNvPr id="6" name="TextBox 5">
            <a:extLst>
              <a:ext uri="{FF2B5EF4-FFF2-40B4-BE49-F238E27FC236}">
                <a16:creationId xmlns:a16="http://schemas.microsoft.com/office/drawing/2014/main" id="{C2E2059A-C340-3B47-B48C-66B4D68EC9B4}"/>
              </a:ext>
            </a:extLst>
          </p:cNvPr>
          <p:cNvSpPr txBox="1"/>
          <p:nvPr/>
        </p:nvSpPr>
        <p:spPr>
          <a:xfrm flipH="1">
            <a:off x="1901535" y="2462645"/>
            <a:ext cx="7408719" cy="369332"/>
          </a:xfrm>
          <a:prstGeom prst="rect">
            <a:avLst/>
          </a:prstGeom>
          <a:noFill/>
        </p:spPr>
        <p:txBody>
          <a:bodyPr wrap="square" rtlCol="0">
            <a:spAutoFit/>
          </a:bodyPr>
          <a:lstStyle/>
          <a:p>
            <a:r>
              <a:rPr lang="en-US" dirty="0"/>
              <a:t>Areas of sharp curvature nucleate and grow to fill in.  Curvature </a:t>
            </a:r>
            <a:r>
              <a:rPr lang="en-US" dirty="0">
                <a:latin typeface="Symbol" pitchFamily="2" charset="2"/>
              </a:rPr>
              <a:t>k</a:t>
            </a:r>
            <a:r>
              <a:rPr lang="en-US" dirty="0"/>
              <a:t> = 1/r</a:t>
            </a:r>
          </a:p>
        </p:txBody>
      </p:sp>
      <p:pic>
        <p:nvPicPr>
          <p:cNvPr id="7" name="Picture 6">
            <a:extLst>
              <a:ext uri="{FF2B5EF4-FFF2-40B4-BE49-F238E27FC236}">
                <a16:creationId xmlns:a16="http://schemas.microsoft.com/office/drawing/2014/main" id="{CFB745B0-4AE9-674A-A763-482233D97708}"/>
              </a:ext>
            </a:extLst>
          </p:cNvPr>
          <p:cNvPicPr>
            <a:picLocks noChangeAspect="1"/>
          </p:cNvPicPr>
          <p:nvPr/>
        </p:nvPicPr>
        <p:blipFill>
          <a:blip r:embed="rId3"/>
          <a:stretch>
            <a:fillRect/>
          </a:stretch>
        </p:blipFill>
        <p:spPr>
          <a:xfrm>
            <a:off x="3643744" y="3039432"/>
            <a:ext cx="3924300" cy="1308100"/>
          </a:xfrm>
          <a:prstGeom prst="rect">
            <a:avLst/>
          </a:prstGeom>
        </p:spPr>
      </p:pic>
      <p:sp>
        <p:nvSpPr>
          <p:cNvPr id="8" name="TextBox 7">
            <a:extLst>
              <a:ext uri="{FF2B5EF4-FFF2-40B4-BE49-F238E27FC236}">
                <a16:creationId xmlns:a16="http://schemas.microsoft.com/office/drawing/2014/main" id="{606AB45D-7C38-624E-92AC-F801F81CD3F3}"/>
              </a:ext>
            </a:extLst>
          </p:cNvPr>
          <p:cNvSpPr txBox="1"/>
          <p:nvPr/>
        </p:nvSpPr>
        <p:spPr>
          <a:xfrm>
            <a:off x="8354291" y="3439391"/>
            <a:ext cx="2851550" cy="369332"/>
          </a:xfrm>
          <a:prstGeom prst="rect">
            <a:avLst/>
          </a:prstGeom>
          <a:noFill/>
        </p:spPr>
        <p:txBody>
          <a:bodyPr wrap="none" rtlCol="0">
            <a:spAutoFit/>
          </a:bodyPr>
          <a:lstStyle/>
          <a:p>
            <a:r>
              <a:rPr lang="en-US" dirty="0"/>
              <a:t>Second Form of GT Equation</a:t>
            </a:r>
          </a:p>
        </p:txBody>
      </p:sp>
    </p:spTree>
    <p:extLst>
      <p:ext uri="{BB962C8B-B14F-4D97-AF65-F5344CB8AC3E}">
        <p14:creationId xmlns:p14="http://schemas.microsoft.com/office/powerpoint/2010/main" val="1484628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F80DA5-BA83-EB46-A2B4-A854F4350EDF}"/>
              </a:ext>
            </a:extLst>
          </p:cNvPr>
          <p:cNvSpPr>
            <a:spLocks noGrp="1"/>
          </p:cNvSpPr>
          <p:nvPr>
            <p:ph type="sldNum" sz="quarter" idx="12"/>
          </p:nvPr>
        </p:nvSpPr>
        <p:spPr/>
        <p:txBody>
          <a:bodyPr/>
          <a:lstStyle/>
          <a:p>
            <a:fld id="{F330A13A-245F-CF4A-9D4D-0D02FAFE269F}" type="slidenum">
              <a:rPr lang="en-US" smtClean="0"/>
              <a:t>52</a:t>
            </a:fld>
            <a:endParaRPr lang="en-US"/>
          </a:p>
        </p:txBody>
      </p:sp>
      <p:pic>
        <p:nvPicPr>
          <p:cNvPr id="3" name="Picture 2">
            <a:extLst>
              <a:ext uri="{FF2B5EF4-FFF2-40B4-BE49-F238E27FC236}">
                <a16:creationId xmlns:a16="http://schemas.microsoft.com/office/drawing/2014/main" id="{EF799D74-2710-B44C-A17D-2DD84DAF3375}"/>
              </a:ext>
            </a:extLst>
          </p:cNvPr>
          <p:cNvPicPr>
            <a:picLocks noChangeAspect="1"/>
          </p:cNvPicPr>
          <p:nvPr/>
        </p:nvPicPr>
        <p:blipFill>
          <a:blip r:embed="rId2"/>
          <a:stretch>
            <a:fillRect/>
          </a:stretch>
        </p:blipFill>
        <p:spPr>
          <a:xfrm>
            <a:off x="2492086" y="1201882"/>
            <a:ext cx="2552700" cy="1295400"/>
          </a:xfrm>
          <a:prstGeom prst="rect">
            <a:avLst/>
          </a:prstGeom>
        </p:spPr>
      </p:pic>
      <p:sp>
        <p:nvSpPr>
          <p:cNvPr id="4" name="TextBox 3">
            <a:extLst>
              <a:ext uri="{FF2B5EF4-FFF2-40B4-BE49-F238E27FC236}">
                <a16:creationId xmlns:a16="http://schemas.microsoft.com/office/drawing/2014/main" id="{E77EE188-AE31-294E-B059-8CF5E0D7302C}"/>
              </a:ext>
            </a:extLst>
          </p:cNvPr>
          <p:cNvSpPr txBox="1"/>
          <p:nvPr/>
        </p:nvSpPr>
        <p:spPr>
          <a:xfrm>
            <a:off x="2805544" y="332509"/>
            <a:ext cx="6702137" cy="461665"/>
          </a:xfrm>
          <a:prstGeom prst="rect">
            <a:avLst/>
          </a:prstGeom>
          <a:noFill/>
        </p:spPr>
        <p:txBody>
          <a:bodyPr wrap="square" rtlCol="0">
            <a:spAutoFit/>
          </a:bodyPr>
          <a:lstStyle/>
          <a:p>
            <a:r>
              <a:rPr lang="en-US" sz="2400" b="1" dirty="0"/>
              <a:t>Three forms of the Gibbs-Thompson Equation</a:t>
            </a:r>
          </a:p>
        </p:txBody>
      </p:sp>
      <p:sp>
        <p:nvSpPr>
          <p:cNvPr id="5" name="TextBox 4">
            <a:extLst>
              <a:ext uri="{FF2B5EF4-FFF2-40B4-BE49-F238E27FC236}">
                <a16:creationId xmlns:a16="http://schemas.microsoft.com/office/drawing/2014/main" id="{FC190D7E-CDE2-3C49-AA2A-A5252FCD65D3}"/>
              </a:ext>
            </a:extLst>
          </p:cNvPr>
          <p:cNvSpPr txBox="1"/>
          <p:nvPr/>
        </p:nvSpPr>
        <p:spPr>
          <a:xfrm>
            <a:off x="5746174" y="1664916"/>
            <a:ext cx="5403659" cy="646331"/>
          </a:xfrm>
          <a:prstGeom prst="rect">
            <a:avLst/>
          </a:prstGeom>
          <a:noFill/>
        </p:spPr>
        <p:txBody>
          <a:bodyPr wrap="none" rtlCol="0">
            <a:spAutoFit/>
          </a:bodyPr>
          <a:lstStyle/>
          <a:p>
            <a:r>
              <a:rPr lang="en-US" dirty="0"/>
              <a:t>Third form of GT Equation/ Hoffman-Lauritzen Equation</a:t>
            </a:r>
          </a:p>
          <a:p>
            <a:r>
              <a:rPr lang="en-US" dirty="0"/>
              <a:t>B is a geometric factor from 2 to 6</a:t>
            </a:r>
          </a:p>
        </p:txBody>
      </p:sp>
      <p:sp>
        <p:nvSpPr>
          <p:cNvPr id="6" name="TextBox 5">
            <a:extLst>
              <a:ext uri="{FF2B5EF4-FFF2-40B4-BE49-F238E27FC236}">
                <a16:creationId xmlns:a16="http://schemas.microsoft.com/office/drawing/2014/main" id="{DFDD016D-C6EE-6849-81DA-E754B953CE2E}"/>
              </a:ext>
            </a:extLst>
          </p:cNvPr>
          <p:cNvSpPr txBox="1"/>
          <p:nvPr/>
        </p:nvSpPr>
        <p:spPr>
          <a:xfrm>
            <a:off x="4000500" y="2720324"/>
            <a:ext cx="5668731" cy="369332"/>
          </a:xfrm>
          <a:prstGeom prst="rect">
            <a:avLst/>
          </a:prstGeom>
          <a:noFill/>
        </p:spPr>
        <p:txBody>
          <a:bodyPr wrap="none" rtlCol="0">
            <a:spAutoFit/>
          </a:bodyPr>
          <a:lstStyle/>
          <a:p>
            <a:r>
              <a:rPr lang="en-US" dirty="0"/>
              <a:t>Crystallize from a melt, so supersaturate by a deep quench</a:t>
            </a:r>
          </a:p>
        </p:txBody>
      </p:sp>
      <p:sp>
        <p:nvSpPr>
          <p:cNvPr id="9" name="TextBox 8">
            <a:extLst>
              <a:ext uri="{FF2B5EF4-FFF2-40B4-BE49-F238E27FC236}">
                <a16:creationId xmlns:a16="http://schemas.microsoft.com/office/drawing/2014/main" id="{6D077F81-85A8-8541-9DFC-6CC4D1C1E5B4}"/>
              </a:ext>
            </a:extLst>
          </p:cNvPr>
          <p:cNvSpPr txBox="1"/>
          <p:nvPr/>
        </p:nvSpPr>
        <p:spPr>
          <a:xfrm>
            <a:off x="9669231" y="3574473"/>
            <a:ext cx="2176405" cy="1200329"/>
          </a:xfrm>
          <a:prstGeom prst="rect">
            <a:avLst/>
          </a:prstGeom>
          <a:noFill/>
        </p:spPr>
        <p:txBody>
          <a:bodyPr wrap="square" rtlCol="0">
            <a:spAutoFit/>
          </a:bodyPr>
          <a:lstStyle/>
          <a:p>
            <a:r>
              <a:rPr lang="en-US" dirty="0"/>
              <a:t>Free energy of a crystal formed at supercooled temperature T</a:t>
            </a:r>
          </a:p>
        </p:txBody>
      </p:sp>
      <p:pic>
        <p:nvPicPr>
          <p:cNvPr id="10" name="Picture 9">
            <a:extLst>
              <a:ext uri="{FF2B5EF4-FFF2-40B4-BE49-F238E27FC236}">
                <a16:creationId xmlns:a16="http://schemas.microsoft.com/office/drawing/2014/main" id="{11A1BFCC-344E-7B4C-AB8C-B9EE9C07BE33}"/>
              </a:ext>
            </a:extLst>
          </p:cNvPr>
          <p:cNvPicPr>
            <a:picLocks noChangeAspect="1"/>
          </p:cNvPicPr>
          <p:nvPr/>
        </p:nvPicPr>
        <p:blipFill>
          <a:blip r:embed="rId3"/>
          <a:stretch>
            <a:fillRect/>
          </a:stretch>
        </p:blipFill>
        <p:spPr>
          <a:xfrm>
            <a:off x="790286" y="5419449"/>
            <a:ext cx="3461328" cy="1004273"/>
          </a:xfrm>
          <a:prstGeom prst="rect">
            <a:avLst/>
          </a:prstGeom>
        </p:spPr>
      </p:pic>
      <p:pic>
        <p:nvPicPr>
          <p:cNvPr id="11" name="Picture 10">
            <a:extLst>
              <a:ext uri="{FF2B5EF4-FFF2-40B4-BE49-F238E27FC236}">
                <a16:creationId xmlns:a16="http://schemas.microsoft.com/office/drawing/2014/main" id="{DBA68C52-B00C-E045-84B0-8FEDF05A2F7D}"/>
              </a:ext>
            </a:extLst>
          </p:cNvPr>
          <p:cNvPicPr>
            <a:picLocks noChangeAspect="1"/>
          </p:cNvPicPr>
          <p:nvPr/>
        </p:nvPicPr>
        <p:blipFill>
          <a:blip r:embed="rId4"/>
          <a:stretch>
            <a:fillRect/>
          </a:stretch>
        </p:blipFill>
        <p:spPr>
          <a:xfrm>
            <a:off x="4483677" y="5441781"/>
            <a:ext cx="2945823" cy="981941"/>
          </a:xfrm>
          <a:prstGeom prst="rect">
            <a:avLst/>
          </a:prstGeom>
        </p:spPr>
      </p:pic>
      <p:pic>
        <p:nvPicPr>
          <p:cNvPr id="12" name="Picture 11">
            <a:extLst>
              <a:ext uri="{FF2B5EF4-FFF2-40B4-BE49-F238E27FC236}">
                <a16:creationId xmlns:a16="http://schemas.microsoft.com/office/drawing/2014/main" id="{7C4B04B1-85BA-8D42-802D-91F18F60A40D}"/>
              </a:ext>
            </a:extLst>
          </p:cNvPr>
          <p:cNvPicPr>
            <a:picLocks noChangeAspect="1"/>
          </p:cNvPicPr>
          <p:nvPr/>
        </p:nvPicPr>
        <p:blipFill>
          <a:blip r:embed="rId5"/>
          <a:stretch>
            <a:fillRect/>
          </a:stretch>
        </p:blipFill>
        <p:spPr>
          <a:xfrm>
            <a:off x="7879772" y="5221174"/>
            <a:ext cx="2667000" cy="1244600"/>
          </a:xfrm>
          <a:prstGeom prst="rect">
            <a:avLst/>
          </a:prstGeom>
        </p:spPr>
      </p:pic>
      <p:pic>
        <p:nvPicPr>
          <p:cNvPr id="13" name="Picture 12">
            <a:extLst>
              <a:ext uri="{FF2B5EF4-FFF2-40B4-BE49-F238E27FC236}">
                <a16:creationId xmlns:a16="http://schemas.microsoft.com/office/drawing/2014/main" id="{6A5ECBF4-5CC3-6844-8A62-16E980203701}"/>
              </a:ext>
            </a:extLst>
          </p:cNvPr>
          <p:cNvPicPr>
            <a:picLocks noChangeAspect="1"/>
          </p:cNvPicPr>
          <p:nvPr/>
        </p:nvPicPr>
        <p:blipFill>
          <a:blip r:embed="rId6"/>
          <a:stretch>
            <a:fillRect/>
          </a:stretch>
        </p:blipFill>
        <p:spPr>
          <a:xfrm>
            <a:off x="456046" y="3413693"/>
            <a:ext cx="8890000" cy="1460500"/>
          </a:xfrm>
          <a:prstGeom prst="rect">
            <a:avLst/>
          </a:prstGeom>
        </p:spPr>
      </p:pic>
      <p:pic>
        <p:nvPicPr>
          <p:cNvPr id="14" name="Picture 13">
            <a:extLst>
              <a:ext uri="{FF2B5EF4-FFF2-40B4-BE49-F238E27FC236}">
                <a16:creationId xmlns:a16="http://schemas.microsoft.com/office/drawing/2014/main" id="{0483F03A-FE65-CF4B-96EB-95C25A2E8F9A}"/>
              </a:ext>
            </a:extLst>
          </p:cNvPr>
          <p:cNvPicPr>
            <a:picLocks noChangeAspect="1"/>
          </p:cNvPicPr>
          <p:nvPr/>
        </p:nvPicPr>
        <p:blipFill>
          <a:blip r:embed="rId7"/>
          <a:stretch>
            <a:fillRect/>
          </a:stretch>
        </p:blipFill>
        <p:spPr>
          <a:xfrm>
            <a:off x="790286" y="2457846"/>
            <a:ext cx="1612900" cy="1206500"/>
          </a:xfrm>
          <a:prstGeom prst="rect">
            <a:avLst/>
          </a:prstGeom>
        </p:spPr>
      </p:pic>
    </p:spTree>
    <p:extLst>
      <p:ext uri="{BB962C8B-B14F-4D97-AF65-F5344CB8AC3E}">
        <p14:creationId xmlns:p14="http://schemas.microsoft.com/office/powerpoint/2010/main" val="2165236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83F1F5-3CAD-C049-B559-3EE0FFBD34D2}"/>
              </a:ext>
            </a:extLst>
          </p:cNvPr>
          <p:cNvSpPr>
            <a:spLocks noGrp="1"/>
          </p:cNvSpPr>
          <p:nvPr>
            <p:ph type="sldNum" sz="quarter" idx="12"/>
          </p:nvPr>
        </p:nvSpPr>
        <p:spPr/>
        <p:txBody>
          <a:bodyPr/>
          <a:lstStyle/>
          <a:p>
            <a:fld id="{F330A13A-245F-CF4A-9D4D-0D02FAFE269F}" type="slidenum">
              <a:rPr lang="en-US" smtClean="0"/>
              <a:t>53</a:t>
            </a:fld>
            <a:endParaRPr lang="en-US"/>
          </a:p>
        </p:txBody>
      </p:sp>
      <p:pic>
        <p:nvPicPr>
          <p:cNvPr id="3" name="Picture 2">
            <a:extLst>
              <a:ext uri="{FF2B5EF4-FFF2-40B4-BE49-F238E27FC236}">
                <a16:creationId xmlns:a16="http://schemas.microsoft.com/office/drawing/2014/main" id="{4841A32C-0096-3F45-A9DF-FCFC37197D63}"/>
              </a:ext>
            </a:extLst>
          </p:cNvPr>
          <p:cNvPicPr>
            <a:picLocks noChangeAspect="1"/>
          </p:cNvPicPr>
          <p:nvPr/>
        </p:nvPicPr>
        <p:blipFill>
          <a:blip r:embed="rId2"/>
          <a:stretch>
            <a:fillRect/>
          </a:stretch>
        </p:blipFill>
        <p:spPr>
          <a:xfrm>
            <a:off x="2198833" y="1015421"/>
            <a:ext cx="3492500" cy="1003300"/>
          </a:xfrm>
          <a:prstGeom prst="rect">
            <a:avLst/>
          </a:prstGeom>
        </p:spPr>
      </p:pic>
      <p:sp>
        <p:nvSpPr>
          <p:cNvPr id="4" name="TextBox 3">
            <a:extLst>
              <a:ext uri="{FF2B5EF4-FFF2-40B4-BE49-F238E27FC236}">
                <a16:creationId xmlns:a16="http://schemas.microsoft.com/office/drawing/2014/main" id="{E2A75E17-C0AA-1F41-B35A-AA31A9C1C317}"/>
              </a:ext>
            </a:extLst>
          </p:cNvPr>
          <p:cNvSpPr txBox="1"/>
          <p:nvPr/>
        </p:nvSpPr>
        <p:spPr>
          <a:xfrm>
            <a:off x="4384965" y="332508"/>
            <a:ext cx="2959849" cy="461665"/>
          </a:xfrm>
          <a:prstGeom prst="rect">
            <a:avLst/>
          </a:prstGeom>
          <a:noFill/>
        </p:spPr>
        <p:txBody>
          <a:bodyPr wrap="none" rtlCol="0">
            <a:spAutoFit/>
          </a:bodyPr>
          <a:lstStyle/>
          <a:p>
            <a:r>
              <a:rPr lang="en-US" sz="2400" b="1" dirty="0"/>
              <a:t>Adsorption Isotherms</a:t>
            </a:r>
          </a:p>
        </p:txBody>
      </p:sp>
      <p:sp>
        <p:nvSpPr>
          <p:cNvPr id="5" name="TextBox 4">
            <a:extLst>
              <a:ext uri="{FF2B5EF4-FFF2-40B4-BE49-F238E27FC236}">
                <a16:creationId xmlns:a16="http://schemas.microsoft.com/office/drawing/2014/main" id="{6310E2DC-1CF0-FF44-8DED-78B4208AF29E}"/>
              </a:ext>
            </a:extLst>
          </p:cNvPr>
          <p:cNvSpPr txBox="1"/>
          <p:nvPr/>
        </p:nvSpPr>
        <p:spPr>
          <a:xfrm>
            <a:off x="6203374" y="1055406"/>
            <a:ext cx="4696691" cy="923330"/>
          </a:xfrm>
          <a:prstGeom prst="rect">
            <a:avLst/>
          </a:prstGeom>
          <a:noFill/>
        </p:spPr>
        <p:txBody>
          <a:bodyPr wrap="square" rtlCol="0">
            <a:spAutoFit/>
          </a:bodyPr>
          <a:lstStyle/>
          <a:p>
            <a:r>
              <a:rPr lang="en-US" dirty="0" err="1"/>
              <a:t>B</a:t>
            </a:r>
            <a:r>
              <a:rPr lang="en-US" baseline="-25000" dirty="0" err="1"/>
              <a:t>g</a:t>
            </a:r>
            <a:r>
              <a:rPr lang="en-US" dirty="0"/>
              <a:t>-Gas species (N</a:t>
            </a:r>
            <a:r>
              <a:rPr lang="en-US" baseline="-25000" dirty="0"/>
              <a:t>2</a:t>
            </a:r>
            <a:r>
              <a:rPr lang="en-US" dirty="0"/>
              <a:t>)</a:t>
            </a:r>
          </a:p>
          <a:p>
            <a:r>
              <a:rPr lang="en-US" dirty="0" err="1"/>
              <a:t>B</a:t>
            </a:r>
            <a:r>
              <a:rPr lang="en-US" baseline="-25000" dirty="0" err="1"/>
              <a:t>mon</a:t>
            </a:r>
            <a:r>
              <a:rPr lang="en-US" dirty="0"/>
              <a:t> – Adsorbed (N</a:t>
            </a:r>
            <a:r>
              <a:rPr lang="en-US" baseline="-25000" dirty="0"/>
              <a:t>2</a:t>
            </a:r>
            <a:r>
              <a:rPr lang="en-US" dirty="0"/>
              <a:t>) in an occupied surface site</a:t>
            </a:r>
          </a:p>
          <a:p>
            <a:r>
              <a:rPr lang="en-US" dirty="0" err="1"/>
              <a:t>V</a:t>
            </a:r>
            <a:r>
              <a:rPr lang="en-US" baseline="-25000" dirty="0" err="1"/>
              <a:t>mon</a:t>
            </a:r>
            <a:r>
              <a:rPr lang="en-US" dirty="0"/>
              <a:t> – Available surface site</a:t>
            </a:r>
          </a:p>
        </p:txBody>
      </p:sp>
      <p:pic>
        <p:nvPicPr>
          <p:cNvPr id="6" name="Picture 5">
            <a:extLst>
              <a:ext uri="{FF2B5EF4-FFF2-40B4-BE49-F238E27FC236}">
                <a16:creationId xmlns:a16="http://schemas.microsoft.com/office/drawing/2014/main" id="{68F2BB29-24E3-5D47-AC68-F78886BA5C2E}"/>
              </a:ext>
            </a:extLst>
          </p:cNvPr>
          <p:cNvPicPr>
            <a:picLocks noChangeAspect="1"/>
          </p:cNvPicPr>
          <p:nvPr/>
        </p:nvPicPr>
        <p:blipFill>
          <a:blip r:embed="rId3"/>
          <a:stretch>
            <a:fillRect/>
          </a:stretch>
        </p:blipFill>
        <p:spPr>
          <a:xfrm>
            <a:off x="3675497" y="2276397"/>
            <a:ext cx="3594100" cy="1257300"/>
          </a:xfrm>
          <a:prstGeom prst="rect">
            <a:avLst/>
          </a:prstGeom>
        </p:spPr>
      </p:pic>
      <p:sp>
        <p:nvSpPr>
          <p:cNvPr id="7" name="TextBox 6">
            <a:extLst>
              <a:ext uri="{FF2B5EF4-FFF2-40B4-BE49-F238E27FC236}">
                <a16:creationId xmlns:a16="http://schemas.microsoft.com/office/drawing/2014/main" id="{59FBF2B6-42E7-B147-8746-C5122D3C0613}"/>
              </a:ext>
            </a:extLst>
          </p:cNvPr>
          <p:cNvSpPr txBox="1"/>
          <p:nvPr/>
        </p:nvSpPr>
        <p:spPr>
          <a:xfrm>
            <a:off x="7689274" y="2720381"/>
            <a:ext cx="3442481" cy="369332"/>
          </a:xfrm>
          <a:prstGeom prst="rect">
            <a:avLst/>
          </a:prstGeom>
          <a:noFill/>
        </p:spPr>
        <p:txBody>
          <a:bodyPr wrap="none" rtlCol="0">
            <a:spAutoFit/>
          </a:bodyPr>
          <a:lstStyle/>
          <a:p>
            <a:r>
              <a:rPr lang="en-US" dirty="0" err="1"/>
              <a:t>a</a:t>
            </a:r>
            <a:r>
              <a:rPr lang="en-US" baseline="-25000" dirty="0" err="1"/>
              <a:t>B</a:t>
            </a:r>
            <a:r>
              <a:rPr lang="en-US" baseline="30000" dirty="0" err="1"/>
              <a:t>g</a:t>
            </a:r>
            <a:r>
              <a:rPr lang="en-US" dirty="0"/>
              <a:t> is activity of B in the gas phase</a:t>
            </a:r>
          </a:p>
        </p:txBody>
      </p:sp>
      <p:pic>
        <p:nvPicPr>
          <p:cNvPr id="8" name="Picture 7">
            <a:extLst>
              <a:ext uri="{FF2B5EF4-FFF2-40B4-BE49-F238E27FC236}">
                <a16:creationId xmlns:a16="http://schemas.microsoft.com/office/drawing/2014/main" id="{CC1709BF-DBC9-AD4E-BE86-340F80F0976B}"/>
              </a:ext>
            </a:extLst>
          </p:cNvPr>
          <p:cNvPicPr>
            <a:picLocks noChangeAspect="1"/>
          </p:cNvPicPr>
          <p:nvPr/>
        </p:nvPicPr>
        <p:blipFill>
          <a:blip r:embed="rId4"/>
          <a:stretch>
            <a:fillRect/>
          </a:stretch>
        </p:blipFill>
        <p:spPr>
          <a:xfrm>
            <a:off x="1109519" y="3416754"/>
            <a:ext cx="4025900" cy="1295400"/>
          </a:xfrm>
          <a:prstGeom prst="rect">
            <a:avLst/>
          </a:prstGeom>
        </p:spPr>
      </p:pic>
      <p:sp>
        <p:nvSpPr>
          <p:cNvPr id="9" name="TextBox 8">
            <a:extLst>
              <a:ext uri="{FF2B5EF4-FFF2-40B4-BE49-F238E27FC236}">
                <a16:creationId xmlns:a16="http://schemas.microsoft.com/office/drawing/2014/main" id="{00B01F79-14B0-2A49-BA39-A0210A0946C7}"/>
              </a:ext>
            </a:extLst>
          </p:cNvPr>
          <p:cNvSpPr txBox="1"/>
          <p:nvPr/>
        </p:nvSpPr>
        <p:spPr>
          <a:xfrm>
            <a:off x="1257301" y="5319688"/>
            <a:ext cx="3730336" cy="369332"/>
          </a:xfrm>
          <a:prstGeom prst="rect">
            <a:avLst/>
          </a:prstGeom>
          <a:noFill/>
        </p:spPr>
        <p:txBody>
          <a:bodyPr wrap="square" rtlCol="0">
            <a:spAutoFit/>
          </a:bodyPr>
          <a:lstStyle/>
          <a:p>
            <a:r>
              <a:rPr lang="en-US" dirty="0">
                <a:latin typeface="Symbol" pitchFamily="2" charset="2"/>
              </a:rPr>
              <a:t>q</a:t>
            </a:r>
            <a:r>
              <a:rPr lang="en-US" dirty="0"/>
              <a:t> = </a:t>
            </a:r>
            <a:r>
              <a:rPr lang="en-US" dirty="0">
                <a:latin typeface="Symbol" pitchFamily="2" charset="2"/>
              </a:rPr>
              <a:t>G</a:t>
            </a:r>
            <a:r>
              <a:rPr lang="en-US" baseline="-25000" dirty="0"/>
              <a:t>B</a:t>
            </a:r>
            <a:r>
              <a:rPr lang="en-US" dirty="0"/>
              <a:t>/</a:t>
            </a:r>
            <a:r>
              <a:rPr lang="en-US" dirty="0" err="1">
                <a:latin typeface="Symbol" pitchFamily="2" charset="2"/>
              </a:rPr>
              <a:t>G</a:t>
            </a:r>
            <a:r>
              <a:rPr lang="en-US" baseline="-25000" dirty="0" err="1"/>
              <a:t>B</a:t>
            </a:r>
            <a:r>
              <a:rPr lang="en-US" baseline="30000" dirty="0" err="1"/>
              <a:t>Max</a:t>
            </a:r>
            <a:r>
              <a:rPr lang="en-US" baseline="30000" dirty="0"/>
              <a:t>  </a:t>
            </a:r>
            <a:r>
              <a:rPr lang="en-US" dirty="0"/>
              <a:t>Fractional Coverage</a:t>
            </a:r>
            <a:endParaRPr lang="en-US" baseline="30000" dirty="0"/>
          </a:p>
        </p:txBody>
      </p:sp>
      <p:sp>
        <p:nvSpPr>
          <p:cNvPr id="10" name="TextBox 9">
            <a:extLst>
              <a:ext uri="{FF2B5EF4-FFF2-40B4-BE49-F238E27FC236}">
                <a16:creationId xmlns:a16="http://schemas.microsoft.com/office/drawing/2014/main" id="{6015F95C-5E7B-034B-B4F5-987228B724AA}"/>
              </a:ext>
            </a:extLst>
          </p:cNvPr>
          <p:cNvSpPr txBox="1"/>
          <p:nvPr/>
        </p:nvSpPr>
        <p:spPr>
          <a:xfrm>
            <a:off x="1554697" y="4663147"/>
            <a:ext cx="3112455" cy="369332"/>
          </a:xfrm>
          <a:prstGeom prst="rect">
            <a:avLst/>
          </a:prstGeom>
          <a:noFill/>
        </p:spPr>
        <p:txBody>
          <a:bodyPr wrap="none" rtlCol="0">
            <a:spAutoFit/>
          </a:bodyPr>
          <a:lstStyle/>
          <a:p>
            <a:r>
              <a:rPr lang="en-US" b="1" dirty="0"/>
              <a:t>Langmuir Adsorption Isotherm</a:t>
            </a:r>
          </a:p>
        </p:txBody>
      </p:sp>
      <p:sp>
        <p:nvSpPr>
          <p:cNvPr id="11" name="TextBox 10">
            <a:extLst>
              <a:ext uri="{FF2B5EF4-FFF2-40B4-BE49-F238E27FC236}">
                <a16:creationId xmlns:a16="http://schemas.microsoft.com/office/drawing/2014/main" id="{C79AE534-E2DC-1442-92DF-F15D238C3803}"/>
              </a:ext>
            </a:extLst>
          </p:cNvPr>
          <p:cNvSpPr txBox="1"/>
          <p:nvPr/>
        </p:nvSpPr>
        <p:spPr>
          <a:xfrm>
            <a:off x="893619" y="5799766"/>
            <a:ext cx="3718903" cy="369332"/>
          </a:xfrm>
          <a:prstGeom prst="rect">
            <a:avLst/>
          </a:prstGeom>
          <a:noFill/>
        </p:spPr>
        <p:txBody>
          <a:bodyPr wrap="none" rtlCol="0">
            <a:spAutoFit/>
          </a:bodyPr>
          <a:lstStyle/>
          <a:p>
            <a:r>
              <a:rPr lang="en-US" dirty="0" err="1">
                <a:latin typeface="Symbol" pitchFamily="2" charset="2"/>
              </a:rPr>
              <a:t>G</a:t>
            </a:r>
            <a:r>
              <a:rPr lang="en-US" baseline="-25000" dirty="0" err="1"/>
              <a:t>B</a:t>
            </a:r>
            <a:r>
              <a:rPr lang="en-US" baseline="30000" dirty="0" err="1"/>
              <a:t>Max</a:t>
            </a:r>
            <a:r>
              <a:rPr lang="en-US" dirty="0"/>
              <a:t> Is the coverage for a monolayer.</a:t>
            </a:r>
          </a:p>
        </p:txBody>
      </p:sp>
      <p:pic>
        <p:nvPicPr>
          <p:cNvPr id="12" name="Picture 11">
            <a:extLst>
              <a:ext uri="{FF2B5EF4-FFF2-40B4-BE49-F238E27FC236}">
                <a16:creationId xmlns:a16="http://schemas.microsoft.com/office/drawing/2014/main" id="{2157E76A-8D33-0B45-A673-F632BB4F4229}"/>
              </a:ext>
            </a:extLst>
          </p:cNvPr>
          <p:cNvPicPr>
            <a:picLocks noChangeAspect="1"/>
          </p:cNvPicPr>
          <p:nvPr/>
        </p:nvPicPr>
        <p:blipFill>
          <a:blip r:embed="rId5"/>
          <a:stretch>
            <a:fillRect/>
          </a:stretch>
        </p:blipFill>
        <p:spPr>
          <a:xfrm>
            <a:off x="6038815" y="3575187"/>
            <a:ext cx="4861250" cy="2881467"/>
          </a:xfrm>
          <a:prstGeom prst="rect">
            <a:avLst/>
          </a:prstGeom>
        </p:spPr>
      </p:pic>
      <p:sp>
        <p:nvSpPr>
          <p:cNvPr id="13" name="TextBox 12">
            <a:extLst>
              <a:ext uri="{FF2B5EF4-FFF2-40B4-BE49-F238E27FC236}">
                <a16:creationId xmlns:a16="http://schemas.microsoft.com/office/drawing/2014/main" id="{E18955F5-307C-6041-817A-9B6184E0F22F}"/>
              </a:ext>
            </a:extLst>
          </p:cNvPr>
          <p:cNvSpPr txBox="1"/>
          <p:nvPr/>
        </p:nvSpPr>
        <p:spPr>
          <a:xfrm>
            <a:off x="1109519" y="2626255"/>
            <a:ext cx="2207977" cy="369332"/>
          </a:xfrm>
          <a:prstGeom prst="rect">
            <a:avLst/>
          </a:prstGeom>
          <a:noFill/>
        </p:spPr>
        <p:txBody>
          <a:bodyPr wrap="none" rtlCol="0">
            <a:spAutoFit/>
          </a:bodyPr>
          <a:lstStyle/>
          <a:p>
            <a:r>
              <a:rPr lang="en-US" dirty="0"/>
              <a:t>Equilibrium Constant:</a:t>
            </a:r>
          </a:p>
        </p:txBody>
      </p:sp>
    </p:spTree>
    <p:extLst>
      <p:ext uri="{BB962C8B-B14F-4D97-AF65-F5344CB8AC3E}">
        <p14:creationId xmlns:p14="http://schemas.microsoft.com/office/powerpoint/2010/main" val="2512524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8E4D5F-7BEA-494D-B796-257EB64B7598}"/>
              </a:ext>
            </a:extLst>
          </p:cNvPr>
          <p:cNvSpPr>
            <a:spLocks noGrp="1"/>
          </p:cNvSpPr>
          <p:nvPr>
            <p:ph type="sldNum" sz="quarter" idx="12"/>
          </p:nvPr>
        </p:nvSpPr>
        <p:spPr/>
        <p:txBody>
          <a:bodyPr/>
          <a:lstStyle/>
          <a:p>
            <a:fld id="{F330A13A-245F-CF4A-9D4D-0D02FAFE269F}" type="slidenum">
              <a:rPr lang="en-US" smtClean="0"/>
              <a:t>54</a:t>
            </a:fld>
            <a:endParaRPr lang="en-US"/>
          </a:p>
        </p:txBody>
      </p:sp>
      <p:sp>
        <p:nvSpPr>
          <p:cNvPr id="3" name="TextBox 2">
            <a:extLst>
              <a:ext uri="{FF2B5EF4-FFF2-40B4-BE49-F238E27FC236}">
                <a16:creationId xmlns:a16="http://schemas.microsoft.com/office/drawing/2014/main" id="{3C60D715-A8F4-B848-A356-E4586724E396}"/>
              </a:ext>
            </a:extLst>
          </p:cNvPr>
          <p:cNvSpPr txBox="1"/>
          <p:nvPr/>
        </p:nvSpPr>
        <p:spPr>
          <a:xfrm>
            <a:off x="4047873" y="408791"/>
            <a:ext cx="5093126" cy="369332"/>
          </a:xfrm>
          <a:prstGeom prst="rect">
            <a:avLst/>
          </a:prstGeom>
          <a:noFill/>
        </p:spPr>
        <p:txBody>
          <a:bodyPr wrap="none" rtlCol="0">
            <a:spAutoFit/>
          </a:bodyPr>
          <a:lstStyle/>
          <a:p>
            <a:r>
              <a:rPr lang="en-US" b="1" dirty="0"/>
              <a:t>Derivation of Langmuir Equation (as derived by Hill)</a:t>
            </a:r>
          </a:p>
        </p:txBody>
      </p:sp>
      <p:sp>
        <p:nvSpPr>
          <p:cNvPr id="4" name="TextBox 3">
            <a:extLst>
              <a:ext uri="{FF2B5EF4-FFF2-40B4-BE49-F238E27FC236}">
                <a16:creationId xmlns:a16="http://schemas.microsoft.com/office/drawing/2014/main" id="{797CA634-DDBB-6B45-A277-D9E871511876}"/>
              </a:ext>
            </a:extLst>
          </p:cNvPr>
          <p:cNvSpPr txBox="1"/>
          <p:nvPr/>
        </p:nvSpPr>
        <p:spPr>
          <a:xfrm>
            <a:off x="1527585" y="946672"/>
            <a:ext cx="10133703" cy="2031325"/>
          </a:xfrm>
          <a:prstGeom prst="rect">
            <a:avLst/>
          </a:prstGeom>
          <a:noFill/>
        </p:spPr>
        <p:txBody>
          <a:bodyPr wrap="square" rtlCol="0">
            <a:spAutoFit/>
          </a:bodyPr>
          <a:lstStyle/>
          <a:p>
            <a:r>
              <a:rPr lang="en-US" dirty="0"/>
              <a:t>Langmuir Equation is for equilibrium of a monolayer with a solution of concentration x</a:t>
            </a:r>
            <a:r>
              <a:rPr lang="en-US" baseline="-25000" dirty="0"/>
              <a:t>2</a:t>
            </a:r>
            <a:endParaRPr lang="en-US" dirty="0"/>
          </a:p>
          <a:p>
            <a:r>
              <a:rPr lang="en-US" dirty="0"/>
              <a:t>A surface has adsorption sites that can hole solvent (1) or solute (2)</a:t>
            </a:r>
          </a:p>
          <a:p>
            <a:r>
              <a:rPr lang="en-US" dirty="0"/>
              <a:t>Some fraction of the surface bound to solute, x</a:t>
            </a:r>
            <a:r>
              <a:rPr lang="en-US" baseline="-25000" dirty="0"/>
              <a:t>2</a:t>
            </a:r>
            <a:r>
              <a:rPr lang="en-US" baseline="30000" dirty="0"/>
              <a:t>b</a:t>
            </a:r>
            <a:r>
              <a:rPr lang="en-US" dirty="0"/>
              <a:t>, and some fraction to solvent, x</a:t>
            </a:r>
            <a:r>
              <a:rPr lang="en-US" baseline="-25000" dirty="0"/>
              <a:t>1</a:t>
            </a:r>
            <a:r>
              <a:rPr lang="en-US" baseline="30000" dirty="0"/>
              <a:t>b</a:t>
            </a:r>
            <a:r>
              <a:rPr lang="en-US" dirty="0"/>
              <a:t>.</a:t>
            </a:r>
          </a:p>
          <a:p>
            <a:r>
              <a:rPr lang="en-US" dirty="0"/>
              <a:t>The concentration of solute in the solution ((partial pressure or pressure)/saturated pressure) is x</a:t>
            </a:r>
            <a:r>
              <a:rPr lang="en-US" baseline="-25000" dirty="0"/>
              <a:t>2</a:t>
            </a:r>
            <a:r>
              <a:rPr lang="en-US" baseline="30000" dirty="0"/>
              <a:t>s</a:t>
            </a:r>
            <a:r>
              <a:rPr lang="en-US" dirty="0"/>
              <a:t> = </a:t>
            </a:r>
            <a:r>
              <a:rPr lang="en-US" dirty="0">
                <a:latin typeface="Symbol" pitchFamily="2" charset="2"/>
              </a:rPr>
              <a:t>q</a:t>
            </a:r>
          </a:p>
          <a:p>
            <a:r>
              <a:rPr lang="en-US" dirty="0"/>
              <a:t>The equilibrium involves x</a:t>
            </a:r>
            <a:r>
              <a:rPr lang="en-US" baseline="-25000" dirty="0"/>
              <a:t>1</a:t>
            </a:r>
            <a:r>
              <a:rPr lang="en-US" baseline="30000" dirty="0"/>
              <a:t>b</a:t>
            </a:r>
            <a:r>
              <a:rPr lang="en-US" dirty="0"/>
              <a:t> + x</a:t>
            </a:r>
            <a:r>
              <a:rPr lang="en-US" baseline="-25000" dirty="0"/>
              <a:t>2</a:t>
            </a:r>
            <a:r>
              <a:rPr lang="en-US" baseline="30000" dirty="0"/>
              <a:t>s</a:t>
            </a:r>
            <a:r>
              <a:rPr lang="en-US" dirty="0"/>
              <a:t> </a:t>
            </a:r>
            <a:r>
              <a:rPr lang="en-US" dirty="0">
                <a:sym typeface="Wingdings" pitchFamily="2" charset="2"/>
              </a:rPr>
              <a:t> </a:t>
            </a:r>
            <a:r>
              <a:rPr lang="en-US" dirty="0"/>
              <a:t>x</a:t>
            </a:r>
            <a:r>
              <a:rPr lang="en-US" baseline="-25000" dirty="0"/>
              <a:t>1</a:t>
            </a:r>
            <a:r>
              <a:rPr lang="en-US" baseline="30000" dirty="0"/>
              <a:t>s</a:t>
            </a:r>
            <a:r>
              <a:rPr lang="en-US" dirty="0">
                <a:sym typeface="Wingdings" pitchFamily="2" charset="2"/>
              </a:rPr>
              <a:t> + </a:t>
            </a:r>
            <a:r>
              <a:rPr lang="en-US" dirty="0"/>
              <a:t>x</a:t>
            </a:r>
            <a:r>
              <a:rPr lang="en-US" baseline="-25000" dirty="0"/>
              <a:t>2</a:t>
            </a:r>
            <a:r>
              <a:rPr lang="en-US" baseline="30000" dirty="0"/>
              <a:t>b</a:t>
            </a:r>
            <a:endParaRPr lang="en-US" dirty="0"/>
          </a:p>
          <a:p>
            <a:r>
              <a:rPr lang="en-US" dirty="0"/>
              <a:t>The equilibrium constant is given by, K = (x</a:t>
            </a:r>
            <a:r>
              <a:rPr lang="en-US" baseline="-25000" dirty="0"/>
              <a:t>1</a:t>
            </a:r>
            <a:r>
              <a:rPr lang="en-US" baseline="30000" dirty="0"/>
              <a:t>b</a:t>
            </a:r>
            <a:r>
              <a:rPr lang="en-US" dirty="0"/>
              <a:t> x</a:t>
            </a:r>
            <a:r>
              <a:rPr lang="en-US" baseline="-25000" dirty="0"/>
              <a:t>2</a:t>
            </a:r>
            <a:r>
              <a:rPr lang="en-US" baseline="30000" dirty="0"/>
              <a:t>s</a:t>
            </a:r>
            <a:r>
              <a:rPr lang="en-US" dirty="0"/>
              <a:t>)/(x</a:t>
            </a:r>
            <a:r>
              <a:rPr lang="en-US" baseline="-25000" dirty="0"/>
              <a:t>1</a:t>
            </a:r>
            <a:r>
              <a:rPr lang="en-US" baseline="30000" dirty="0"/>
              <a:t>s</a:t>
            </a:r>
            <a:r>
              <a:rPr lang="en-US" dirty="0"/>
              <a:t> x</a:t>
            </a:r>
            <a:r>
              <a:rPr lang="en-US" baseline="-25000" dirty="0"/>
              <a:t>2</a:t>
            </a:r>
            <a:r>
              <a:rPr lang="en-US" baseline="30000" dirty="0"/>
              <a:t>b</a:t>
            </a:r>
            <a:r>
              <a:rPr lang="en-US" dirty="0"/>
              <a:t>) = (1 - x</a:t>
            </a:r>
            <a:r>
              <a:rPr lang="en-US" baseline="-25000" dirty="0"/>
              <a:t>2</a:t>
            </a:r>
            <a:r>
              <a:rPr lang="en-US" baseline="30000" dirty="0"/>
              <a:t>b</a:t>
            </a:r>
            <a:r>
              <a:rPr lang="en-US" dirty="0"/>
              <a:t>) </a:t>
            </a:r>
            <a:r>
              <a:rPr lang="en-US" dirty="0">
                <a:latin typeface="Symbol" pitchFamily="2" charset="2"/>
              </a:rPr>
              <a:t>q</a:t>
            </a:r>
            <a:r>
              <a:rPr lang="en-US" baseline="30000" dirty="0"/>
              <a:t> </a:t>
            </a:r>
            <a:r>
              <a:rPr lang="en-US" dirty="0"/>
              <a:t>/((1 - </a:t>
            </a:r>
            <a:r>
              <a:rPr lang="en-US" dirty="0">
                <a:latin typeface="Symbol" pitchFamily="2" charset="2"/>
              </a:rPr>
              <a:t>q</a:t>
            </a:r>
            <a:r>
              <a:rPr lang="en-US" dirty="0"/>
              <a:t>) x</a:t>
            </a:r>
            <a:r>
              <a:rPr lang="en-US" baseline="-25000" dirty="0"/>
              <a:t>2</a:t>
            </a:r>
            <a:r>
              <a:rPr lang="en-US" baseline="30000" dirty="0"/>
              <a:t>b</a:t>
            </a:r>
            <a:r>
              <a:rPr lang="en-US" dirty="0"/>
              <a:t>)</a:t>
            </a:r>
          </a:p>
          <a:p>
            <a:r>
              <a:rPr lang="en-US" dirty="0"/>
              <a:t>Rearranging yields </a:t>
            </a:r>
            <a:r>
              <a:rPr lang="en-US" dirty="0">
                <a:latin typeface="Symbol" pitchFamily="2" charset="2"/>
              </a:rPr>
              <a:t>q</a:t>
            </a:r>
            <a:r>
              <a:rPr lang="en-US" dirty="0"/>
              <a:t> = Kx</a:t>
            </a:r>
            <a:r>
              <a:rPr lang="en-US" baseline="-25000" dirty="0"/>
              <a:t>2</a:t>
            </a:r>
            <a:r>
              <a:rPr lang="en-US" baseline="30000" dirty="0"/>
              <a:t>b</a:t>
            </a:r>
            <a:r>
              <a:rPr lang="en-US" dirty="0"/>
              <a:t>/(1 - x</a:t>
            </a:r>
            <a:r>
              <a:rPr lang="en-US" baseline="-25000" dirty="0"/>
              <a:t>2</a:t>
            </a:r>
            <a:r>
              <a:rPr lang="en-US" baseline="30000" dirty="0"/>
              <a:t>b</a:t>
            </a:r>
            <a:r>
              <a:rPr lang="en-US" dirty="0"/>
              <a:t> + K x</a:t>
            </a:r>
            <a:r>
              <a:rPr lang="en-US" baseline="-25000" dirty="0"/>
              <a:t>2</a:t>
            </a:r>
            <a:r>
              <a:rPr lang="en-US" baseline="30000" dirty="0"/>
              <a:t>b</a:t>
            </a:r>
            <a:r>
              <a:rPr lang="en-US" dirty="0"/>
              <a:t>) ~ Kx</a:t>
            </a:r>
            <a:r>
              <a:rPr lang="en-US" baseline="-25000" dirty="0"/>
              <a:t>2</a:t>
            </a:r>
            <a:r>
              <a:rPr lang="en-US" baseline="30000" dirty="0"/>
              <a:t>b</a:t>
            </a:r>
            <a:r>
              <a:rPr lang="en-US" dirty="0"/>
              <a:t>/(1 + K x</a:t>
            </a:r>
            <a:r>
              <a:rPr lang="en-US" baseline="-25000" dirty="0"/>
              <a:t>2</a:t>
            </a:r>
            <a:r>
              <a:rPr lang="en-US" baseline="30000" dirty="0"/>
              <a:t>b</a:t>
            </a:r>
            <a:r>
              <a:rPr lang="en-US" dirty="0"/>
              <a:t>) = p/p</a:t>
            </a:r>
            <a:r>
              <a:rPr lang="en-US" baseline="-25000" dirty="0"/>
              <a:t>0</a:t>
            </a:r>
          </a:p>
        </p:txBody>
      </p:sp>
    </p:spTree>
    <p:extLst>
      <p:ext uri="{BB962C8B-B14F-4D97-AF65-F5344CB8AC3E}">
        <p14:creationId xmlns:p14="http://schemas.microsoft.com/office/powerpoint/2010/main" val="32458583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8E4D5F-7BEA-494D-B796-257EB64B7598}"/>
              </a:ext>
            </a:extLst>
          </p:cNvPr>
          <p:cNvSpPr>
            <a:spLocks noGrp="1"/>
          </p:cNvSpPr>
          <p:nvPr>
            <p:ph type="sldNum" sz="quarter" idx="12"/>
          </p:nvPr>
        </p:nvSpPr>
        <p:spPr/>
        <p:txBody>
          <a:bodyPr/>
          <a:lstStyle/>
          <a:p>
            <a:fld id="{F330A13A-245F-CF4A-9D4D-0D02FAFE269F}" type="slidenum">
              <a:rPr lang="en-US" smtClean="0"/>
              <a:t>55</a:t>
            </a:fld>
            <a:endParaRPr lang="en-US"/>
          </a:p>
        </p:txBody>
      </p:sp>
      <p:sp>
        <p:nvSpPr>
          <p:cNvPr id="3" name="TextBox 2">
            <a:extLst>
              <a:ext uri="{FF2B5EF4-FFF2-40B4-BE49-F238E27FC236}">
                <a16:creationId xmlns:a16="http://schemas.microsoft.com/office/drawing/2014/main" id="{3C60D715-A8F4-B848-A356-E4586724E396}"/>
              </a:ext>
            </a:extLst>
          </p:cNvPr>
          <p:cNvSpPr txBox="1"/>
          <p:nvPr/>
        </p:nvSpPr>
        <p:spPr>
          <a:xfrm>
            <a:off x="4841645" y="376518"/>
            <a:ext cx="2563843" cy="369332"/>
          </a:xfrm>
          <a:prstGeom prst="rect">
            <a:avLst/>
          </a:prstGeom>
          <a:noFill/>
        </p:spPr>
        <p:txBody>
          <a:bodyPr wrap="none" rtlCol="0">
            <a:spAutoFit/>
          </a:bodyPr>
          <a:lstStyle/>
          <a:p>
            <a:r>
              <a:rPr lang="en-US" b="1" dirty="0"/>
              <a:t>Derivation of BET Theory</a:t>
            </a:r>
          </a:p>
        </p:txBody>
      </p:sp>
      <p:sp>
        <p:nvSpPr>
          <p:cNvPr id="4" name="TextBox 3">
            <a:extLst>
              <a:ext uri="{FF2B5EF4-FFF2-40B4-BE49-F238E27FC236}">
                <a16:creationId xmlns:a16="http://schemas.microsoft.com/office/drawing/2014/main" id="{797CA634-DDBB-6B45-A277-D9E871511876}"/>
              </a:ext>
            </a:extLst>
          </p:cNvPr>
          <p:cNvSpPr txBox="1"/>
          <p:nvPr/>
        </p:nvSpPr>
        <p:spPr>
          <a:xfrm>
            <a:off x="1527586" y="946672"/>
            <a:ext cx="9144000" cy="2862322"/>
          </a:xfrm>
          <a:prstGeom prst="rect">
            <a:avLst/>
          </a:prstGeom>
          <a:noFill/>
        </p:spPr>
        <p:txBody>
          <a:bodyPr wrap="square" rtlCol="0">
            <a:spAutoFit/>
          </a:bodyPr>
          <a:lstStyle/>
          <a:p>
            <a:r>
              <a:rPr lang="en-US" dirty="0"/>
              <a:t>Langmuir Equation is for monolayers</a:t>
            </a:r>
          </a:p>
          <a:p>
            <a:r>
              <a:rPr lang="en-US" dirty="0"/>
              <a:t>BET is for multilayers where the first layer has an energy of adsorption, E</a:t>
            </a:r>
            <a:r>
              <a:rPr lang="en-US" baseline="-25000" dirty="0"/>
              <a:t>1</a:t>
            </a:r>
            <a:r>
              <a:rPr lang="en-US" dirty="0"/>
              <a:t>, and second and higher layers  use the energy of liquification, E</a:t>
            </a:r>
            <a:r>
              <a:rPr lang="en-US" baseline="-25000" dirty="0"/>
              <a:t>L</a:t>
            </a:r>
          </a:p>
          <a:p>
            <a:r>
              <a:rPr lang="en-US" dirty="0"/>
              <a:t>Langmuir Equation is applied for each layer (gas and adsorbed layer are at dynamic equilibrium)</a:t>
            </a:r>
          </a:p>
          <a:p>
            <a:r>
              <a:rPr lang="en-US" dirty="0"/>
              <a:t>At </a:t>
            </a:r>
            <a:r>
              <a:rPr lang="en-US" dirty="0" err="1"/>
              <a:t>P</a:t>
            </a:r>
            <a:r>
              <a:rPr lang="en-US" baseline="30000" dirty="0" err="1"/>
              <a:t>sat</a:t>
            </a:r>
            <a:r>
              <a:rPr lang="en-US" dirty="0"/>
              <a:t> the surface is in the liquid (For Langmuir this was a monolayer)</a:t>
            </a:r>
          </a:p>
          <a:p>
            <a:endParaRPr lang="en-US" dirty="0"/>
          </a:p>
          <a:p>
            <a:r>
              <a:rPr lang="en-US" dirty="0"/>
              <a:t>Fractional coverage of layer </a:t>
            </a:r>
            <a:r>
              <a:rPr lang="en-US" dirty="0" err="1"/>
              <a:t>i</a:t>
            </a:r>
            <a:r>
              <a:rPr lang="en-US" dirty="0"/>
              <a:t>, </a:t>
            </a:r>
            <a:r>
              <a:rPr lang="en-US" dirty="0">
                <a:latin typeface="Symbol" pitchFamily="2" charset="2"/>
              </a:rPr>
              <a:t>q</a:t>
            </a:r>
            <a:r>
              <a:rPr lang="en-US" baseline="-25000" dirty="0"/>
              <a:t>i</a:t>
            </a:r>
            <a:endParaRPr lang="en-US" dirty="0"/>
          </a:p>
          <a:p>
            <a:r>
              <a:rPr lang="en-US" dirty="0"/>
              <a:t>Rate of adsorption on layer i-1 to fill layer </a:t>
            </a:r>
            <a:r>
              <a:rPr lang="en-US" dirty="0" err="1"/>
              <a:t>i</a:t>
            </a:r>
            <a:r>
              <a:rPr lang="en-US" dirty="0"/>
              <a:t>, R</a:t>
            </a:r>
            <a:r>
              <a:rPr lang="en-US" baseline="-25000" dirty="0"/>
              <a:t>i-1,ads</a:t>
            </a:r>
            <a:r>
              <a:rPr lang="en-US" dirty="0"/>
              <a:t> = </a:t>
            </a:r>
            <a:r>
              <a:rPr lang="en-US" dirty="0" err="1"/>
              <a:t>k</a:t>
            </a:r>
            <a:r>
              <a:rPr lang="en-US" baseline="-25000" dirty="0" err="1"/>
              <a:t>i,ad</a:t>
            </a:r>
            <a:r>
              <a:rPr lang="en-US" dirty="0"/>
              <a:t> P </a:t>
            </a:r>
            <a:r>
              <a:rPr lang="en-US" dirty="0">
                <a:latin typeface="Symbol" pitchFamily="2" charset="2"/>
              </a:rPr>
              <a:t>q</a:t>
            </a:r>
            <a:r>
              <a:rPr lang="en-US" baseline="-25000" dirty="0"/>
              <a:t>i-1</a:t>
            </a:r>
          </a:p>
          <a:p>
            <a:r>
              <a:rPr lang="en-US" dirty="0"/>
              <a:t>Rate if desorption from layer I, </a:t>
            </a:r>
            <a:r>
              <a:rPr lang="en-US" dirty="0" err="1"/>
              <a:t>R</a:t>
            </a:r>
            <a:r>
              <a:rPr lang="en-US" baseline="-25000" dirty="0" err="1"/>
              <a:t>i,des</a:t>
            </a:r>
            <a:r>
              <a:rPr lang="en-US" dirty="0"/>
              <a:t> = </a:t>
            </a:r>
            <a:r>
              <a:rPr lang="en-US" dirty="0" err="1"/>
              <a:t>k</a:t>
            </a:r>
            <a:r>
              <a:rPr lang="en-US" baseline="-25000" dirty="0" err="1"/>
              <a:t>i,des</a:t>
            </a:r>
            <a:r>
              <a:rPr lang="en-US" dirty="0"/>
              <a:t> </a:t>
            </a:r>
            <a:r>
              <a:rPr lang="en-US" dirty="0">
                <a:latin typeface="Symbol" pitchFamily="2" charset="2"/>
              </a:rPr>
              <a:t>q</a:t>
            </a:r>
            <a:r>
              <a:rPr lang="en-US" baseline="-25000" dirty="0"/>
              <a:t>i</a:t>
            </a:r>
          </a:p>
          <a:p>
            <a:r>
              <a:rPr lang="en-US" dirty="0" err="1"/>
              <a:t>k</a:t>
            </a:r>
            <a:r>
              <a:rPr lang="en-US" baseline="-25000" dirty="0" err="1"/>
              <a:t>i,ads</a:t>
            </a:r>
            <a:r>
              <a:rPr lang="en-US" dirty="0"/>
              <a:t> = </a:t>
            </a:r>
            <a:r>
              <a:rPr lang="en-US" dirty="0" err="1"/>
              <a:t>k</a:t>
            </a:r>
            <a:r>
              <a:rPr lang="en-US" baseline="-25000" dirty="0" err="1"/>
              <a:t>i,des</a:t>
            </a:r>
            <a:r>
              <a:rPr lang="en-US" dirty="0"/>
              <a:t> = </a:t>
            </a:r>
            <a:r>
              <a:rPr lang="en-US" dirty="0" err="1"/>
              <a:t>exp</a:t>
            </a:r>
            <a:r>
              <a:rPr lang="en-US" dirty="0"/>
              <a:t>(-</a:t>
            </a:r>
            <a:r>
              <a:rPr lang="en-US" dirty="0" err="1"/>
              <a:t>E</a:t>
            </a:r>
            <a:r>
              <a:rPr lang="en-US" baseline="-25000" dirty="0" err="1"/>
              <a:t>i</a:t>
            </a:r>
            <a:r>
              <a:rPr lang="en-US" dirty="0"/>
              <a:t>/</a:t>
            </a:r>
            <a:r>
              <a:rPr lang="en-US" dirty="0" err="1"/>
              <a:t>kT</a:t>
            </a:r>
            <a:r>
              <a:rPr lang="en-US" dirty="0"/>
              <a:t>)</a:t>
            </a:r>
          </a:p>
        </p:txBody>
      </p:sp>
      <p:pic>
        <p:nvPicPr>
          <p:cNvPr id="5" name="Picture 4">
            <a:extLst>
              <a:ext uri="{FF2B5EF4-FFF2-40B4-BE49-F238E27FC236}">
                <a16:creationId xmlns:a16="http://schemas.microsoft.com/office/drawing/2014/main" id="{70FA480B-4763-2945-9CD5-57FD9C05E9DC}"/>
              </a:ext>
            </a:extLst>
          </p:cNvPr>
          <p:cNvPicPr>
            <a:picLocks noChangeAspect="1"/>
          </p:cNvPicPr>
          <p:nvPr/>
        </p:nvPicPr>
        <p:blipFill>
          <a:blip r:embed="rId2"/>
          <a:stretch>
            <a:fillRect/>
          </a:stretch>
        </p:blipFill>
        <p:spPr>
          <a:xfrm>
            <a:off x="3379588" y="4206372"/>
            <a:ext cx="4025900" cy="876300"/>
          </a:xfrm>
          <a:prstGeom prst="rect">
            <a:avLst/>
          </a:prstGeom>
        </p:spPr>
      </p:pic>
      <p:pic>
        <p:nvPicPr>
          <p:cNvPr id="6" name="Picture 5">
            <a:extLst>
              <a:ext uri="{FF2B5EF4-FFF2-40B4-BE49-F238E27FC236}">
                <a16:creationId xmlns:a16="http://schemas.microsoft.com/office/drawing/2014/main" id="{499CDC61-C993-544E-A008-2319401BF7AE}"/>
              </a:ext>
            </a:extLst>
          </p:cNvPr>
          <p:cNvPicPr>
            <a:picLocks noChangeAspect="1"/>
          </p:cNvPicPr>
          <p:nvPr/>
        </p:nvPicPr>
        <p:blipFill>
          <a:blip r:embed="rId3"/>
          <a:stretch>
            <a:fillRect/>
          </a:stretch>
        </p:blipFill>
        <p:spPr>
          <a:xfrm>
            <a:off x="4042485" y="5208868"/>
            <a:ext cx="2235200" cy="850900"/>
          </a:xfrm>
          <a:prstGeom prst="rect">
            <a:avLst/>
          </a:prstGeom>
        </p:spPr>
      </p:pic>
      <p:sp>
        <p:nvSpPr>
          <p:cNvPr id="7" name="TextBox 6">
            <a:extLst>
              <a:ext uri="{FF2B5EF4-FFF2-40B4-BE49-F238E27FC236}">
                <a16:creationId xmlns:a16="http://schemas.microsoft.com/office/drawing/2014/main" id="{E1BC0635-0B60-AF40-8421-7886FE481C93}"/>
              </a:ext>
            </a:extLst>
          </p:cNvPr>
          <p:cNvSpPr txBox="1"/>
          <p:nvPr/>
        </p:nvSpPr>
        <p:spPr>
          <a:xfrm>
            <a:off x="7659445" y="4321356"/>
            <a:ext cx="4215834" cy="646331"/>
          </a:xfrm>
          <a:prstGeom prst="rect">
            <a:avLst/>
          </a:prstGeom>
          <a:noFill/>
        </p:spPr>
        <p:txBody>
          <a:bodyPr wrap="none" rtlCol="0">
            <a:spAutoFit/>
          </a:bodyPr>
          <a:lstStyle/>
          <a:p>
            <a:r>
              <a:rPr lang="en-US" dirty="0">
                <a:latin typeface="Symbol" pitchFamily="2" charset="2"/>
              </a:rPr>
              <a:t>n</a:t>
            </a:r>
            <a:r>
              <a:rPr lang="en-US" baseline="-25000" dirty="0"/>
              <a:t>m</a:t>
            </a:r>
            <a:r>
              <a:rPr lang="en-US" dirty="0"/>
              <a:t> = monolayer amount of gas</a:t>
            </a:r>
          </a:p>
          <a:p>
            <a:r>
              <a:rPr lang="en-US" dirty="0">
                <a:latin typeface="Symbol" pitchFamily="2" charset="2"/>
              </a:rPr>
              <a:t>n</a:t>
            </a:r>
            <a:r>
              <a:rPr lang="en-US" dirty="0"/>
              <a:t> = experimental amount of gas adsorbed</a:t>
            </a:r>
          </a:p>
        </p:txBody>
      </p:sp>
    </p:spTree>
    <p:extLst>
      <p:ext uri="{BB962C8B-B14F-4D97-AF65-F5344CB8AC3E}">
        <p14:creationId xmlns:p14="http://schemas.microsoft.com/office/powerpoint/2010/main" val="325024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83F1F5-3CAD-C049-B559-3EE0FFBD34D2}"/>
              </a:ext>
            </a:extLst>
          </p:cNvPr>
          <p:cNvSpPr>
            <a:spLocks noGrp="1"/>
          </p:cNvSpPr>
          <p:nvPr>
            <p:ph type="sldNum" sz="quarter" idx="12"/>
          </p:nvPr>
        </p:nvSpPr>
        <p:spPr>
          <a:xfrm>
            <a:off x="8610600" y="6356350"/>
            <a:ext cx="2743200" cy="365125"/>
          </a:xfrm>
        </p:spPr>
        <p:txBody>
          <a:bodyPr/>
          <a:lstStyle/>
          <a:p>
            <a:fld id="{F330A13A-245F-CF4A-9D4D-0D02FAFE269F}" type="slidenum">
              <a:rPr lang="en-US" smtClean="0"/>
              <a:t>56</a:t>
            </a:fld>
            <a:endParaRPr lang="en-US"/>
          </a:p>
        </p:txBody>
      </p:sp>
      <p:sp>
        <p:nvSpPr>
          <p:cNvPr id="3" name="TextBox 2">
            <a:extLst>
              <a:ext uri="{FF2B5EF4-FFF2-40B4-BE49-F238E27FC236}">
                <a16:creationId xmlns:a16="http://schemas.microsoft.com/office/drawing/2014/main" id="{58531683-BD5D-AB46-BEC0-0FCC940F2CB3}"/>
              </a:ext>
            </a:extLst>
          </p:cNvPr>
          <p:cNvSpPr txBox="1"/>
          <p:nvPr/>
        </p:nvSpPr>
        <p:spPr>
          <a:xfrm flipH="1">
            <a:off x="3088177" y="301336"/>
            <a:ext cx="6386255" cy="646331"/>
          </a:xfrm>
          <a:prstGeom prst="rect">
            <a:avLst/>
          </a:prstGeom>
          <a:noFill/>
        </p:spPr>
        <p:txBody>
          <a:bodyPr wrap="square" rtlCol="0">
            <a:spAutoFit/>
          </a:bodyPr>
          <a:lstStyle/>
          <a:p>
            <a:r>
              <a:rPr lang="en-US" b="1" dirty="0"/>
              <a:t>How can you predict the phase size? (Meier and Helfand Theory)</a:t>
            </a:r>
          </a:p>
          <a:p>
            <a:r>
              <a:rPr lang="en-US" b="1" dirty="0"/>
              <a:t>Consider lamellar micro-phase separation.</a:t>
            </a:r>
          </a:p>
        </p:txBody>
      </p:sp>
      <p:grpSp>
        <p:nvGrpSpPr>
          <p:cNvPr id="26" name="Group 25">
            <a:extLst>
              <a:ext uri="{FF2B5EF4-FFF2-40B4-BE49-F238E27FC236}">
                <a16:creationId xmlns:a16="http://schemas.microsoft.com/office/drawing/2014/main" id="{137D0F55-808E-6B48-ADEE-43981584F2F6}"/>
              </a:ext>
            </a:extLst>
          </p:cNvPr>
          <p:cNvGrpSpPr/>
          <p:nvPr/>
        </p:nvGrpSpPr>
        <p:grpSpPr>
          <a:xfrm>
            <a:off x="9621982" y="2867890"/>
            <a:ext cx="1288473" cy="2357179"/>
            <a:chOff x="8610600" y="3138054"/>
            <a:chExt cx="1790700" cy="2866334"/>
          </a:xfrm>
        </p:grpSpPr>
        <p:sp>
          <p:nvSpPr>
            <p:cNvPr id="14" name="Rectangle 13">
              <a:extLst>
                <a:ext uri="{FF2B5EF4-FFF2-40B4-BE49-F238E27FC236}">
                  <a16:creationId xmlns:a16="http://schemas.microsoft.com/office/drawing/2014/main" id="{9CEC6490-D90D-894B-B388-F240C0F23B18}"/>
                </a:ext>
              </a:extLst>
            </p:cNvPr>
            <p:cNvSpPr/>
            <p:nvPr/>
          </p:nvSpPr>
          <p:spPr>
            <a:xfrm>
              <a:off x="8610600" y="3138054"/>
              <a:ext cx="1790700" cy="290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11975A1-AE21-1547-A992-D72F6E013FBB}"/>
                </a:ext>
              </a:extLst>
            </p:cNvPr>
            <p:cNvSpPr/>
            <p:nvPr/>
          </p:nvSpPr>
          <p:spPr>
            <a:xfrm>
              <a:off x="8610600" y="3552898"/>
              <a:ext cx="1790700" cy="2909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39BE4AD-DF7A-2F4C-BECD-0019011E2AD0}"/>
                </a:ext>
              </a:extLst>
            </p:cNvPr>
            <p:cNvSpPr/>
            <p:nvPr/>
          </p:nvSpPr>
          <p:spPr>
            <a:xfrm>
              <a:off x="8617527" y="3418609"/>
              <a:ext cx="1783773" cy="1281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AD58D9-D275-FB47-9D0E-47F7FFE2596B}"/>
                </a:ext>
              </a:extLst>
            </p:cNvPr>
            <p:cNvSpPr/>
            <p:nvPr/>
          </p:nvSpPr>
          <p:spPr>
            <a:xfrm>
              <a:off x="8610600" y="3861699"/>
              <a:ext cx="1790700" cy="290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33751FE-1F23-4443-844F-9C761FF1A134}"/>
                </a:ext>
              </a:extLst>
            </p:cNvPr>
            <p:cNvSpPr/>
            <p:nvPr/>
          </p:nvSpPr>
          <p:spPr>
            <a:xfrm>
              <a:off x="8610600" y="4276543"/>
              <a:ext cx="1790700" cy="2909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56C8108-1FF5-C945-9497-B05649F95DDB}"/>
                </a:ext>
              </a:extLst>
            </p:cNvPr>
            <p:cNvSpPr/>
            <p:nvPr/>
          </p:nvSpPr>
          <p:spPr>
            <a:xfrm>
              <a:off x="8617527" y="4142254"/>
              <a:ext cx="1783773" cy="1281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EFFC20D-3360-BD42-81C9-B83F9C16AB11}"/>
                </a:ext>
              </a:extLst>
            </p:cNvPr>
            <p:cNvSpPr/>
            <p:nvPr/>
          </p:nvSpPr>
          <p:spPr>
            <a:xfrm>
              <a:off x="8610600" y="4585344"/>
              <a:ext cx="1790700" cy="290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99BFCC3-1706-CD45-807F-3F48B247F480}"/>
                </a:ext>
              </a:extLst>
            </p:cNvPr>
            <p:cNvSpPr/>
            <p:nvPr/>
          </p:nvSpPr>
          <p:spPr>
            <a:xfrm>
              <a:off x="8610600" y="5000188"/>
              <a:ext cx="1790700" cy="2909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C318B9F-C3F3-1B46-B6CA-BCAF7AF14B29}"/>
                </a:ext>
              </a:extLst>
            </p:cNvPr>
            <p:cNvSpPr/>
            <p:nvPr/>
          </p:nvSpPr>
          <p:spPr>
            <a:xfrm>
              <a:off x="8617527" y="4865899"/>
              <a:ext cx="1783773" cy="1281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B76B4B0-2806-BB4C-B9AE-F01BCDC8B3C5}"/>
                </a:ext>
              </a:extLst>
            </p:cNvPr>
            <p:cNvSpPr/>
            <p:nvPr/>
          </p:nvSpPr>
          <p:spPr>
            <a:xfrm>
              <a:off x="8610600" y="5298598"/>
              <a:ext cx="1790700" cy="290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520A058-E250-1C45-AF4D-12A67972632A}"/>
                </a:ext>
              </a:extLst>
            </p:cNvPr>
            <p:cNvSpPr/>
            <p:nvPr/>
          </p:nvSpPr>
          <p:spPr>
            <a:xfrm>
              <a:off x="8610600" y="5713442"/>
              <a:ext cx="1790700" cy="2909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FBA7976-8C96-8945-A081-9F5549C0E1C2}"/>
                </a:ext>
              </a:extLst>
            </p:cNvPr>
            <p:cNvSpPr/>
            <p:nvPr/>
          </p:nvSpPr>
          <p:spPr>
            <a:xfrm>
              <a:off x="8617527" y="5579153"/>
              <a:ext cx="1783773" cy="12815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1F15983B-2B06-5848-ABA7-D35EF644DAA5}"/>
              </a:ext>
            </a:extLst>
          </p:cNvPr>
          <p:cNvSpPr txBox="1"/>
          <p:nvPr/>
        </p:nvSpPr>
        <p:spPr>
          <a:xfrm>
            <a:off x="9223228" y="2763605"/>
            <a:ext cx="396262" cy="369332"/>
          </a:xfrm>
          <a:prstGeom prst="rect">
            <a:avLst/>
          </a:prstGeom>
          <a:noFill/>
        </p:spPr>
        <p:txBody>
          <a:bodyPr wrap="none" rtlCol="0">
            <a:spAutoFit/>
          </a:bodyPr>
          <a:lstStyle/>
          <a:p>
            <a:r>
              <a:rPr lang="en-US" dirty="0" err="1"/>
              <a:t>d</a:t>
            </a:r>
            <a:r>
              <a:rPr lang="en-US" baseline="-25000" dirty="0" err="1"/>
              <a:t>A</a:t>
            </a:r>
            <a:endParaRPr lang="en-US" baseline="-25000" dirty="0"/>
          </a:p>
        </p:txBody>
      </p:sp>
      <p:sp>
        <p:nvSpPr>
          <p:cNvPr id="28" name="TextBox 27">
            <a:extLst>
              <a:ext uri="{FF2B5EF4-FFF2-40B4-BE49-F238E27FC236}">
                <a16:creationId xmlns:a16="http://schemas.microsoft.com/office/drawing/2014/main" id="{373FEADA-6BA3-0843-965B-067A6094EB24}"/>
              </a:ext>
            </a:extLst>
          </p:cNvPr>
          <p:cNvSpPr txBox="1"/>
          <p:nvPr/>
        </p:nvSpPr>
        <p:spPr>
          <a:xfrm>
            <a:off x="9221982" y="3104760"/>
            <a:ext cx="396262" cy="369332"/>
          </a:xfrm>
          <a:prstGeom prst="rect">
            <a:avLst/>
          </a:prstGeom>
          <a:noFill/>
        </p:spPr>
        <p:txBody>
          <a:bodyPr wrap="none" rtlCol="0">
            <a:spAutoFit/>
          </a:bodyPr>
          <a:lstStyle/>
          <a:p>
            <a:r>
              <a:rPr lang="en-US" dirty="0"/>
              <a:t>d</a:t>
            </a:r>
            <a:r>
              <a:rPr lang="en-US" baseline="-25000" dirty="0"/>
              <a:t>B</a:t>
            </a:r>
          </a:p>
        </p:txBody>
      </p:sp>
      <p:sp>
        <p:nvSpPr>
          <p:cNvPr id="29" name="TextBox 28">
            <a:extLst>
              <a:ext uri="{FF2B5EF4-FFF2-40B4-BE49-F238E27FC236}">
                <a16:creationId xmlns:a16="http://schemas.microsoft.com/office/drawing/2014/main" id="{99A66B94-EAFB-3247-A3FB-A42F24F1D33C}"/>
              </a:ext>
            </a:extLst>
          </p:cNvPr>
          <p:cNvSpPr txBox="1"/>
          <p:nvPr/>
        </p:nvSpPr>
        <p:spPr>
          <a:xfrm>
            <a:off x="10905463" y="2955875"/>
            <a:ext cx="357790" cy="369332"/>
          </a:xfrm>
          <a:prstGeom prst="rect">
            <a:avLst/>
          </a:prstGeom>
          <a:noFill/>
        </p:spPr>
        <p:txBody>
          <a:bodyPr wrap="none" rtlCol="0">
            <a:spAutoFit/>
          </a:bodyPr>
          <a:lstStyle/>
          <a:p>
            <a:r>
              <a:rPr lang="en-US" dirty="0" err="1"/>
              <a:t>d</a:t>
            </a:r>
            <a:r>
              <a:rPr lang="en-US" baseline="-25000" dirty="0" err="1"/>
              <a:t>t</a:t>
            </a:r>
            <a:endParaRPr lang="en-US" baseline="-25000" dirty="0"/>
          </a:p>
        </p:txBody>
      </p:sp>
      <p:pic>
        <p:nvPicPr>
          <p:cNvPr id="13" name="Picture 12">
            <a:extLst>
              <a:ext uri="{FF2B5EF4-FFF2-40B4-BE49-F238E27FC236}">
                <a16:creationId xmlns:a16="http://schemas.microsoft.com/office/drawing/2014/main" id="{DD0FE223-7D16-7142-98B3-FA4FB93B9D9A}"/>
              </a:ext>
            </a:extLst>
          </p:cNvPr>
          <p:cNvPicPr>
            <a:picLocks noChangeAspect="1"/>
          </p:cNvPicPr>
          <p:nvPr/>
        </p:nvPicPr>
        <p:blipFill>
          <a:blip r:embed="rId2"/>
          <a:stretch>
            <a:fillRect/>
          </a:stretch>
        </p:blipFill>
        <p:spPr>
          <a:xfrm>
            <a:off x="2768181" y="1353986"/>
            <a:ext cx="4038600" cy="1003300"/>
          </a:xfrm>
          <a:prstGeom prst="rect">
            <a:avLst/>
          </a:prstGeom>
        </p:spPr>
      </p:pic>
      <p:pic>
        <p:nvPicPr>
          <p:cNvPr id="30" name="Picture 29">
            <a:extLst>
              <a:ext uri="{FF2B5EF4-FFF2-40B4-BE49-F238E27FC236}">
                <a16:creationId xmlns:a16="http://schemas.microsoft.com/office/drawing/2014/main" id="{3A6F0364-BE0D-D542-8F0C-F5AD07299ED7}"/>
              </a:ext>
            </a:extLst>
          </p:cNvPr>
          <p:cNvPicPr>
            <a:picLocks noChangeAspect="1"/>
          </p:cNvPicPr>
          <p:nvPr/>
        </p:nvPicPr>
        <p:blipFill>
          <a:blip r:embed="rId3"/>
          <a:stretch>
            <a:fillRect/>
          </a:stretch>
        </p:blipFill>
        <p:spPr>
          <a:xfrm>
            <a:off x="732559" y="2503572"/>
            <a:ext cx="7702571" cy="3781262"/>
          </a:xfrm>
          <a:prstGeom prst="rect">
            <a:avLst/>
          </a:prstGeom>
        </p:spPr>
      </p:pic>
      <p:sp>
        <p:nvSpPr>
          <p:cNvPr id="31" name="TextBox 30">
            <a:extLst>
              <a:ext uri="{FF2B5EF4-FFF2-40B4-BE49-F238E27FC236}">
                <a16:creationId xmlns:a16="http://schemas.microsoft.com/office/drawing/2014/main" id="{6844D77B-1F03-8C49-A119-8855D0914481}"/>
              </a:ext>
            </a:extLst>
          </p:cNvPr>
          <p:cNvSpPr txBox="1"/>
          <p:nvPr/>
        </p:nvSpPr>
        <p:spPr>
          <a:xfrm>
            <a:off x="5424055" y="3913191"/>
            <a:ext cx="1488613" cy="369332"/>
          </a:xfrm>
          <a:prstGeom prst="rect">
            <a:avLst/>
          </a:prstGeom>
          <a:noFill/>
        </p:spPr>
        <p:txBody>
          <a:bodyPr wrap="none" rtlCol="0">
            <a:spAutoFit/>
          </a:bodyPr>
          <a:lstStyle/>
          <a:p>
            <a:r>
              <a:rPr lang="en-US" dirty="0"/>
              <a:t>Perfect match</a:t>
            </a:r>
          </a:p>
        </p:txBody>
      </p:sp>
    </p:spTree>
    <p:extLst>
      <p:ext uri="{BB962C8B-B14F-4D97-AF65-F5344CB8AC3E}">
        <p14:creationId xmlns:p14="http://schemas.microsoft.com/office/powerpoint/2010/main" val="2889807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CD8DB-512E-934D-8A76-7A4FCF23D91E}"/>
              </a:ext>
            </a:extLst>
          </p:cNvPr>
          <p:cNvSpPr txBox="1"/>
          <p:nvPr/>
        </p:nvSpPr>
        <p:spPr>
          <a:xfrm flipH="1">
            <a:off x="4959551" y="461473"/>
            <a:ext cx="5124486" cy="461665"/>
          </a:xfrm>
          <a:prstGeom prst="rect">
            <a:avLst/>
          </a:prstGeom>
          <a:noFill/>
        </p:spPr>
        <p:txBody>
          <a:bodyPr wrap="square" rtlCol="0">
            <a:spAutoFit/>
          </a:bodyPr>
          <a:lstStyle/>
          <a:p>
            <a:r>
              <a:rPr lang="en-US" sz="2400" b="1" dirty="0"/>
              <a:t>Course Summary</a:t>
            </a:r>
          </a:p>
        </p:txBody>
      </p:sp>
      <p:sp>
        <p:nvSpPr>
          <p:cNvPr id="5" name="TextBox 4">
            <a:extLst>
              <a:ext uri="{FF2B5EF4-FFF2-40B4-BE49-F238E27FC236}">
                <a16:creationId xmlns:a16="http://schemas.microsoft.com/office/drawing/2014/main" id="{E2029145-34CF-2B48-A65C-830AD7D11BC6}"/>
              </a:ext>
            </a:extLst>
          </p:cNvPr>
          <p:cNvSpPr txBox="1"/>
          <p:nvPr/>
        </p:nvSpPr>
        <p:spPr>
          <a:xfrm>
            <a:off x="2521010" y="1504060"/>
            <a:ext cx="8425286" cy="2585323"/>
          </a:xfrm>
          <a:prstGeom prst="rect">
            <a:avLst/>
          </a:prstGeom>
          <a:noFill/>
        </p:spPr>
        <p:txBody>
          <a:bodyPr wrap="square" rtlCol="0">
            <a:spAutoFit/>
          </a:bodyPr>
          <a:lstStyle/>
          <a:p>
            <a:r>
              <a:rPr lang="en-US" b="1" dirty="0"/>
              <a:t>VII. Heat of Formation: </a:t>
            </a:r>
          </a:p>
          <a:p>
            <a:r>
              <a:rPr lang="en-US" dirty="0"/>
              <a:t>Dependencies in periodic table;</a:t>
            </a:r>
          </a:p>
          <a:p>
            <a:r>
              <a:rPr lang="en-US" dirty="0"/>
              <a:t>Electronegativity;</a:t>
            </a:r>
          </a:p>
          <a:p>
            <a:r>
              <a:rPr lang="en-US" dirty="0"/>
              <a:t>Energetics of formation (electrostatic, repulsion, dispersion, polarization, crystal field);</a:t>
            </a:r>
          </a:p>
          <a:p>
            <a:r>
              <a:rPr lang="en-US" dirty="0"/>
              <a:t>Atomic size (perovskites, </a:t>
            </a:r>
            <a:r>
              <a:rPr lang="en-US" dirty="0" err="1"/>
              <a:t>spinels</a:t>
            </a:r>
            <a:r>
              <a:rPr lang="en-US" dirty="0"/>
              <a:t>, zeolites);</a:t>
            </a:r>
          </a:p>
          <a:p>
            <a:r>
              <a:rPr lang="en-US" dirty="0"/>
              <a:t>Substitutional solids;</a:t>
            </a:r>
          </a:p>
          <a:p>
            <a:r>
              <a:rPr lang="en-US" dirty="0"/>
              <a:t>Conformational entropy of polymers</a:t>
            </a:r>
          </a:p>
          <a:p>
            <a:endParaRPr lang="en-US" dirty="0"/>
          </a:p>
          <a:p>
            <a:endParaRPr lang="en-US" dirty="0"/>
          </a:p>
        </p:txBody>
      </p:sp>
    </p:spTree>
    <p:extLst>
      <p:ext uri="{BB962C8B-B14F-4D97-AF65-F5344CB8AC3E}">
        <p14:creationId xmlns:p14="http://schemas.microsoft.com/office/powerpoint/2010/main" val="24479910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0D48B2-743A-9548-AEA4-1BD94A1F465E}"/>
              </a:ext>
            </a:extLst>
          </p:cNvPr>
          <p:cNvSpPr>
            <a:spLocks noGrp="1"/>
          </p:cNvSpPr>
          <p:nvPr>
            <p:ph type="sldNum" sz="quarter" idx="12"/>
          </p:nvPr>
        </p:nvSpPr>
        <p:spPr/>
        <p:txBody>
          <a:bodyPr/>
          <a:lstStyle/>
          <a:p>
            <a:fld id="{A9BA3742-A031-AB4B-BFFE-24095D5D1789}" type="slidenum">
              <a:rPr lang="en-US" smtClean="0"/>
              <a:t>58</a:t>
            </a:fld>
            <a:endParaRPr lang="en-US"/>
          </a:p>
        </p:txBody>
      </p:sp>
      <p:pic>
        <p:nvPicPr>
          <p:cNvPr id="3" name="Picture 2">
            <a:extLst>
              <a:ext uri="{FF2B5EF4-FFF2-40B4-BE49-F238E27FC236}">
                <a16:creationId xmlns:a16="http://schemas.microsoft.com/office/drawing/2014/main" id="{7FFB4062-8679-3E42-982A-50D75FEAB1A5}"/>
              </a:ext>
            </a:extLst>
          </p:cNvPr>
          <p:cNvPicPr>
            <a:picLocks noChangeAspect="1"/>
          </p:cNvPicPr>
          <p:nvPr/>
        </p:nvPicPr>
        <p:blipFill>
          <a:blip r:embed="rId2"/>
          <a:stretch>
            <a:fillRect/>
          </a:stretch>
        </p:blipFill>
        <p:spPr>
          <a:xfrm>
            <a:off x="534257" y="1589045"/>
            <a:ext cx="11540955" cy="4626403"/>
          </a:xfrm>
          <a:prstGeom prst="rect">
            <a:avLst/>
          </a:prstGeom>
        </p:spPr>
      </p:pic>
      <p:sp>
        <p:nvSpPr>
          <p:cNvPr id="4" name="TextBox 3">
            <a:extLst>
              <a:ext uri="{FF2B5EF4-FFF2-40B4-BE49-F238E27FC236}">
                <a16:creationId xmlns:a16="http://schemas.microsoft.com/office/drawing/2014/main" id="{67CD3C1A-0EFC-0C4F-B250-DFBD122CD45B}"/>
              </a:ext>
            </a:extLst>
          </p:cNvPr>
          <p:cNvSpPr txBox="1"/>
          <p:nvPr/>
        </p:nvSpPr>
        <p:spPr>
          <a:xfrm>
            <a:off x="2038865" y="719608"/>
            <a:ext cx="8987973" cy="830997"/>
          </a:xfrm>
          <a:prstGeom prst="rect">
            <a:avLst/>
          </a:prstGeom>
          <a:noFill/>
        </p:spPr>
        <p:txBody>
          <a:bodyPr wrap="none" rtlCol="0">
            <a:spAutoFit/>
          </a:bodyPr>
          <a:lstStyle/>
          <a:p>
            <a:r>
              <a:rPr lang="en-US" sz="2400" b="1" dirty="0"/>
              <a:t>Electronegativity, the ability of an atom to attract electrons in a bond</a:t>
            </a:r>
          </a:p>
          <a:p>
            <a:r>
              <a:rPr lang="en-US" sz="2400" b="1" dirty="0"/>
              <a:t>Linus Pauling</a:t>
            </a:r>
          </a:p>
        </p:txBody>
      </p:sp>
    </p:spTree>
    <p:extLst>
      <p:ext uri="{BB962C8B-B14F-4D97-AF65-F5344CB8AC3E}">
        <p14:creationId xmlns:p14="http://schemas.microsoft.com/office/powerpoint/2010/main" val="2312328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5F48AE-83E3-7A4A-BC0A-61241E479E8F}"/>
              </a:ext>
            </a:extLst>
          </p:cNvPr>
          <p:cNvSpPr>
            <a:spLocks noGrp="1"/>
          </p:cNvSpPr>
          <p:nvPr>
            <p:ph type="sldNum" sz="quarter" idx="12"/>
          </p:nvPr>
        </p:nvSpPr>
        <p:spPr/>
        <p:txBody>
          <a:bodyPr/>
          <a:lstStyle/>
          <a:p>
            <a:fld id="{A9BA3742-A031-AB4B-BFFE-24095D5D1789}" type="slidenum">
              <a:rPr lang="en-US" smtClean="0"/>
              <a:t>59</a:t>
            </a:fld>
            <a:endParaRPr lang="en-US"/>
          </a:p>
        </p:txBody>
      </p:sp>
      <p:pic>
        <p:nvPicPr>
          <p:cNvPr id="3" name="Picture 2">
            <a:extLst>
              <a:ext uri="{FF2B5EF4-FFF2-40B4-BE49-F238E27FC236}">
                <a16:creationId xmlns:a16="http://schemas.microsoft.com/office/drawing/2014/main" id="{A01DB5B6-5F62-FC4C-BF3B-AE7D111B4844}"/>
              </a:ext>
            </a:extLst>
          </p:cNvPr>
          <p:cNvPicPr>
            <a:picLocks noChangeAspect="1"/>
          </p:cNvPicPr>
          <p:nvPr/>
        </p:nvPicPr>
        <p:blipFill>
          <a:blip r:embed="rId2"/>
          <a:stretch>
            <a:fillRect/>
          </a:stretch>
        </p:blipFill>
        <p:spPr>
          <a:xfrm>
            <a:off x="1583397" y="0"/>
            <a:ext cx="9025205" cy="6858000"/>
          </a:xfrm>
          <a:prstGeom prst="rect">
            <a:avLst/>
          </a:prstGeom>
        </p:spPr>
      </p:pic>
      <p:sp>
        <p:nvSpPr>
          <p:cNvPr id="4" name="TextBox 3">
            <a:extLst>
              <a:ext uri="{FF2B5EF4-FFF2-40B4-BE49-F238E27FC236}">
                <a16:creationId xmlns:a16="http://schemas.microsoft.com/office/drawing/2014/main" id="{F87B8A46-F359-9446-8A2A-FDE5771A6910}"/>
              </a:ext>
            </a:extLst>
          </p:cNvPr>
          <p:cNvSpPr txBox="1"/>
          <p:nvPr/>
        </p:nvSpPr>
        <p:spPr>
          <a:xfrm>
            <a:off x="10744527" y="2183199"/>
            <a:ext cx="1173891" cy="1754326"/>
          </a:xfrm>
          <a:prstGeom prst="rect">
            <a:avLst/>
          </a:prstGeom>
          <a:noFill/>
        </p:spPr>
        <p:txBody>
          <a:bodyPr wrap="square" rtlCol="0">
            <a:spAutoFit/>
          </a:bodyPr>
          <a:lstStyle/>
          <a:p>
            <a:r>
              <a:rPr lang="en-US" dirty="0"/>
              <a:t>p-orbitals</a:t>
            </a:r>
          </a:p>
          <a:p>
            <a:r>
              <a:rPr lang="en-US" dirty="0"/>
              <a:t>6 valence electrons</a:t>
            </a:r>
          </a:p>
          <a:p>
            <a:r>
              <a:rPr lang="en-US" dirty="0"/>
              <a:t>(more acidic to right)</a:t>
            </a:r>
          </a:p>
        </p:txBody>
      </p:sp>
      <p:sp>
        <p:nvSpPr>
          <p:cNvPr id="5" name="TextBox 4">
            <a:extLst>
              <a:ext uri="{FF2B5EF4-FFF2-40B4-BE49-F238E27FC236}">
                <a16:creationId xmlns:a16="http://schemas.microsoft.com/office/drawing/2014/main" id="{5661AF7D-9021-1F4C-AEE9-0D4F24B504F7}"/>
              </a:ext>
            </a:extLst>
          </p:cNvPr>
          <p:cNvSpPr txBox="1"/>
          <p:nvPr/>
        </p:nvSpPr>
        <p:spPr>
          <a:xfrm>
            <a:off x="181232" y="2298357"/>
            <a:ext cx="1173891" cy="1754326"/>
          </a:xfrm>
          <a:prstGeom prst="rect">
            <a:avLst/>
          </a:prstGeom>
          <a:noFill/>
        </p:spPr>
        <p:txBody>
          <a:bodyPr wrap="square" rtlCol="0">
            <a:spAutoFit/>
          </a:bodyPr>
          <a:lstStyle/>
          <a:p>
            <a:r>
              <a:rPr lang="en-US" dirty="0"/>
              <a:t>s-orbitals</a:t>
            </a:r>
          </a:p>
          <a:p>
            <a:r>
              <a:rPr lang="en-US" dirty="0"/>
              <a:t>2 valence electrons</a:t>
            </a:r>
          </a:p>
          <a:p>
            <a:r>
              <a:rPr lang="en-US" dirty="0"/>
              <a:t>(more basic to right)</a:t>
            </a:r>
          </a:p>
        </p:txBody>
      </p:sp>
      <p:sp>
        <p:nvSpPr>
          <p:cNvPr id="6" name="TextBox 5">
            <a:extLst>
              <a:ext uri="{FF2B5EF4-FFF2-40B4-BE49-F238E27FC236}">
                <a16:creationId xmlns:a16="http://schemas.microsoft.com/office/drawing/2014/main" id="{5379DD38-7694-C749-B980-7C1E5C1E89A5}"/>
              </a:ext>
            </a:extLst>
          </p:cNvPr>
          <p:cNvSpPr txBox="1"/>
          <p:nvPr/>
        </p:nvSpPr>
        <p:spPr>
          <a:xfrm>
            <a:off x="10836876" y="1721534"/>
            <a:ext cx="778476" cy="369332"/>
          </a:xfrm>
          <a:prstGeom prst="rect">
            <a:avLst/>
          </a:prstGeom>
          <a:noFill/>
        </p:spPr>
        <p:txBody>
          <a:bodyPr wrap="square" rtlCol="0">
            <a:spAutoFit/>
          </a:bodyPr>
          <a:lstStyle/>
          <a:p>
            <a:r>
              <a:rPr lang="en-US" dirty="0"/>
              <a:t>Acidic</a:t>
            </a:r>
          </a:p>
        </p:txBody>
      </p:sp>
      <p:sp>
        <p:nvSpPr>
          <p:cNvPr id="7" name="TextBox 6">
            <a:extLst>
              <a:ext uri="{FF2B5EF4-FFF2-40B4-BE49-F238E27FC236}">
                <a16:creationId xmlns:a16="http://schemas.microsoft.com/office/drawing/2014/main" id="{7C365DB1-7651-8340-81E2-CEE7E0585C17}"/>
              </a:ext>
            </a:extLst>
          </p:cNvPr>
          <p:cNvSpPr txBox="1"/>
          <p:nvPr/>
        </p:nvSpPr>
        <p:spPr>
          <a:xfrm>
            <a:off x="308048" y="1935203"/>
            <a:ext cx="774355" cy="369332"/>
          </a:xfrm>
          <a:prstGeom prst="rect">
            <a:avLst/>
          </a:prstGeom>
          <a:noFill/>
        </p:spPr>
        <p:txBody>
          <a:bodyPr wrap="square" rtlCol="0">
            <a:spAutoFit/>
          </a:bodyPr>
          <a:lstStyle/>
          <a:p>
            <a:r>
              <a:rPr lang="en-US" dirty="0"/>
              <a:t>Basic</a:t>
            </a:r>
          </a:p>
        </p:txBody>
      </p:sp>
      <p:sp>
        <p:nvSpPr>
          <p:cNvPr id="8" name="TextBox 7">
            <a:extLst>
              <a:ext uri="{FF2B5EF4-FFF2-40B4-BE49-F238E27FC236}">
                <a16:creationId xmlns:a16="http://schemas.microsoft.com/office/drawing/2014/main" id="{3E9BE1B3-0294-BF48-8890-36A25CA60576}"/>
              </a:ext>
            </a:extLst>
          </p:cNvPr>
          <p:cNvSpPr txBox="1"/>
          <p:nvPr/>
        </p:nvSpPr>
        <p:spPr>
          <a:xfrm>
            <a:off x="5248692" y="752039"/>
            <a:ext cx="1269822" cy="1754326"/>
          </a:xfrm>
          <a:prstGeom prst="rect">
            <a:avLst/>
          </a:prstGeom>
          <a:noFill/>
        </p:spPr>
        <p:txBody>
          <a:bodyPr wrap="square" rtlCol="0">
            <a:spAutoFit/>
          </a:bodyPr>
          <a:lstStyle/>
          <a:p>
            <a:r>
              <a:rPr lang="en-US" dirty="0"/>
              <a:t>d-orbitals</a:t>
            </a:r>
          </a:p>
          <a:p>
            <a:r>
              <a:rPr lang="en-US" dirty="0"/>
              <a:t>10 valence electrons</a:t>
            </a:r>
          </a:p>
          <a:p>
            <a:endParaRPr lang="en-US" dirty="0"/>
          </a:p>
          <a:p>
            <a:r>
              <a:rPr lang="en-US" dirty="0"/>
              <a:t>Transition </a:t>
            </a:r>
          </a:p>
          <a:p>
            <a:r>
              <a:rPr lang="en-US" dirty="0"/>
              <a:t>Metals</a:t>
            </a:r>
          </a:p>
        </p:txBody>
      </p:sp>
      <p:sp>
        <p:nvSpPr>
          <p:cNvPr id="9" name="TextBox 8">
            <a:extLst>
              <a:ext uri="{FF2B5EF4-FFF2-40B4-BE49-F238E27FC236}">
                <a16:creationId xmlns:a16="http://schemas.microsoft.com/office/drawing/2014/main" id="{E98AE382-1E49-8246-9F9A-B921BBF46C74}"/>
              </a:ext>
            </a:extLst>
          </p:cNvPr>
          <p:cNvSpPr txBox="1"/>
          <p:nvPr/>
        </p:nvSpPr>
        <p:spPr>
          <a:xfrm>
            <a:off x="2302475" y="5049103"/>
            <a:ext cx="1235676" cy="923330"/>
          </a:xfrm>
          <a:prstGeom prst="rect">
            <a:avLst/>
          </a:prstGeom>
          <a:noFill/>
        </p:spPr>
        <p:txBody>
          <a:bodyPr wrap="square" rtlCol="0">
            <a:spAutoFit/>
          </a:bodyPr>
          <a:lstStyle/>
          <a:p>
            <a:r>
              <a:rPr lang="en-US" dirty="0"/>
              <a:t>f-orbitals</a:t>
            </a:r>
          </a:p>
          <a:p>
            <a:r>
              <a:rPr lang="en-US" dirty="0"/>
              <a:t>14 valence electrons</a:t>
            </a:r>
          </a:p>
        </p:txBody>
      </p:sp>
      <p:sp>
        <p:nvSpPr>
          <p:cNvPr id="10" name="TextBox 9">
            <a:extLst>
              <a:ext uri="{FF2B5EF4-FFF2-40B4-BE49-F238E27FC236}">
                <a16:creationId xmlns:a16="http://schemas.microsoft.com/office/drawing/2014/main" id="{DD341B38-C5E1-2D47-AB02-FB11C2B7CDEC}"/>
              </a:ext>
            </a:extLst>
          </p:cNvPr>
          <p:cNvSpPr txBox="1"/>
          <p:nvPr/>
        </p:nvSpPr>
        <p:spPr>
          <a:xfrm>
            <a:off x="3073904" y="1860034"/>
            <a:ext cx="1742303" cy="646331"/>
          </a:xfrm>
          <a:prstGeom prst="rect">
            <a:avLst/>
          </a:prstGeom>
          <a:noFill/>
        </p:spPr>
        <p:txBody>
          <a:bodyPr wrap="square" rtlCol="0">
            <a:spAutoFit/>
          </a:bodyPr>
          <a:lstStyle/>
          <a:p>
            <a:r>
              <a:rPr lang="en-US" dirty="0"/>
              <a:t>Basic (at low oxidation state)</a:t>
            </a:r>
          </a:p>
        </p:txBody>
      </p:sp>
      <p:sp>
        <p:nvSpPr>
          <p:cNvPr id="11" name="TextBox 10">
            <a:extLst>
              <a:ext uri="{FF2B5EF4-FFF2-40B4-BE49-F238E27FC236}">
                <a16:creationId xmlns:a16="http://schemas.microsoft.com/office/drawing/2014/main" id="{B2548CF9-F626-8845-9A49-2FE111761833}"/>
              </a:ext>
            </a:extLst>
          </p:cNvPr>
          <p:cNvSpPr txBox="1"/>
          <p:nvPr/>
        </p:nvSpPr>
        <p:spPr>
          <a:xfrm>
            <a:off x="6599156" y="1306036"/>
            <a:ext cx="1389810" cy="1200329"/>
          </a:xfrm>
          <a:prstGeom prst="rect">
            <a:avLst/>
          </a:prstGeom>
          <a:noFill/>
        </p:spPr>
        <p:txBody>
          <a:bodyPr wrap="square" rtlCol="0">
            <a:spAutoFit/>
          </a:bodyPr>
          <a:lstStyle/>
          <a:p>
            <a:r>
              <a:rPr lang="en-US" dirty="0"/>
              <a:t>Acidic (at high oxidation state)</a:t>
            </a:r>
          </a:p>
        </p:txBody>
      </p:sp>
    </p:spTree>
    <p:extLst>
      <p:ext uri="{BB962C8B-B14F-4D97-AF65-F5344CB8AC3E}">
        <p14:creationId xmlns:p14="http://schemas.microsoft.com/office/powerpoint/2010/main" val="2959546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2B3CAA-7C1F-C448-894A-43DBA88D39CC}"/>
              </a:ext>
            </a:extLst>
          </p:cNvPr>
          <p:cNvSpPr>
            <a:spLocks noGrp="1"/>
          </p:cNvSpPr>
          <p:nvPr>
            <p:ph type="sldNum" sz="quarter" idx="12"/>
          </p:nvPr>
        </p:nvSpPr>
        <p:spPr/>
        <p:txBody>
          <a:bodyPr/>
          <a:lstStyle/>
          <a:p>
            <a:fld id="{1DE4C417-D63F-5947-9F49-F0288A7D2840}" type="slidenum">
              <a:rPr lang="en-US" smtClean="0"/>
              <a:t>6</a:t>
            </a:fld>
            <a:endParaRPr lang="en-US" dirty="0"/>
          </a:p>
        </p:txBody>
      </p:sp>
      <p:sp>
        <p:nvSpPr>
          <p:cNvPr id="2" name="TextBox 1">
            <a:extLst>
              <a:ext uri="{FF2B5EF4-FFF2-40B4-BE49-F238E27FC236}">
                <a16:creationId xmlns:a16="http://schemas.microsoft.com/office/drawing/2014/main" id="{B5D35D2C-DCFA-0A4A-B6CB-4862B72F42B9}"/>
              </a:ext>
            </a:extLst>
          </p:cNvPr>
          <p:cNvSpPr txBox="1"/>
          <p:nvPr/>
        </p:nvSpPr>
        <p:spPr>
          <a:xfrm>
            <a:off x="4687417" y="548238"/>
            <a:ext cx="253787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Gibbs-</a:t>
            </a:r>
            <a:r>
              <a:rPr lang="en-US" b="1" dirty="0" err="1">
                <a:latin typeface="Times New Roman" panose="02020603050405020304" pitchFamily="18" charset="0"/>
                <a:cs typeface="Times New Roman" panose="02020603050405020304" pitchFamily="18" charset="0"/>
              </a:rPr>
              <a:t>Duhem</a:t>
            </a:r>
            <a:r>
              <a:rPr lang="en-US" b="1" dirty="0">
                <a:latin typeface="Times New Roman" panose="02020603050405020304" pitchFamily="18" charset="0"/>
                <a:cs typeface="Times New Roman" panose="02020603050405020304" pitchFamily="18" charset="0"/>
              </a:rPr>
              <a:t> Equation</a:t>
            </a:r>
          </a:p>
        </p:txBody>
      </p:sp>
      <p:pic>
        <p:nvPicPr>
          <p:cNvPr id="4" name="Picture 3">
            <a:extLst>
              <a:ext uri="{FF2B5EF4-FFF2-40B4-BE49-F238E27FC236}">
                <a16:creationId xmlns:a16="http://schemas.microsoft.com/office/drawing/2014/main" id="{6B8A4692-8AFE-C545-95AD-E943A3E347AB}"/>
              </a:ext>
            </a:extLst>
          </p:cNvPr>
          <p:cNvPicPr>
            <a:picLocks noChangeAspect="1"/>
          </p:cNvPicPr>
          <p:nvPr/>
        </p:nvPicPr>
        <p:blipFill>
          <a:blip r:embed="rId2"/>
          <a:stretch>
            <a:fillRect/>
          </a:stretch>
        </p:blipFill>
        <p:spPr>
          <a:xfrm>
            <a:off x="2138640" y="1123476"/>
            <a:ext cx="3420696" cy="826731"/>
          </a:xfrm>
          <a:prstGeom prst="rect">
            <a:avLst/>
          </a:prstGeom>
        </p:spPr>
      </p:pic>
      <p:sp>
        <p:nvSpPr>
          <p:cNvPr id="5" name="TextBox 4">
            <a:extLst>
              <a:ext uri="{FF2B5EF4-FFF2-40B4-BE49-F238E27FC236}">
                <a16:creationId xmlns:a16="http://schemas.microsoft.com/office/drawing/2014/main" id="{D4203C73-3DAA-A140-AA9D-D7B046E77C68}"/>
              </a:ext>
            </a:extLst>
          </p:cNvPr>
          <p:cNvSpPr txBox="1"/>
          <p:nvPr/>
        </p:nvSpPr>
        <p:spPr>
          <a:xfrm>
            <a:off x="1828800" y="1964599"/>
            <a:ext cx="473251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Consider a binary system A + B makes a solution</a:t>
            </a:r>
          </a:p>
        </p:txBody>
      </p:sp>
      <p:pic>
        <p:nvPicPr>
          <p:cNvPr id="6" name="Picture 5">
            <a:extLst>
              <a:ext uri="{FF2B5EF4-FFF2-40B4-BE49-F238E27FC236}">
                <a16:creationId xmlns:a16="http://schemas.microsoft.com/office/drawing/2014/main" id="{5E748967-5381-1748-9C28-BCF51588C3FB}"/>
              </a:ext>
            </a:extLst>
          </p:cNvPr>
          <p:cNvPicPr>
            <a:picLocks noChangeAspect="1"/>
          </p:cNvPicPr>
          <p:nvPr/>
        </p:nvPicPr>
        <p:blipFill>
          <a:blip r:embed="rId3"/>
          <a:stretch>
            <a:fillRect/>
          </a:stretch>
        </p:blipFill>
        <p:spPr>
          <a:xfrm>
            <a:off x="2138640" y="2333931"/>
            <a:ext cx="1446491" cy="326851"/>
          </a:xfrm>
          <a:prstGeom prst="rect">
            <a:avLst/>
          </a:prstGeom>
        </p:spPr>
      </p:pic>
      <p:pic>
        <p:nvPicPr>
          <p:cNvPr id="7" name="Picture 6">
            <a:extLst>
              <a:ext uri="{FF2B5EF4-FFF2-40B4-BE49-F238E27FC236}">
                <a16:creationId xmlns:a16="http://schemas.microsoft.com/office/drawing/2014/main" id="{B8064DB0-CB06-C74B-B1D7-C8D71B4DF0A0}"/>
              </a:ext>
            </a:extLst>
          </p:cNvPr>
          <p:cNvPicPr>
            <a:picLocks noChangeAspect="1"/>
          </p:cNvPicPr>
          <p:nvPr/>
        </p:nvPicPr>
        <p:blipFill>
          <a:blip r:embed="rId4"/>
          <a:stretch>
            <a:fillRect/>
          </a:stretch>
        </p:blipFill>
        <p:spPr>
          <a:xfrm>
            <a:off x="2138640" y="2703263"/>
            <a:ext cx="3376667" cy="398156"/>
          </a:xfrm>
          <a:prstGeom prst="rect">
            <a:avLst/>
          </a:prstGeom>
        </p:spPr>
      </p:pic>
      <p:pic>
        <p:nvPicPr>
          <p:cNvPr id="8" name="Picture 7">
            <a:extLst>
              <a:ext uri="{FF2B5EF4-FFF2-40B4-BE49-F238E27FC236}">
                <a16:creationId xmlns:a16="http://schemas.microsoft.com/office/drawing/2014/main" id="{B0C8ADD4-1851-C841-9D6A-19DD42A3AE10}"/>
              </a:ext>
            </a:extLst>
          </p:cNvPr>
          <p:cNvPicPr>
            <a:picLocks noChangeAspect="1"/>
          </p:cNvPicPr>
          <p:nvPr/>
        </p:nvPicPr>
        <p:blipFill>
          <a:blip r:embed="rId5"/>
          <a:stretch>
            <a:fillRect/>
          </a:stretch>
        </p:blipFill>
        <p:spPr>
          <a:xfrm>
            <a:off x="2158545" y="4149481"/>
            <a:ext cx="2008250" cy="347105"/>
          </a:xfrm>
          <a:prstGeom prst="rect">
            <a:avLst/>
          </a:prstGeom>
        </p:spPr>
      </p:pic>
      <p:pic>
        <p:nvPicPr>
          <p:cNvPr id="11" name="Picture 10">
            <a:extLst>
              <a:ext uri="{FF2B5EF4-FFF2-40B4-BE49-F238E27FC236}">
                <a16:creationId xmlns:a16="http://schemas.microsoft.com/office/drawing/2014/main" id="{E0DC0EA0-B0DF-E843-B0FA-72802E1A2631}"/>
              </a:ext>
            </a:extLst>
          </p:cNvPr>
          <p:cNvPicPr>
            <a:picLocks noChangeAspect="1"/>
          </p:cNvPicPr>
          <p:nvPr/>
        </p:nvPicPr>
        <p:blipFill>
          <a:blip r:embed="rId6"/>
          <a:stretch>
            <a:fillRect/>
          </a:stretch>
        </p:blipFill>
        <p:spPr>
          <a:xfrm>
            <a:off x="2158545" y="4701196"/>
            <a:ext cx="3673849" cy="577812"/>
          </a:xfrm>
          <a:prstGeom prst="rect">
            <a:avLst/>
          </a:prstGeom>
        </p:spPr>
      </p:pic>
      <p:pic>
        <p:nvPicPr>
          <p:cNvPr id="12" name="Picture 11">
            <a:extLst>
              <a:ext uri="{FF2B5EF4-FFF2-40B4-BE49-F238E27FC236}">
                <a16:creationId xmlns:a16="http://schemas.microsoft.com/office/drawing/2014/main" id="{5B165378-D45B-F044-AD71-343E04811F6B}"/>
              </a:ext>
            </a:extLst>
          </p:cNvPr>
          <p:cNvPicPr>
            <a:picLocks noChangeAspect="1"/>
          </p:cNvPicPr>
          <p:nvPr/>
        </p:nvPicPr>
        <p:blipFill>
          <a:blip r:embed="rId7"/>
          <a:stretch>
            <a:fillRect/>
          </a:stretch>
        </p:blipFill>
        <p:spPr>
          <a:xfrm>
            <a:off x="2138640" y="3443669"/>
            <a:ext cx="2486058" cy="562723"/>
          </a:xfrm>
          <a:prstGeom prst="rect">
            <a:avLst/>
          </a:prstGeom>
        </p:spPr>
      </p:pic>
      <p:sp>
        <p:nvSpPr>
          <p:cNvPr id="13" name="TextBox 12">
            <a:extLst>
              <a:ext uri="{FF2B5EF4-FFF2-40B4-BE49-F238E27FC236}">
                <a16:creationId xmlns:a16="http://schemas.microsoft.com/office/drawing/2014/main" id="{9885E131-770E-2B43-AE15-C76B63900C0C}"/>
              </a:ext>
            </a:extLst>
          </p:cNvPr>
          <p:cNvSpPr txBox="1"/>
          <p:nvPr/>
        </p:nvSpPr>
        <p:spPr>
          <a:xfrm>
            <a:off x="1902970" y="3780149"/>
            <a:ext cx="205934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constant T and p:</a:t>
            </a:r>
          </a:p>
        </p:txBody>
      </p:sp>
      <p:sp>
        <p:nvSpPr>
          <p:cNvPr id="14" name="TextBox 13">
            <a:extLst>
              <a:ext uri="{FF2B5EF4-FFF2-40B4-BE49-F238E27FC236}">
                <a16:creationId xmlns:a16="http://schemas.microsoft.com/office/drawing/2014/main" id="{56D01737-CCD7-7D49-9A25-79B7470F4FEF}"/>
              </a:ext>
            </a:extLst>
          </p:cNvPr>
          <p:cNvSpPr txBox="1"/>
          <p:nvPr/>
        </p:nvSpPr>
        <p:spPr>
          <a:xfrm>
            <a:off x="1828800" y="3083966"/>
            <a:ext cx="463383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Fundamental equation with chemical potential:</a:t>
            </a:r>
          </a:p>
        </p:txBody>
      </p:sp>
      <p:sp>
        <p:nvSpPr>
          <p:cNvPr id="15" name="TextBox 14">
            <a:extLst>
              <a:ext uri="{FF2B5EF4-FFF2-40B4-BE49-F238E27FC236}">
                <a16:creationId xmlns:a16="http://schemas.microsoft.com/office/drawing/2014/main" id="{3AB73810-676B-2546-9F0A-8F9E51413414}"/>
              </a:ext>
            </a:extLst>
          </p:cNvPr>
          <p:cNvSpPr txBox="1"/>
          <p:nvPr/>
        </p:nvSpPr>
        <p:spPr>
          <a:xfrm>
            <a:off x="1902970" y="4447029"/>
            <a:ext cx="237468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So, at constant T and p:</a:t>
            </a:r>
          </a:p>
        </p:txBody>
      </p:sp>
      <p:pic>
        <p:nvPicPr>
          <p:cNvPr id="16" name="Picture 15">
            <a:extLst>
              <a:ext uri="{FF2B5EF4-FFF2-40B4-BE49-F238E27FC236}">
                <a16:creationId xmlns:a16="http://schemas.microsoft.com/office/drawing/2014/main" id="{A972EDAA-6867-B14F-A31A-221990261D3F}"/>
              </a:ext>
            </a:extLst>
          </p:cNvPr>
          <p:cNvPicPr>
            <a:picLocks noChangeAspect="1"/>
          </p:cNvPicPr>
          <p:nvPr/>
        </p:nvPicPr>
        <p:blipFill>
          <a:blip r:embed="rId8"/>
          <a:stretch>
            <a:fillRect/>
          </a:stretch>
        </p:blipFill>
        <p:spPr>
          <a:xfrm>
            <a:off x="2138640" y="5533175"/>
            <a:ext cx="2100183" cy="500044"/>
          </a:xfrm>
          <a:prstGeom prst="rect">
            <a:avLst/>
          </a:prstGeom>
        </p:spPr>
      </p:pic>
      <p:sp>
        <p:nvSpPr>
          <p:cNvPr id="17" name="TextBox 16">
            <a:extLst>
              <a:ext uri="{FF2B5EF4-FFF2-40B4-BE49-F238E27FC236}">
                <a16:creationId xmlns:a16="http://schemas.microsoft.com/office/drawing/2014/main" id="{CE4D1E02-331A-184C-B621-F1C93219DF34}"/>
              </a:ext>
            </a:extLst>
          </p:cNvPr>
          <p:cNvSpPr txBox="1"/>
          <p:nvPr/>
        </p:nvSpPr>
        <p:spPr>
          <a:xfrm>
            <a:off x="1902969" y="5161044"/>
            <a:ext cx="398192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Reintroducing the T and p dependences:</a:t>
            </a:r>
          </a:p>
        </p:txBody>
      </p:sp>
      <p:sp>
        <p:nvSpPr>
          <p:cNvPr id="9" name="TextBox 8">
            <a:extLst>
              <a:ext uri="{FF2B5EF4-FFF2-40B4-BE49-F238E27FC236}">
                <a16:creationId xmlns:a16="http://schemas.microsoft.com/office/drawing/2014/main" id="{736FDAD9-1C02-6645-B9E8-86119F486FC1}"/>
              </a:ext>
            </a:extLst>
          </p:cNvPr>
          <p:cNvSpPr txBox="1"/>
          <p:nvPr/>
        </p:nvSpPr>
        <p:spPr>
          <a:xfrm>
            <a:off x="6947064" y="2899300"/>
            <a:ext cx="4857009" cy="286232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Intensive properties are not independent, T, p, µ</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For I components, only I – 1 have independent properties (Gibbs phase rule) if T and p are variable.</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Determine partial molar quantities at equilibrium from number of moles</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Partial vapor pressure from total vapor pressure</a:t>
            </a:r>
          </a:p>
        </p:txBody>
      </p:sp>
      <p:sp>
        <p:nvSpPr>
          <p:cNvPr id="10" name="TextBox 9">
            <a:extLst>
              <a:ext uri="{FF2B5EF4-FFF2-40B4-BE49-F238E27FC236}">
                <a16:creationId xmlns:a16="http://schemas.microsoft.com/office/drawing/2014/main" id="{797F2327-A2D1-1F3D-F56A-2AC61866FF77}"/>
              </a:ext>
            </a:extLst>
          </p:cNvPr>
          <p:cNvSpPr txBox="1"/>
          <p:nvPr/>
        </p:nvSpPr>
        <p:spPr>
          <a:xfrm>
            <a:off x="387927" y="3041485"/>
            <a:ext cx="990977" cy="923330"/>
          </a:xfrm>
          <a:prstGeom prst="rect">
            <a:avLst/>
          </a:prstGeom>
          <a:noFill/>
        </p:spPr>
        <p:txBody>
          <a:bodyPr wrap="none" rtlCol="0">
            <a:spAutoFit/>
          </a:bodyPr>
          <a:lstStyle/>
          <a:p>
            <a:r>
              <a:rPr lang="en-US" dirty="0"/>
              <a:t>-S   U   V</a:t>
            </a:r>
          </a:p>
          <a:p>
            <a:r>
              <a:rPr lang="en-US" dirty="0"/>
              <a:t>H         A</a:t>
            </a:r>
          </a:p>
          <a:p>
            <a:r>
              <a:rPr lang="en-US" dirty="0"/>
              <a:t>-p   G   T</a:t>
            </a:r>
          </a:p>
        </p:txBody>
      </p:sp>
    </p:spTree>
    <p:extLst>
      <p:ext uri="{BB962C8B-B14F-4D97-AF65-F5344CB8AC3E}">
        <p14:creationId xmlns:p14="http://schemas.microsoft.com/office/powerpoint/2010/main" val="940056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4F5F1-DEDF-DE4C-94FE-1BAFD89F5ECF}"/>
              </a:ext>
            </a:extLst>
          </p:cNvPr>
          <p:cNvSpPr>
            <a:spLocks noGrp="1"/>
          </p:cNvSpPr>
          <p:nvPr>
            <p:ph type="sldNum" sz="quarter" idx="12"/>
          </p:nvPr>
        </p:nvSpPr>
        <p:spPr/>
        <p:txBody>
          <a:bodyPr/>
          <a:lstStyle/>
          <a:p>
            <a:fld id="{A9BA3742-A031-AB4B-BFFE-24095D5D1789}" type="slidenum">
              <a:rPr lang="en-US" smtClean="0"/>
              <a:t>60</a:t>
            </a:fld>
            <a:endParaRPr lang="en-US"/>
          </a:p>
        </p:txBody>
      </p:sp>
      <p:pic>
        <p:nvPicPr>
          <p:cNvPr id="3" name="Picture 2">
            <a:extLst>
              <a:ext uri="{FF2B5EF4-FFF2-40B4-BE49-F238E27FC236}">
                <a16:creationId xmlns:a16="http://schemas.microsoft.com/office/drawing/2014/main" id="{FA13D049-7ACC-4444-8405-C44A19FD4A66}"/>
              </a:ext>
            </a:extLst>
          </p:cNvPr>
          <p:cNvPicPr>
            <a:picLocks noChangeAspect="1"/>
          </p:cNvPicPr>
          <p:nvPr/>
        </p:nvPicPr>
        <p:blipFill>
          <a:blip r:embed="rId2"/>
          <a:stretch>
            <a:fillRect/>
          </a:stretch>
        </p:blipFill>
        <p:spPr>
          <a:xfrm>
            <a:off x="1492250" y="2882900"/>
            <a:ext cx="9207500" cy="1092200"/>
          </a:xfrm>
          <a:prstGeom prst="rect">
            <a:avLst/>
          </a:prstGeom>
        </p:spPr>
      </p:pic>
      <p:sp>
        <p:nvSpPr>
          <p:cNvPr id="4" name="TextBox 3">
            <a:extLst>
              <a:ext uri="{FF2B5EF4-FFF2-40B4-BE49-F238E27FC236}">
                <a16:creationId xmlns:a16="http://schemas.microsoft.com/office/drawing/2014/main" id="{2D305CC9-917C-E841-B823-12153B0A19D1}"/>
              </a:ext>
            </a:extLst>
          </p:cNvPr>
          <p:cNvSpPr txBox="1"/>
          <p:nvPr/>
        </p:nvSpPr>
        <p:spPr>
          <a:xfrm>
            <a:off x="4002094" y="347149"/>
            <a:ext cx="4608506" cy="461665"/>
          </a:xfrm>
          <a:prstGeom prst="rect">
            <a:avLst/>
          </a:prstGeom>
          <a:noFill/>
        </p:spPr>
        <p:txBody>
          <a:bodyPr wrap="none" rtlCol="0">
            <a:spAutoFit/>
          </a:bodyPr>
          <a:lstStyle/>
          <a:p>
            <a:r>
              <a:rPr lang="en-US" sz="2400" b="1" dirty="0"/>
              <a:t>Energetics of compound formation</a:t>
            </a:r>
          </a:p>
        </p:txBody>
      </p:sp>
      <p:pic>
        <p:nvPicPr>
          <p:cNvPr id="5" name="Picture 4">
            <a:extLst>
              <a:ext uri="{FF2B5EF4-FFF2-40B4-BE49-F238E27FC236}">
                <a16:creationId xmlns:a16="http://schemas.microsoft.com/office/drawing/2014/main" id="{B1810F09-ABEE-3F48-8448-7138037136A5}"/>
              </a:ext>
            </a:extLst>
          </p:cNvPr>
          <p:cNvPicPr>
            <a:picLocks noChangeAspect="1"/>
          </p:cNvPicPr>
          <p:nvPr/>
        </p:nvPicPr>
        <p:blipFill rotWithShape="1">
          <a:blip r:embed="rId3"/>
          <a:srcRect b="82774"/>
          <a:stretch/>
        </p:blipFill>
        <p:spPr>
          <a:xfrm>
            <a:off x="6173401" y="1640359"/>
            <a:ext cx="5393242" cy="657998"/>
          </a:xfrm>
          <a:prstGeom prst="rect">
            <a:avLst/>
          </a:prstGeom>
        </p:spPr>
      </p:pic>
      <p:sp>
        <p:nvSpPr>
          <p:cNvPr id="6" name="TextBox 5">
            <a:extLst>
              <a:ext uri="{FF2B5EF4-FFF2-40B4-BE49-F238E27FC236}">
                <a16:creationId xmlns:a16="http://schemas.microsoft.com/office/drawing/2014/main" id="{B90E9295-06A5-1A41-92B7-7D126ABAEAF9}"/>
              </a:ext>
            </a:extLst>
          </p:cNvPr>
          <p:cNvSpPr txBox="1"/>
          <p:nvPr/>
        </p:nvSpPr>
        <p:spPr>
          <a:xfrm>
            <a:off x="3200400" y="4287795"/>
            <a:ext cx="6230232" cy="1477328"/>
          </a:xfrm>
          <a:prstGeom prst="rect">
            <a:avLst/>
          </a:prstGeom>
          <a:noFill/>
        </p:spPr>
        <p:txBody>
          <a:bodyPr wrap="none" rtlCol="0">
            <a:spAutoFit/>
          </a:bodyPr>
          <a:lstStyle/>
          <a:p>
            <a:r>
              <a:rPr lang="en-US" dirty="0"/>
              <a:t>Electrostatic attraction +-</a:t>
            </a:r>
          </a:p>
          <a:p>
            <a:r>
              <a:rPr lang="en-US" dirty="0"/>
              <a:t>Electron electron repulsion</a:t>
            </a:r>
          </a:p>
          <a:p>
            <a:r>
              <a:rPr lang="en-US" dirty="0"/>
              <a:t>Van der Waals or dispersion (</a:t>
            </a:r>
            <a:r>
              <a:rPr lang="en-US" dirty="0">
                <a:latin typeface="Symbol" pitchFamily="2" charset="2"/>
              </a:rPr>
              <a:t>d</a:t>
            </a:r>
            <a:r>
              <a:rPr lang="en-US" dirty="0"/>
              <a:t>+ makes </a:t>
            </a:r>
            <a:r>
              <a:rPr lang="en-US" dirty="0">
                <a:latin typeface="Symbol" pitchFamily="2" charset="2"/>
              </a:rPr>
              <a:t>d</a:t>
            </a:r>
            <a:r>
              <a:rPr lang="en-US" dirty="0"/>
              <a:t>- leads to net attraction)</a:t>
            </a:r>
          </a:p>
          <a:p>
            <a:r>
              <a:rPr lang="en-US" dirty="0"/>
              <a:t>Polarization (shifting within compound of electrons)</a:t>
            </a:r>
          </a:p>
          <a:p>
            <a:r>
              <a:rPr lang="en-US" dirty="0"/>
              <a:t>Crystal field effects</a:t>
            </a:r>
          </a:p>
        </p:txBody>
      </p:sp>
    </p:spTree>
    <p:extLst>
      <p:ext uri="{BB962C8B-B14F-4D97-AF65-F5344CB8AC3E}">
        <p14:creationId xmlns:p14="http://schemas.microsoft.com/office/powerpoint/2010/main" val="2257613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B2810-E812-8E46-8364-B7F730C6BD16}"/>
              </a:ext>
            </a:extLst>
          </p:cNvPr>
          <p:cNvSpPr>
            <a:spLocks noGrp="1"/>
          </p:cNvSpPr>
          <p:nvPr>
            <p:ph type="sldNum" sz="quarter" idx="12"/>
          </p:nvPr>
        </p:nvSpPr>
        <p:spPr/>
        <p:txBody>
          <a:bodyPr/>
          <a:lstStyle/>
          <a:p>
            <a:fld id="{A9BA3742-A031-AB4B-BFFE-24095D5D1789}" type="slidenum">
              <a:rPr lang="en-US" smtClean="0"/>
              <a:t>61</a:t>
            </a:fld>
            <a:endParaRPr lang="en-US"/>
          </a:p>
        </p:txBody>
      </p:sp>
      <p:sp>
        <p:nvSpPr>
          <p:cNvPr id="3" name="TextBox 2">
            <a:extLst>
              <a:ext uri="{FF2B5EF4-FFF2-40B4-BE49-F238E27FC236}">
                <a16:creationId xmlns:a16="http://schemas.microsoft.com/office/drawing/2014/main" id="{44903C45-0350-7A4E-B0D8-E1ABF90D4761}"/>
              </a:ext>
            </a:extLst>
          </p:cNvPr>
          <p:cNvSpPr txBox="1"/>
          <p:nvPr/>
        </p:nvSpPr>
        <p:spPr>
          <a:xfrm>
            <a:off x="3655461" y="247136"/>
            <a:ext cx="4955139" cy="461665"/>
          </a:xfrm>
          <a:prstGeom prst="rect">
            <a:avLst/>
          </a:prstGeom>
          <a:noFill/>
        </p:spPr>
        <p:txBody>
          <a:bodyPr wrap="none" rtlCol="0">
            <a:spAutoFit/>
          </a:bodyPr>
          <a:lstStyle/>
          <a:p>
            <a:r>
              <a:rPr lang="en-US" sz="2400" b="1" dirty="0"/>
              <a:t>Conformational Enthalpy of Polymers</a:t>
            </a:r>
          </a:p>
        </p:txBody>
      </p:sp>
      <p:sp>
        <p:nvSpPr>
          <p:cNvPr id="4" name="TextBox 3">
            <a:extLst>
              <a:ext uri="{FF2B5EF4-FFF2-40B4-BE49-F238E27FC236}">
                <a16:creationId xmlns:a16="http://schemas.microsoft.com/office/drawing/2014/main" id="{62740650-2468-9F4B-A385-8295ACAF7D58}"/>
              </a:ext>
            </a:extLst>
          </p:cNvPr>
          <p:cNvSpPr txBox="1"/>
          <p:nvPr/>
        </p:nvSpPr>
        <p:spPr>
          <a:xfrm>
            <a:off x="2669058" y="872531"/>
            <a:ext cx="7661190" cy="369332"/>
          </a:xfrm>
          <a:prstGeom prst="rect">
            <a:avLst/>
          </a:prstGeom>
          <a:noFill/>
        </p:spPr>
        <p:txBody>
          <a:bodyPr wrap="square" rtlCol="0">
            <a:spAutoFit/>
          </a:bodyPr>
          <a:lstStyle/>
          <a:p>
            <a:r>
              <a:rPr lang="en-US" dirty="0"/>
              <a:t>The Rotational Isomeric State Model of </a:t>
            </a:r>
            <a:r>
              <a:rPr lang="en-US" dirty="0" err="1"/>
              <a:t>Volkenstein</a:t>
            </a:r>
            <a:r>
              <a:rPr lang="en-US" dirty="0"/>
              <a:t> and Paul Flory (Nobel Prize)</a:t>
            </a:r>
          </a:p>
        </p:txBody>
      </p:sp>
      <p:sp>
        <p:nvSpPr>
          <p:cNvPr id="9" name="TextBox 8">
            <a:extLst>
              <a:ext uri="{FF2B5EF4-FFF2-40B4-BE49-F238E27FC236}">
                <a16:creationId xmlns:a16="http://schemas.microsoft.com/office/drawing/2014/main" id="{255FEF11-058E-E044-B8BF-D1A7EAB32ABF}"/>
              </a:ext>
            </a:extLst>
          </p:cNvPr>
          <p:cNvSpPr txBox="1"/>
          <p:nvPr/>
        </p:nvSpPr>
        <p:spPr>
          <a:xfrm>
            <a:off x="1655806" y="1594021"/>
            <a:ext cx="9080371" cy="646331"/>
          </a:xfrm>
          <a:prstGeom prst="rect">
            <a:avLst/>
          </a:prstGeom>
          <a:noFill/>
        </p:spPr>
        <p:txBody>
          <a:bodyPr wrap="none" rtlCol="0">
            <a:spAutoFit/>
          </a:bodyPr>
          <a:lstStyle/>
          <a:p>
            <a:r>
              <a:rPr lang="en-US" dirty="0"/>
              <a:t>Carbon has a tetrahedral bonding arrangement</a:t>
            </a:r>
          </a:p>
          <a:p>
            <a:r>
              <a:rPr lang="en-US" dirty="0"/>
              <a:t>For a chain of carbon the two side groups interact with the side groups of neighboring carbons </a:t>
            </a:r>
          </a:p>
        </p:txBody>
      </p:sp>
      <p:sp>
        <p:nvSpPr>
          <p:cNvPr id="11" name="TextBox 10">
            <a:extLst>
              <a:ext uri="{FF2B5EF4-FFF2-40B4-BE49-F238E27FC236}">
                <a16:creationId xmlns:a16="http://schemas.microsoft.com/office/drawing/2014/main" id="{E6387AF6-BB19-5246-9A47-C901DB52DFC6}"/>
              </a:ext>
            </a:extLst>
          </p:cNvPr>
          <p:cNvSpPr txBox="1"/>
          <p:nvPr/>
        </p:nvSpPr>
        <p:spPr>
          <a:xfrm>
            <a:off x="6195991" y="2592510"/>
            <a:ext cx="5157809" cy="646331"/>
          </a:xfrm>
          <a:prstGeom prst="rect">
            <a:avLst/>
          </a:prstGeom>
          <a:noFill/>
        </p:spPr>
        <p:txBody>
          <a:bodyPr wrap="square" rtlCol="0">
            <a:spAutoFit/>
          </a:bodyPr>
          <a:lstStyle/>
          <a:p>
            <a:r>
              <a:rPr lang="en-US" dirty="0"/>
              <a:t>“Trans” is sterically the most favorable arrangement</a:t>
            </a:r>
          </a:p>
          <a:p>
            <a:r>
              <a:rPr lang="en-US" dirty="0"/>
              <a:t>“Gauche +” and “Gauche -” are less favorable</a:t>
            </a:r>
          </a:p>
        </p:txBody>
      </p:sp>
      <p:sp>
        <p:nvSpPr>
          <p:cNvPr id="12" name="TextBox 11">
            <a:extLst>
              <a:ext uri="{FF2B5EF4-FFF2-40B4-BE49-F238E27FC236}">
                <a16:creationId xmlns:a16="http://schemas.microsoft.com/office/drawing/2014/main" id="{C55890F2-87EB-954D-8FE5-105F1C52881C}"/>
              </a:ext>
            </a:extLst>
          </p:cNvPr>
          <p:cNvSpPr txBox="1"/>
          <p:nvPr/>
        </p:nvSpPr>
        <p:spPr>
          <a:xfrm>
            <a:off x="6195991" y="3655191"/>
            <a:ext cx="4900377" cy="1200329"/>
          </a:xfrm>
          <a:prstGeom prst="rect">
            <a:avLst/>
          </a:prstGeom>
          <a:noFill/>
        </p:spPr>
        <p:txBody>
          <a:bodyPr wrap="square" rtlCol="0">
            <a:spAutoFit/>
          </a:bodyPr>
          <a:lstStyle/>
          <a:p>
            <a:r>
              <a:rPr lang="en-US" dirty="0"/>
              <a:t>The Boltzmann equation gives the probability of a particular conformation, </a:t>
            </a:r>
            <a:r>
              <a:rPr lang="en-US" b="1" dirty="0"/>
              <a:t>Z is the partition function </a:t>
            </a:r>
            <a:r>
              <a:rPr lang="en-US" dirty="0"/>
              <a:t>or the sum of all of the different Boltzmann expressions in an ensemble</a:t>
            </a:r>
          </a:p>
        </p:txBody>
      </p:sp>
      <p:pic>
        <p:nvPicPr>
          <p:cNvPr id="13" name="Picture 12">
            <a:extLst>
              <a:ext uri="{FF2B5EF4-FFF2-40B4-BE49-F238E27FC236}">
                <a16:creationId xmlns:a16="http://schemas.microsoft.com/office/drawing/2014/main" id="{77FE33E1-B293-824D-8C23-23785E7C780E}"/>
              </a:ext>
            </a:extLst>
          </p:cNvPr>
          <p:cNvPicPr>
            <a:picLocks noChangeAspect="1"/>
          </p:cNvPicPr>
          <p:nvPr/>
        </p:nvPicPr>
        <p:blipFill>
          <a:blip r:embed="rId2"/>
          <a:stretch>
            <a:fillRect/>
          </a:stretch>
        </p:blipFill>
        <p:spPr>
          <a:xfrm>
            <a:off x="6412298" y="4855520"/>
            <a:ext cx="2654300" cy="914400"/>
          </a:xfrm>
          <a:prstGeom prst="rect">
            <a:avLst/>
          </a:prstGeom>
        </p:spPr>
      </p:pic>
      <p:pic>
        <p:nvPicPr>
          <p:cNvPr id="14" name="Picture 13">
            <a:extLst>
              <a:ext uri="{FF2B5EF4-FFF2-40B4-BE49-F238E27FC236}">
                <a16:creationId xmlns:a16="http://schemas.microsoft.com/office/drawing/2014/main" id="{78D87D19-86A6-A245-B2F4-3A83333EFF5D}"/>
              </a:ext>
            </a:extLst>
          </p:cNvPr>
          <p:cNvPicPr>
            <a:picLocks noChangeAspect="1"/>
          </p:cNvPicPr>
          <p:nvPr/>
        </p:nvPicPr>
        <p:blipFill>
          <a:blip r:embed="rId3"/>
          <a:stretch>
            <a:fillRect/>
          </a:stretch>
        </p:blipFill>
        <p:spPr>
          <a:xfrm>
            <a:off x="6412298" y="5639745"/>
            <a:ext cx="1524000" cy="723900"/>
          </a:xfrm>
          <a:prstGeom prst="rect">
            <a:avLst/>
          </a:prstGeom>
        </p:spPr>
      </p:pic>
      <p:pic>
        <p:nvPicPr>
          <p:cNvPr id="6" name="Picture 5">
            <a:extLst>
              <a:ext uri="{FF2B5EF4-FFF2-40B4-BE49-F238E27FC236}">
                <a16:creationId xmlns:a16="http://schemas.microsoft.com/office/drawing/2014/main" id="{A8B2D312-3C0A-4C4F-BD22-6BA3168CA470}"/>
              </a:ext>
            </a:extLst>
          </p:cNvPr>
          <p:cNvPicPr>
            <a:picLocks noChangeAspect="1"/>
          </p:cNvPicPr>
          <p:nvPr/>
        </p:nvPicPr>
        <p:blipFill>
          <a:blip r:embed="rId4"/>
          <a:stretch>
            <a:fillRect/>
          </a:stretch>
        </p:blipFill>
        <p:spPr>
          <a:xfrm>
            <a:off x="662705" y="2206649"/>
            <a:ext cx="4705211" cy="4514826"/>
          </a:xfrm>
          <a:prstGeom prst="rect">
            <a:avLst/>
          </a:prstGeom>
        </p:spPr>
      </p:pic>
      <p:sp>
        <p:nvSpPr>
          <p:cNvPr id="18" name="TextBox 17">
            <a:extLst>
              <a:ext uri="{FF2B5EF4-FFF2-40B4-BE49-F238E27FC236}">
                <a16:creationId xmlns:a16="http://schemas.microsoft.com/office/drawing/2014/main" id="{9D47E491-E2BC-CD4E-AED9-7D5F1E7CF60E}"/>
              </a:ext>
            </a:extLst>
          </p:cNvPr>
          <p:cNvSpPr txBox="1"/>
          <p:nvPr/>
        </p:nvSpPr>
        <p:spPr>
          <a:xfrm>
            <a:off x="212434" y="2240352"/>
            <a:ext cx="1230593" cy="369332"/>
          </a:xfrm>
          <a:prstGeom prst="rect">
            <a:avLst/>
          </a:prstGeom>
          <a:noFill/>
        </p:spPr>
        <p:txBody>
          <a:bodyPr wrap="none" rtlCol="0">
            <a:spAutoFit/>
          </a:bodyPr>
          <a:lstStyle/>
          <a:p>
            <a:r>
              <a:rPr lang="en-US" b="1" dirty="0"/>
              <a:t>For Butene</a:t>
            </a:r>
          </a:p>
        </p:txBody>
      </p:sp>
    </p:spTree>
    <p:extLst>
      <p:ext uri="{BB962C8B-B14F-4D97-AF65-F5344CB8AC3E}">
        <p14:creationId xmlns:p14="http://schemas.microsoft.com/office/powerpoint/2010/main" val="34264016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B2810-E812-8E46-8364-B7F730C6BD16}"/>
              </a:ext>
            </a:extLst>
          </p:cNvPr>
          <p:cNvSpPr>
            <a:spLocks noGrp="1"/>
          </p:cNvSpPr>
          <p:nvPr>
            <p:ph type="sldNum" sz="quarter" idx="12"/>
          </p:nvPr>
        </p:nvSpPr>
        <p:spPr/>
        <p:txBody>
          <a:bodyPr/>
          <a:lstStyle/>
          <a:p>
            <a:fld id="{A9BA3742-A031-AB4B-BFFE-24095D5D1789}" type="slidenum">
              <a:rPr lang="en-US" smtClean="0"/>
              <a:t>62</a:t>
            </a:fld>
            <a:endParaRPr lang="en-US" dirty="0"/>
          </a:p>
        </p:txBody>
      </p:sp>
      <p:sp>
        <p:nvSpPr>
          <p:cNvPr id="3" name="TextBox 2">
            <a:extLst>
              <a:ext uri="{FF2B5EF4-FFF2-40B4-BE49-F238E27FC236}">
                <a16:creationId xmlns:a16="http://schemas.microsoft.com/office/drawing/2014/main" id="{44903C45-0350-7A4E-B0D8-E1ABF90D4761}"/>
              </a:ext>
            </a:extLst>
          </p:cNvPr>
          <p:cNvSpPr txBox="1"/>
          <p:nvPr/>
        </p:nvSpPr>
        <p:spPr>
          <a:xfrm>
            <a:off x="3655461" y="247136"/>
            <a:ext cx="4955139" cy="461665"/>
          </a:xfrm>
          <a:prstGeom prst="rect">
            <a:avLst/>
          </a:prstGeom>
          <a:noFill/>
        </p:spPr>
        <p:txBody>
          <a:bodyPr wrap="none" rtlCol="0">
            <a:spAutoFit/>
          </a:bodyPr>
          <a:lstStyle/>
          <a:p>
            <a:r>
              <a:rPr lang="en-US" sz="2400" b="1" dirty="0"/>
              <a:t>Conformational Enthalpy of Polymers</a:t>
            </a:r>
          </a:p>
        </p:txBody>
      </p:sp>
      <p:sp>
        <p:nvSpPr>
          <p:cNvPr id="4" name="TextBox 3">
            <a:extLst>
              <a:ext uri="{FF2B5EF4-FFF2-40B4-BE49-F238E27FC236}">
                <a16:creationId xmlns:a16="http://schemas.microsoft.com/office/drawing/2014/main" id="{62740650-2468-9F4B-A385-8295ACAF7D58}"/>
              </a:ext>
            </a:extLst>
          </p:cNvPr>
          <p:cNvSpPr txBox="1"/>
          <p:nvPr/>
        </p:nvSpPr>
        <p:spPr>
          <a:xfrm>
            <a:off x="2669058" y="872531"/>
            <a:ext cx="7661190" cy="369332"/>
          </a:xfrm>
          <a:prstGeom prst="rect">
            <a:avLst/>
          </a:prstGeom>
          <a:noFill/>
        </p:spPr>
        <p:txBody>
          <a:bodyPr wrap="square" rtlCol="0">
            <a:spAutoFit/>
          </a:bodyPr>
          <a:lstStyle/>
          <a:p>
            <a:r>
              <a:rPr lang="en-US" dirty="0"/>
              <a:t>The Rotational Isomeric State Model of </a:t>
            </a:r>
            <a:r>
              <a:rPr lang="en-US" dirty="0" err="1"/>
              <a:t>Volkenstein</a:t>
            </a:r>
            <a:r>
              <a:rPr lang="en-US" dirty="0"/>
              <a:t> and Paul Flory (Nobel Prize)</a:t>
            </a:r>
          </a:p>
        </p:txBody>
      </p:sp>
      <p:sp>
        <p:nvSpPr>
          <p:cNvPr id="5" name="TextBox 4">
            <a:extLst>
              <a:ext uri="{FF2B5EF4-FFF2-40B4-BE49-F238E27FC236}">
                <a16:creationId xmlns:a16="http://schemas.microsoft.com/office/drawing/2014/main" id="{45E1A58E-5396-4443-8DA5-6D6A43FA7CE9}"/>
              </a:ext>
            </a:extLst>
          </p:cNvPr>
          <p:cNvSpPr txBox="1"/>
          <p:nvPr/>
        </p:nvSpPr>
        <p:spPr>
          <a:xfrm>
            <a:off x="1664972" y="1405593"/>
            <a:ext cx="9343808" cy="1477328"/>
          </a:xfrm>
          <a:prstGeom prst="rect">
            <a:avLst/>
          </a:prstGeom>
          <a:noFill/>
        </p:spPr>
        <p:txBody>
          <a:bodyPr wrap="square" rtlCol="0">
            <a:spAutoFit/>
          </a:bodyPr>
          <a:lstStyle/>
          <a:p>
            <a:r>
              <a:rPr lang="en-US" dirty="0"/>
              <a:t>For a polymer with N carbons there are N-2 covalent bonds</a:t>
            </a:r>
          </a:p>
          <a:p>
            <a:r>
              <a:rPr lang="en-US" dirty="0"/>
              <a:t>The number of discrete conformation states per chain is </a:t>
            </a:r>
            <a:r>
              <a:rPr lang="en-US" dirty="0">
                <a:latin typeface="Symbol" pitchFamily="2" charset="2"/>
              </a:rPr>
              <a:t>n</a:t>
            </a:r>
            <a:r>
              <a:rPr lang="en-US" baseline="30000" dirty="0"/>
              <a:t>N-2</a:t>
            </a:r>
            <a:r>
              <a:rPr lang="en-US" dirty="0"/>
              <a:t> where </a:t>
            </a:r>
            <a:r>
              <a:rPr lang="en-US" dirty="0">
                <a:latin typeface="Symbol" pitchFamily="2" charset="2"/>
              </a:rPr>
              <a:t>n</a:t>
            </a:r>
            <a:r>
              <a:rPr lang="en-US" dirty="0"/>
              <a:t> is the number of discrete rotational states for the chain, </a:t>
            </a:r>
            <a:r>
              <a:rPr lang="en-US" dirty="0" err="1"/>
              <a:t>tttt</a:t>
            </a:r>
            <a:r>
              <a:rPr lang="en-US" dirty="0"/>
              <a:t>, g</a:t>
            </a:r>
            <a:r>
              <a:rPr lang="en-US" baseline="30000" dirty="0"/>
              <a:t>-</a:t>
            </a:r>
            <a:r>
              <a:rPr lang="en-US" dirty="0"/>
              <a:t>g</a:t>
            </a:r>
            <a:r>
              <a:rPr lang="en-US" baseline="30000" dirty="0"/>
              <a:t>-</a:t>
            </a:r>
            <a:r>
              <a:rPr lang="en-US" dirty="0"/>
              <a:t>g</a:t>
            </a:r>
            <a:r>
              <a:rPr lang="en-US" baseline="30000" dirty="0"/>
              <a:t>-</a:t>
            </a:r>
            <a:r>
              <a:rPr lang="en-US" dirty="0"/>
              <a:t>g</a:t>
            </a:r>
            <a:r>
              <a:rPr lang="en-US" baseline="30000" dirty="0"/>
              <a:t>-</a:t>
            </a:r>
            <a:r>
              <a:rPr lang="en-US" dirty="0"/>
              <a:t>,</a:t>
            </a:r>
            <a:r>
              <a:rPr lang="en-US" dirty="0" err="1"/>
              <a:t>g</a:t>
            </a:r>
            <a:r>
              <a:rPr lang="en-US" baseline="30000" dirty="0" err="1"/>
              <a:t>+</a:t>
            </a:r>
            <a:r>
              <a:rPr lang="en-US" dirty="0" err="1"/>
              <a:t>g</a:t>
            </a:r>
            <a:r>
              <a:rPr lang="en-US" baseline="30000" dirty="0" err="1"/>
              <a:t>+</a:t>
            </a:r>
            <a:r>
              <a:rPr lang="en-US" dirty="0" err="1"/>
              <a:t>g</a:t>
            </a:r>
            <a:r>
              <a:rPr lang="en-US" baseline="30000" dirty="0" err="1"/>
              <a:t>+</a:t>
            </a:r>
            <a:r>
              <a:rPr lang="en-US" dirty="0" err="1"/>
              <a:t>g</a:t>
            </a:r>
            <a:r>
              <a:rPr lang="en-US" baseline="30000" dirty="0"/>
              <a:t>+</a:t>
            </a:r>
            <a:r>
              <a:rPr lang="en-US" dirty="0"/>
              <a:t>,</a:t>
            </a:r>
            <a:r>
              <a:rPr lang="en-US" dirty="0" err="1"/>
              <a:t>g</a:t>
            </a:r>
            <a:r>
              <a:rPr lang="en-US" baseline="30000" dirty="0" err="1"/>
              <a:t>+</a:t>
            </a:r>
            <a:r>
              <a:rPr lang="en-US" dirty="0" err="1"/>
              <a:t>ttt</a:t>
            </a:r>
            <a:r>
              <a:rPr lang="en-US" dirty="0"/>
              <a:t>, etc. for N = 4; N</a:t>
            </a:r>
            <a:r>
              <a:rPr lang="en-US" baseline="-25000" dirty="0"/>
              <a:t>1</a:t>
            </a:r>
            <a:r>
              <a:rPr lang="en-US" dirty="0"/>
              <a:t>=1, N</a:t>
            </a:r>
            <a:r>
              <a:rPr lang="en-US" baseline="-25000" dirty="0"/>
              <a:t>4</a:t>
            </a:r>
            <a:r>
              <a:rPr lang="en-US" dirty="0"/>
              <a:t>=4, etc. assuming no end effects</a:t>
            </a:r>
            <a:endParaRPr lang="en-US" baseline="30000" dirty="0"/>
          </a:p>
          <a:p>
            <a:endParaRPr lang="en-US" dirty="0"/>
          </a:p>
        </p:txBody>
      </p:sp>
      <p:pic>
        <p:nvPicPr>
          <p:cNvPr id="6" name="Picture 5">
            <a:extLst>
              <a:ext uri="{FF2B5EF4-FFF2-40B4-BE49-F238E27FC236}">
                <a16:creationId xmlns:a16="http://schemas.microsoft.com/office/drawing/2014/main" id="{2481F45F-A6C4-F643-AA00-7F3EFAB5376E}"/>
              </a:ext>
            </a:extLst>
          </p:cNvPr>
          <p:cNvPicPr>
            <a:picLocks noChangeAspect="1"/>
          </p:cNvPicPr>
          <p:nvPr/>
        </p:nvPicPr>
        <p:blipFill>
          <a:blip r:embed="rId2"/>
          <a:stretch>
            <a:fillRect/>
          </a:stretch>
        </p:blipFill>
        <p:spPr>
          <a:xfrm>
            <a:off x="1820633" y="2691686"/>
            <a:ext cx="8597900" cy="1155700"/>
          </a:xfrm>
          <a:prstGeom prst="rect">
            <a:avLst/>
          </a:prstGeom>
        </p:spPr>
      </p:pic>
      <p:pic>
        <p:nvPicPr>
          <p:cNvPr id="11" name="Picture 10">
            <a:extLst>
              <a:ext uri="{FF2B5EF4-FFF2-40B4-BE49-F238E27FC236}">
                <a16:creationId xmlns:a16="http://schemas.microsoft.com/office/drawing/2014/main" id="{D09C4023-447A-D94A-94FE-5F49BA43BFB5}"/>
              </a:ext>
            </a:extLst>
          </p:cNvPr>
          <p:cNvPicPr>
            <a:picLocks noChangeAspect="1"/>
          </p:cNvPicPr>
          <p:nvPr/>
        </p:nvPicPr>
        <p:blipFill>
          <a:blip r:embed="rId3"/>
          <a:stretch>
            <a:fillRect/>
          </a:stretch>
        </p:blipFill>
        <p:spPr>
          <a:xfrm>
            <a:off x="2484345" y="4169014"/>
            <a:ext cx="6819900" cy="1358900"/>
          </a:xfrm>
          <a:prstGeom prst="rect">
            <a:avLst/>
          </a:prstGeom>
        </p:spPr>
      </p:pic>
      <p:sp>
        <p:nvSpPr>
          <p:cNvPr id="12" name="TextBox 11">
            <a:extLst>
              <a:ext uri="{FF2B5EF4-FFF2-40B4-BE49-F238E27FC236}">
                <a16:creationId xmlns:a16="http://schemas.microsoft.com/office/drawing/2014/main" id="{F05E398A-E627-7D4B-A08D-238052EF9D0C}"/>
              </a:ext>
            </a:extLst>
          </p:cNvPr>
          <p:cNvSpPr txBox="1"/>
          <p:nvPr/>
        </p:nvSpPr>
        <p:spPr>
          <a:xfrm>
            <a:off x="4437529" y="3856474"/>
            <a:ext cx="2521781" cy="369332"/>
          </a:xfrm>
          <a:prstGeom prst="rect">
            <a:avLst/>
          </a:prstGeom>
          <a:noFill/>
        </p:spPr>
        <p:txBody>
          <a:bodyPr wrap="none" rtlCol="0">
            <a:spAutoFit/>
          </a:bodyPr>
          <a:lstStyle/>
          <a:p>
            <a:r>
              <a:rPr lang="en-US" b="1" dirty="0"/>
              <a:t>Average rotational angle</a:t>
            </a:r>
          </a:p>
        </p:txBody>
      </p:sp>
      <p:pic>
        <p:nvPicPr>
          <p:cNvPr id="16" name="Picture 15">
            <a:extLst>
              <a:ext uri="{FF2B5EF4-FFF2-40B4-BE49-F238E27FC236}">
                <a16:creationId xmlns:a16="http://schemas.microsoft.com/office/drawing/2014/main" id="{00E5E60C-7581-4F4B-8AFC-58C31DABC479}"/>
              </a:ext>
            </a:extLst>
          </p:cNvPr>
          <p:cNvPicPr>
            <a:picLocks noChangeAspect="1"/>
          </p:cNvPicPr>
          <p:nvPr/>
        </p:nvPicPr>
        <p:blipFill>
          <a:blip r:embed="rId4"/>
          <a:stretch>
            <a:fillRect/>
          </a:stretch>
        </p:blipFill>
        <p:spPr>
          <a:xfrm>
            <a:off x="2852645" y="5426075"/>
            <a:ext cx="6083300" cy="1295400"/>
          </a:xfrm>
          <a:prstGeom prst="rect">
            <a:avLst/>
          </a:prstGeom>
        </p:spPr>
      </p:pic>
      <p:sp>
        <p:nvSpPr>
          <p:cNvPr id="17" name="TextBox 16">
            <a:extLst>
              <a:ext uri="{FF2B5EF4-FFF2-40B4-BE49-F238E27FC236}">
                <a16:creationId xmlns:a16="http://schemas.microsoft.com/office/drawing/2014/main" id="{BE9FB46A-CECB-CF48-ADFD-21E0138B6B00}"/>
              </a:ext>
            </a:extLst>
          </p:cNvPr>
          <p:cNvSpPr txBox="1"/>
          <p:nvPr/>
        </p:nvSpPr>
        <p:spPr>
          <a:xfrm>
            <a:off x="855545" y="5710019"/>
            <a:ext cx="1930176" cy="646331"/>
          </a:xfrm>
          <a:prstGeom prst="rect">
            <a:avLst/>
          </a:prstGeom>
          <a:noFill/>
        </p:spPr>
        <p:txBody>
          <a:bodyPr wrap="square" rtlCol="0">
            <a:spAutoFit/>
          </a:bodyPr>
          <a:lstStyle/>
          <a:p>
            <a:r>
              <a:rPr lang="en-US" dirty="0"/>
              <a:t>Characteristic Ratio</a:t>
            </a:r>
          </a:p>
        </p:txBody>
      </p:sp>
      <p:sp>
        <p:nvSpPr>
          <p:cNvPr id="18" name="TextBox 17">
            <a:extLst>
              <a:ext uri="{FF2B5EF4-FFF2-40B4-BE49-F238E27FC236}">
                <a16:creationId xmlns:a16="http://schemas.microsoft.com/office/drawing/2014/main" id="{27A9F0BE-31C9-C64B-A455-FCFD9C0BFD11}"/>
              </a:ext>
            </a:extLst>
          </p:cNvPr>
          <p:cNvSpPr txBox="1"/>
          <p:nvPr/>
        </p:nvSpPr>
        <p:spPr>
          <a:xfrm>
            <a:off x="9394116" y="5294520"/>
            <a:ext cx="2797884" cy="1477328"/>
          </a:xfrm>
          <a:prstGeom prst="rect">
            <a:avLst/>
          </a:prstGeom>
          <a:noFill/>
        </p:spPr>
        <p:txBody>
          <a:bodyPr wrap="square" rtlCol="0">
            <a:spAutoFit/>
          </a:bodyPr>
          <a:lstStyle/>
          <a:p>
            <a:r>
              <a:rPr lang="en-US" dirty="0"/>
              <a:t>Q is the bond angle</a:t>
            </a:r>
          </a:p>
          <a:p>
            <a:r>
              <a:rPr lang="en-US" dirty="0"/>
              <a:t>180°-109° = 71°</a:t>
            </a:r>
          </a:p>
          <a:p>
            <a:r>
              <a:rPr lang="en-US" dirty="0" err="1"/>
              <a:t>E</a:t>
            </a:r>
            <a:r>
              <a:rPr lang="en-US" baseline="-25000" dirty="0" err="1"/>
              <a:t>g</a:t>
            </a:r>
            <a:r>
              <a:rPr lang="en-US" baseline="-25000" dirty="0"/>
              <a:t>+-</a:t>
            </a:r>
            <a:r>
              <a:rPr lang="en-US" dirty="0"/>
              <a:t> = 2100 J/mole</a:t>
            </a:r>
          </a:p>
          <a:p>
            <a:r>
              <a:rPr lang="en-US" dirty="0"/>
              <a:t>C</a:t>
            </a:r>
            <a:r>
              <a:rPr lang="en-US" baseline="-25000" dirty="0"/>
              <a:t>∞</a:t>
            </a:r>
            <a:r>
              <a:rPr lang="en-US" dirty="0"/>
              <a:t> = 3.6</a:t>
            </a:r>
          </a:p>
          <a:p>
            <a:r>
              <a:rPr lang="en-US" dirty="0"/>
              <a:t>Exp. 6.7</a:t>
            </a:r>
          </a:p>
        </p:txBody>
      </p:sp>
    </p:spTree>
    <p:extLst>
      <p:ext uri="{BB962C8B-B14F-4D97-AF65-F5344CB8AC3E}">
        <p14:creationId xmlns:p14="http://schemas.microsoft.com/office/powerpoint/2010/main" val="1412073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CD8DB-512E-934D-8A76-7A4FCF23D91E}"/>
              </a:ext>
            </a:extLst>
          </p:cNvPr>
          <p:cNvSpPr txBox="1"/>
          <p:nvPr/>
        </p:nvSpPr>
        <p:spPr>
          <a:xfrm flipH="1">
            <a:off x="4959551" y="461473"/>
            <a:ext cx="5124486" cy="461665"/>
          </a:xfrm>
          <a:prstGeom prst="rect">
            <a:avLst/>
          </a:prstGeom>
          <a:noFill/>
        </p:spPr>
        <p:txBody>
          <a:bodyPr wrap="square" rtlCol="0">
            <a:spAutoFit/>
          </a:bodyPr>
          <a:lstStyle/>
          <a:p>
            <a:r>
              <a:rPr lang="en-US" sz="2400" b="1" dirty="0"/>
              <a:t>Course Summary</a:t>
            </a:r>
          </a:p>
        </p:txBody>
      </p:sp>
      <p:sp>
        <p:nvSpPr>
          <p:cNvPr id="5" name="TextBox 4">
            <a:extLst>
              <a:ext uri="{FF2B5EF4-FFF2-40B4-BE49-F238E27FC236}">
                <a16:creationId xmlns:a16="http://schemas.microsoft.com/office/drawing/2014/main" id="{E2029145-34CF-2B48-A65C-830AD7D11BC6}"/>
              </a:ext>
            </a:extLst>
          </p:cNvPr>
          <p:cNvSpPr txBox="1"/>
          <p:nvPr/>
        </p:nvSpPr>
        <p:spPr>
          <a:xfrm>
            <a:off x="2521010" y="923138"/>
            <a:ext cx="8425286" cy="6186309"/>
          </a:xfrm>
          <a:prstGeom prst="rect">
            <a:avLst/>
          </a:prstGeom>
          <a:noFill/>
        </p:spPr>
        <p:txBody>
          <a:bodyPr wrap="square" rtlCol="0">
            <a:spAutoFit/>
          </a:bodyPr>
          <a:lstStyle/>
          <a:p>
            <a:r>
              <a:rPr lang="en-US" b="1" dirty="0"/>
              <a:t>VIII. Heat Capacity: </a:t>
            </a:r>
          </a:p>
          <a:p>
            <a:r>
              <a:rPr lang="en-US" dirty="0" err="1"/>
              <a:t>Cp-Cv</a:t>
            </a:r>
            <a:r>
              <a:rPr lang="en-US" dirty="0"/>
              <a:t>;</a:t>
            </a:r>
          </a:p>
          <a:p>
            <a:r>
              <a:rPr lang="en-US" dirty="0"/>
              <a:t>Internal energy of a gas;</a:t>
            </a:r>
          </a:p>
          <a:p>
            <a:r>
              <a:rPr lang="en-US" dirty="0"/>
              <a:t>Dulong-Petit Law for solids;</a:t>
            </a:r>
          </a:p>
          <a:p>
            <a:r>
              <a:rPr lang="en-US" dirty="0"/>
              <a:t>Phonons; longitudinal; transverse; optical; acoustic</a:t>
            </a:r>
          </a:p>
          <a:p>
            <a:r>
              <a:rPr lang="en-US" dirty="0"/>
              <a:t>Brillouin Zones;</a:t>
            </a:r>
          </a:p>
          <a:p>
            <a:r>
              <a:rPr lang="en-US" dirty="0"/>
              <a:t>Acoustic phonons; Optical Phonons</a:t>
            </a:r>
          </a:p>
          <a:p>
            <a:r>
              <a:rPr lang="en-US" dirty="0"/>
              <a:t>Density of states;</a:t>
            </a:r>
          </a:p>
          <a:p>
            <a:r>
              <a:rPr lang="en-US" dirty="0"/>
              <a:t>Bose-Einstein statistics;</a:t>
            </a:r>
          </a:p>
          <a:p>
            <a:r>
              <a:rPr lang="en-US" dirty="0"/>
              <a:t>Einstein model;</a:t>
            </a:r>
          </a:p>
          <a:p>
            <a:r>
              <a:rPr lang="en-US" dirty="0"/>
              <a:t>Debye model;</a:t>
            </a:r>
          </a:p>
          <a:p>
            <a:r>
              <a:rPr lang="en-US" dirty="0"/>
              <a:t>Dispersion relations; </a:t>
            </a:r>
          </a:p>
          <a:p>
            <a:r>
              <a:rPr lang="en-US" dirty="0"/>
              <a:t>Debye temperature;  Debye frequency;</a:t>
            </a:r>
          </a:p>
          <a:p>
            <a:r>
              <a:rPr lang="en-US" dirty="0"/>
              <a:t>Modulus and heat capacity;</a:t>
            </a:r>
          </a:p>
          <a:p>
            <a:r>
              <a:rPr lang="en-US" dirty="0" err="1"/>
              <a:t>Grüneisen</a:t>
            </a:r>
            <a:r>
              <a:rPr lang="en-US" dirty="0"/>
              <a:t> parameter </a:t>
            </a:r>
            <a:r>
              <a:rPr lang="en-US" dirty="0" err="1"/>
              <a:t>Cp-Cv</a:t>
            </a:r>
            <a:endParaRPr lang="en-US" dirty="0"/>
          </a:p>
          <a:p>
            <a:r>
              <a:rPr lang="en-US" dirty="0"/>
              <a:t>Spectroscopy; density of states; heat capacity;</a:t>
            </a:r>
          </a:p>
          <a:p>
            <a:r>
              <a:rPr lang="en-US" dirty="0"/>
              <a:t>Entropy from heat capacity;</a:t>
            </a:r>
          </a:p>
          <a:p>
            <a:r>
              <a:rPr lang="en-US" dirty="0"/>
              <a:t>Heat capacity from group contribution;</a:t>
            </a:r>
          </a:p>
          <a:p>
            <a:r>
              <a:rPr lang="en-US" dirty="0"/>
              <a:t>Electronic heat capacity;</a:t>
            </a:r>
          </a:p>
          <a:p>
            <a:r>
              <a:rPr lang="en-US" dirty="0"/>
              <a:t>Heat capacity at second order transitions;</a:t>
            </a:r>
          </a:p>
          <a:p>
            <a:r>
              <a:rPr lang="en-US" dirty="0"/>
              <a:t>Heat capacity of polymers</a:t>
            </a:r>
          </a:p>
          <a:p>
            <a:endParaRPr lang="en-US" dirty="0"/>
          </a:p>
        </p:txBody>
      </p:sp>
    </p:spTree>
    <p:extLst>
      <p:ext uri="{BB962C8B-B14F-4D97-AF65-F5344CB8AC3E}">
        <p14:creationId xmlns:p14="http://schemas.microsoft.com/office/powerpoint/2010/main" val="1239030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1E501E-3EB4-A448-8F04-8D5215D5DCFE}"/>
              </a:ext>
            </a:extLst>
          </p:cNvPr>
          <p:cNvSpPr txBox="1"/>
          <p:nvPr/>
        </p:nvSpPr>
        <p:spPr>
          <a:xfrm>
            <a:off x="4523448" y="550258"/>
            <a:ext cx="207300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Heat Capacity</a:t>
            </a:r>
          </a:p>
        </p:txBody>
      </p:sp>
      <p:sp>
        <p:nvSpPr>
          <p:cNvPr id="14" name="Slide Number Placeholder 13">
            <a:extLst>
              <a:ext uri="{FF2B5EF4-FFF2-40B4-BE49-F238E27FC236}">
                <a16:creationId xmlns:a16="http://schemas.microsoft.com/office/drawing/2014/main" id="{EAC4226F-4EDF-CF4E-B537-743DA70C45A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64</a:t>
            </a:fld>
            <a:endParaRPr lang="en-US"/>
          </a:p>
        </p:txBody>
      </p:sp>
      <p:sp>
        <p:nvSpPr>
          <p:cNvPr id="2" name="TextBox 1">
            <a:extLst>
              <a:ext uri="{FF2B5EF4-FFF2-40B4-BE49-F238E27FC236}">
                <a16:creationId xmlns:a16="http://schemas.microsoft.com/office/drawing/2014/main" id="{25D2B638-A619-4B41-3D9F-ED272CFEADA6}"/>
              </a:ext>
            </a:extLst>
          </p:cNvPr>
          <p:cNvSpPr txBox="1"/>
          <p:nvPr/>
        </p:nvSpPr>
        <p:spPr>
          <a:xfrm>
            <a:off x="1645920" y="1489166"/>
            <a:ext cx="7970002" cy="923330"/>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DSC</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Heat is not a state function, so we define a state function related to heat,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/T</a:t>
            </a:r>
          </a:p>
        </p:txBody>
      </p:sp>
      <p:sp>
        <p:nvSpPr>
          <p:cNvPr id="6" name="Rectangle 5">
            <a:extLst>
              <a:ext uri="{FF2B5EF4-FFF2-40B4-BE49-F238E27FC236}">
                <a16:creationId xmlns:a16="http://schemas.microsoft.com/office/drawing/2014/main" id="{32F8520B-E5A1-EA4E-4BA3-9DC0692595CB}"/>
              </a:ext>
            </a:extLst>
          </p:cNvPr>
          <p:cNvSpPr/>
          <p:nvPr/>
        </p:nvSpPr>
        <p:spPr>
          <a:xfrm>
            <a:off x="8750182" y="2690336"/>
            <a:ext cx="1869922"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    U(E)  V</a:t>
            </a:r>
          </a:p>
          <a:p>
            <a:r>
              <a:rPr lang="en-US" dirty="0">
                <a:latin typeface="Times New Roman" panose="02020603050405020304" pitchFamily="18" charset="0"/>
                <a:cs typeface="Times New Roman" panose="02020603050405020304" pitchFamily="18" charset="0"/>
              </a:rPr>
              <a:t> H	  A(F)</a:t>
            </a:r>
          </a:p>
          <a:p>
            <a:r>
              <a:rPr lang="en-US" dirty="0">
                <a:latin typeface="Times New Roman" panose="02020603050405020304" pitchFamily="18" charset="0"/>
                <a:cs typeface="Times New Roman" panose="02020603050405020304" pitchFamily="18" charset="0"/>
              </a:rPr>
              <a:t>-p     G       T</a:t>
            </a:r>
          </a:p>
        </p:txBody>
      </p:sp>
      <p:sp>
        <p:nvSpPr>
          <p:cNvPr id="15" name="TextBox 14">
            <a:extLst>
              <a:ext uri="{FF2B5EF4-FFF2-40B4-BE49-F238E27FC236}">
                <a16:creationId xmlns:a16="http://schemas.microsoft.com/office/drawing/2014/main" id="{1ED96FEA-84B2-BF7A-7D46-77F2FAF8EDDA}"/>
              </a:ext>
            </a:extLst>
          </p:cNvPr>
          <p:cNvSpPr txBox="1"/>
          <p:nvPr/>
        </p:nvSpPr>
        <p:spPr>
          <a:xfrm>
            <a:off x="2249195" y="3013501"/>
            <a:ext cx="3604448" cy="1200329"/>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VdP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constant P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P</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have 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 </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F184724-4BFA-32F4-1656-2C04FE6F97E5}"/>
              </a:ext>
            </a:extLst>
          </p:cNvPr>
          <p:cNvSpPr txBox="1"/>
          <p:nvPr/>
        </p:nvSpPr>
        <p:spPr>
          <a:xfrm>
            <a:off x="1574948" y="4353170"/>
            <a:ext cx="986116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 the DSC we measure the heat flow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(Watts) at a constant heating rate dT/dt at constant pressure, </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p</a:t>
            </a:r>
          </a:p>
          <a:p>
            <a:r>
              <a:rPr lang="en-US" dirty="0">
                <a:latin typeface="Times New Roman" panose="02020603050405020304" pitchFamily="18" charset="0"/>
                <a:cs typeface="Times New Roman" panose="02020603050405020304" pitchFamily="18" charset="0"/>
              </a:rPr>
              <a:t>So, the y-axis is 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times dT/dt the latter of which is constant</a:t>
            </a:r>
          </a:p>
        </p:txBody>
      </p:sp>
    </p:spTree>
    <p:extLst>
      <p:ext uri="{BB962C8B-B14F-4D97-AF65-F5344CB8AC3E}">
        <p14:creationId xmlns:p14="http://schemas.microsoft.com/office/powerpoint/2010/main" val="1448821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AC4226F-4EDF-CF4E-B537-743DA70C45A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65</a:t>
            </a:fld>
            <a:endParaRPr lang="en-US"/>
          </a:p>
        </p:txBody>
      </p:sp>
      <p:pic>
        <p:nvPicPr>
          <p:cNvPr id="1028" name="Picture 4">
            <a:extLst>
              <a:ext uri="{FF2B5EF4-FFF2-40B4-BE49-F238E27FC236}">
                <a16:creationId xmlns:a16="http://schemas.microsoft.com/office/drawing/2014/main" id="{CD6B2A5A-CEC7-F911-47AF-681AA669D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294" y="136525"/>
            <a:ext cx="8083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34BDB4-3F69-E124-DAEF-CC8021BA778F}"/>
              </a:ext>
            </a:extLst>
          </p:cNvPr>
          <p:cNvSpPr txBox="1"/>
          <p:nvPr/>
        </p:nvSpPr>
        <p:spPr>
          <a:xfrm>
            <a:off x="3047048" y="199294"/>
            <a:ext cx="6097904"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 (dT/dt))</a:t>
            </a:r>
            <a:r>
              <a:rPr lang="en-US" baseline="-25000" dirty="0">
                <a:latin typeface="Times New Roman" panose="02020603050405020304" pitchFamily="18" charset="0"/>
                <a:cs typeface="Times New Roman" panose="02020603050405020304" pitchFamily="18" charset="0"/>
              </a:rPr>
              <a:t>P </a:t>
            </a:r>
            <a:endParaRPr lang="en-US" dirty="0"/>
          </a:p>
        </p:txBody>
      </p:sp>
    </p:spTree>
    <p:extLst>
      <p:ext uri="{BB962C8B-B14F-4D97-AF65-F5344CB8AC3E}">
        <p14:creationId xmlns:p14="http://schemas.microsoft.com/office/powerpoint/2010/main" val="39732810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2B3CAA-7C1F-C448-894A-43DBA88D39CC}"/>
              </a:ext>
            </a:extLst>
          </p:cNvPr>
          <p:cNvSpPr>
            <a:spLocks noGrp="1"/>
          </p:cNvSpPr>
          <p:nvPr>
            <p:ph type="sldNum" sz="quarter" idx="12"/>
          </p:nvPr>
        </p:nvSpPr>
        <p:spPr/>
        <p:txBody>
          <a:bodyPr/>
          <a:lstStyle/>
          <a:p>
            <a:fld id="{1DE4C417-D63F-5947-9F49-F0288A7D2840}" type="slidenum">
              <a:rPr lang="en-US" smtClean="0"/>
              <a:t>66</a:t>
            </a:fld>
            <a:endParaRPr lang="en-US"/>
          </a:p>
        </p:txBody>
      </p:sp>
      <p:sp>
        <p:nvSpPr>
          <p:cNvPr id="2" name="TextBox 1">
            <a:extLst>
              <a:ext uri="{FF2B5EF4-FFF2-40B4-BE49-F238E27FC236}">
                <a16:creationId xmlns:a16="http://schemas.microsoft.com/office/drawing/2014/main" id="{94F68ACA-D121-ED48-AACE-AB0E08E9EC86}"/>
              </a:ext>
            </a:extLst>
          </p:cNvPr>
          <p:cNvSpPr txBox="1"/>
          <p:nvPr/>
        </p:nvSpPr>
        <p:spPr>
          <a:xfrm>
            <a:off x="559724" y="198189"/>
            <a:ext cx="3273140" cy="369332"/>
          </a:xfrm>
          <a:prstGeom prst="rect">
            <a:avLst/>
          </a:prstGeom>
          <a:noFill/>
        </p:spPr>
        <p:txBody>
          <a:bodyPr wrap="none" rtlCol="0">
            <a:spAutoFit/>
          </a:bodyPr>
          <a:lstStyle/>
          <a:p>
            <a:r>
              <a:rPr lang="en-US" b="1" dirty="0"/>
              <a:t>Derive the expression for </a:t>
            </a:r>
            <a:r>
              <a:rPr lang="en-US" b="1" dirty="0" err="1"/>
              <a:t>C</a:t>
            </a:r>
            <a:r>
              <a:rPr lang="en-US" b="1" baseline="-25000" dirty="0" err="1"/>
              <a:t>p</a:t>
            </a:r>
            <a:r>
              <a:rPr lang="en-US" b="1" dirty="0"/>
              <a:t> – C</a:t>
            </a:r>
            <a:r>
              <a:rPr lang="en-US" b="1" baseline="-25000" dirty="0"/>
              <a:t>V</a:t>
            </a:r>
          </a:p>
        </p:txBody>
      </p:sp>
      <p:sp>
        <p:nvSpPr>
          <p:cNvPr id="4" name="TextBox 3">
            <a:extLst>
              <a:ext uri="{FF2B5EF4-FFF2-40B4-BE49-F238E27FC236}">
                <a16:creationId xmlns:a16="http://schemas.microsoft.com/office/drawing/2014/main" id="{7394786C-3823-EC48-9AAA-DB2001F36024}"/>
              </a:ext>
            </a:extLst>
          </p:cNvPr>
          <p:cNvSpPr txBox="1"/>
          <p:nvPr/>
        </p:nvSpPr>
        <p:spPr>
          <a:xfrm>
            <a:off x="1781667" y="689843"/>
            <a:ext cx="1928028" cy="923330"/>
          </a:xfrm>
          <a:prstGeom prst="rect">
            <a:avLst/>
          </a:prstGeom>
          <a:noFill/>
        </p:spPr>
        <p:txBody>
          <a:bodyPr wrap="none" rtlCol="0">
            <a:spAutoFit/>
          </a:bodyPr>
          <a:lstStyle/>
          <a:p>
            <a:r>
              <a:rPr lang="en-US" dirty="0" err="1"/>
              <a:t>C</a:t>
            </a:r>
            <a:r>
              <a:rPr lang="en-US" baseline="-25000" dirty="0" err="1"/>
              <a:t>p</a:t>
            </a:r>
            <a:r>
              <a:rPr lang="en-US" dirty="0"/>
              <a:t> - </a:t>
            </a:r>
            <a:r>
              <a:rPr lang="en-US" dirty="0" err="1"/>
              <a:t>C</a:t>
            </a:r>
            <a:r>
              <a:rPr lang="en-US" baseline="-25000" dirty="0" err="1"/>
              <a:t>v</a:t>
            </a:r>
            <a:r>
              <a:rPr lang="en-US" dirty="0"/>
              <a:t> = </a:t>
            </a:r>
            <a:r>
              <a:rPr lang="en-US" dirty="0">
                <a:latin typeface="Symbol" pitchFamily="2" charset="2"/>
              </a:rPr>
              <a:t>a</a:t>
            </a:r>
            <a:r>
              <a:rPr lang="en-US" baseline="30000" dirty="0"/>
              <a:t>2</a:t>
            </a:r>
            <a:r>
              <a:rPr lang="en-US" dirty="0"/>
              <a:t>VT/</a:t>
            </a:r>
            <a:r>
              <a:rPr lang="en-US" dirty="0" err="1">
                <a:latin typeface="Symbol" pitchFamily="2" charset="2"/>
              </a:rPr>
              <a:t>k</a:t>
            </a:r>
            <a:r>
              <a:rPr lang="en-US" baseline="-25000" dirty="0" err="1"/>
              <a:t>T</a:t>
            </a:r>
            <a:endParaRPr lang="en-US" dirty="0"/>
          </a:p>
          <a:p>
            <a:r>
              <a:rPr lang="en-US" dirty="0">
                <a:latin typeface="Symbol" pitchFamily="2" charset="2"/>
              </a:rPr>
              <a:t>a</a:t>
            </a:r>
            <a:r>
              <a:rPr lang="en-US" dirty="0"/>
              <a:t> = (1/V) (</a:t>
            </a:r>
            <a:r>
              <a:rPr lang="en-US" dirty="0" err="1"/>
              <a:t>dV</a:t>
            </a:r>
            <a:r>
              <a:rPr lang="en-US" dirty="0"/>
              <a:t>/dT)</a:t>
            </a:r>
            <a:r>
              <a:rPr lang="en-US" baseline="-25000" dirty="0"/>
              <a:t>p</a:t>
            </a:r>
          </a:p>
          <a:p>
            <a:r>
              <a:rPr lang="en-US" dirty="0" err="1">
                <a:latin typeface="Symbol" pitchFamily="2" charset="2"/>
              </a:rPr>
              <a:t>k</a:t>
            </a:r>
            <a:r>
              <a:rPr lang="en-US" baseline="-25000" dirty="0" err="1"/>
              <a:t>T</a:t>
            </a:r>
            <a:r>
              <a:rPr lang="en-US" dirty="0"/>
              <a:t> = (1/V) (</a:t>
            </a:r>
            <a:r>
              <a:rPr lang="en-US" dirty="0" err="1"/>
              <a:t>dV</a:t>
            </a:r>
            <a:r>
              <a:rPr lang="en-US" dirty="0"/>
              <a:t>/</a:t>
            </a:r>
            <a:r>
              <a:rPr lang="en-US" dirty="0" err="1"/>
              <a:t>dP</a:t>
            </a:r>
            <a:r>
              <a:rPr lang="en-US" dirty="0"/>
              <a:t>)</a:t>
            </a:r>
            <a:r>
              <a:rPr lang="en-US" baseline="-25000" dirty="0"/>
              <a:t>T</a:t>
            </a:r>
          </a:p>
        </p:txBody>
      </p:sp>
      <p:sp>
        <p:nvSpPr>
          <p:cNvPr id="5" name="TextBox 4">
            <a:extLst>
              <a:ext uri="{FF2B5EF4-FFF2-40B4-BE49-F238E27FC236}">
                <a16:creationId xmlns:a16="http://schemas.microsoft.com/office/drawing/2014/main" id="{F97B379E-E998-884A-98FB-FD3274431C89}"/>
              </a:ext>
            </a:extLst>
          </p:cNvPr>
          <p:cNvSpPr txBox="1"/>
          <p:nvPr/>
        </p:nvSpPr>
        <p:spPr>
          <a:xfrm>
            <a:off x="801278" y="1797839"/>
            <a:ext cx="10714488" cy="4801314"/>
          </a:xfrm>
          <a:prstGeom prst="rect">
            <a:avLst/>
          </a:prstGeom>
          <a:noFill/>
        </p:spPr>
        <p:txBody>
          <a:bodyPr wrap="square" rtlCol="0">
            <a:spAutoFit/>
          </a:bodyPr>
          <a:lstStyle/>
          <a:p>
            <a:r>
              <a:rPr lang="en-US" dirty="0"/>
              <a:t>C</a:t>
            </a:r>
            <a:r>
              <a:rPr lang="en-US" baseline="-25000" dirty="0"/>
              <a:t>V</a:t>
            </a:r>
            <a:r>
              <a:rPr lang="en-US" dirty="0"/>
              <a:t> = (</a:t>
            </a:r>
            <a:r>
              <a:rPr lang="en-US" dirty="0" err="1"/>
              <a:t>dU</a:t>
            </a:r>
            <a:r>
              <a:rPr lang="en-US" dirty="0"/>
              <a:t>/dT)</a:t>
            </a:r>
            <a:r>
              <a:rPr lang="en-US" baseline="-25000" dirty="0"/>
              <a:t>V</a:t>
            </a:r>
          </a:p>
          <a:p>
            <a:r>
              <a:rPr lang="en-US" dirty="0"/>
              <a:t>From the Thermodynamic Square</a:t>
            </a:r>
          </a:p>
          <a:p>
            <a:r>
              <a:rPr lang="en-US" dirty="0" err="1"/>
              <a:t>dU</a:t>
            </a:r>
            <a:r>
              <a:rPr lang="en-US" dirty="0"/>
              <a:t> = </a:t>
            </a:r>
            <a:r>
              <a:rPr lang="en-US" dirty="0" err="1"/>
              <a:t>TdS</a:t>
            </a:r>
            <a:r>
              <a:rPr lang="en-US" dirty="0"/>
              <a:t> – </a:t>
            </a:r>
            <a:r>
              <a:rPr lang="en-US" dirty="0" err="1"/>
              <a:t>pdV</a:t>
            </a:r>
            <a:r>
              <a:rPr lang="en-US" dirty="0"/>
              <a:t> so C</a:t>
            </a:r>
            <a:r>
              <a:rPr lang="en-US" baseline="-25000" dirty="0"/>
              <a:t>V</a:t>
            </a:r>
            <a:r>
              <a:rPr lang="en-US" dirty="0"/>
              <a:t> = (</a:t>
            </a:r>
            <a:r>
              <a:rPr lang="en-US" dirty="0" err="1"/>
              <a:t>dU</a:t>
            </a:r>
            <a:r>
              <a:rPr lang="en-US" dirty="0"/>
              <a:t>/dT)</a:t>
            </a:r>
            <a:r>
              <a:rPr lang="en-US" baseline="-25000" dirty="0"/>
              <a:t>V</a:t>
            </a:r>
            <a:r>
              <a:rPr lang="en-US" dirty="0"/>
              <a:t> = T (</a:t>
            </a:r>
            <a:r>
              <a:rPr lang="en-US" dirty="0" err="1"/>
              <a:t>dS</a:t>
            </a:r>
            <a:r>
              <a:rPr lang="en-US" dirty="0"/>
              <a:t>/dT)</a:t>
            </a:r>
            <a:r>
              <a:rPr lang="en-US" baseline="-25000" dirty="0"/>
              <a:t>V</a:t>
            </a:r>
            <a:r>
              <a:rPr lang="en-US" dirty="0"/>
              <a:t> - p (</a:t>
            </a:r>
            <a:r>
              <a:rPr lang="en-US" dirty="0" err="1"/>
              <a:t>dV</a:t>
            </a:r>
            <a:r>
              <a:rPr lang="en-US" dirty="0"/>
              <a:t>/dT)</a:t>
            </a:r>
            <a:r>
              <a:rPr lang="en-US" baseline="-25000" dirty="0"/>
              <a:t>V</a:t>
            </a:r>
            <a:r>
              <a:rPr lang="en-US" dirty="0"/>
              <a:t>  </a:t>
            </a:r>
          </a:p>
          <a:p>
            <a:r>
              <a:rPr lang="en-US" dirty="0"/>
              <a:t>Second term is 0 </a:t>
            </a:r>
            <a:r>
              <a:rPr lang="en-US" dirty="0" err="1"/>
              <a:t>dV</a:t>
            </a:r>
            <a:r>
              <a:rPr lang="en-US" dirty="0"/>
              <a:t> at constant V is 0</a:t>
            </a:r>
          </a:p>
          <a:p>
            <a:r>
              <a:rPr lang="en-US" dirty="0"/>
              <a:t> (</a:t>
            </a:r>
            <a:r>
              <a:rPr lang="en-US" dirty="0" err="1"/>
              <a:t>dS</a:t>
            </a:r>
            <a:r>
              <a:rPr lang="en-US" dirty="0"/>
              <a:t>/dT)</a:t>
            </a:r>
            <a:r>
              <a:rPr lang="en-US" baseline="-25000" dirty="0"/>
              <a:t>V</a:t>
            </a:r>
            <a:r>
              <a:rPr lang="en-US" dirty="0"/>
              <a:t> = C</a:t>
            </a:r>
            <a:r>
              <a:rPr lang="en-US" baseline="-25000" dirty="0"/>
              <a:t>V </a:t>
            </a:r>
            <a:r>
              <a:rPr lang="en-US" dirty="0"/>
              <a:t>/T</a:t>
            </a:r>
          </a:p>
          <a:p>
            <a:r>
              <a:rPr lang="en-US" dirty="0"/>
              <a:t>Similarly</a:t>
            </a:r>
          </a:p>
          <a:p>
            <a:r>
              <a:rPr lang="en-US" dirty="0" err="1"/>
              <a:t>C</a:t>
            </a:r>
            <a:r>
              <a:rPr lang="en-US" baseline="-25000" dirty="0" err="1"/>
              <a:t>p</a:t>
            </a:r>
            <a:r>
              <a:rPr lang="en-US" dirty="0"/>
              <a:t> = (</a:t>
            </a:r>
            <a:r>
              <a:rPr lang="en-US" dirty="0" err="1"/>
              <a:t>dH</a:t>
            </a:r>
            <a:r>
              <a:rPr lang="en-US" dirty="0"/>
              <a:t>/dT)</a:t>
            </a:r>
            <a:r>
              <a:rPr lang="en-US" baseline="-25000" dirty="0"/>
              <a:t>p</a:t>
            </a:r>
          </a:p>
          <a:p>
            <a:r>
              <a:rPr lang="en-US" dirty="0"/>
              <a:t>From the Thermodynamic Square</a:t>
            </a:r>
          </a:p>
          <a:p>
            <a:r>
              <a:rPr lang="en-US" dirty="0" err="1"/>
              <a:t>dH</a:t>
            </a:r>
            <a:r>
              <a:rPr lang="en-US" dirty="0"/>
              <a:t> = </a:t>
            </a:r>
            <a:r>
              <a:rPr lang="en-US" dirty="0" err="1"/>
              <a:t>TdS</a:t>
            </a:r>
            <a:r>
              <a:rPr lang="en-US" dirty="0"/>
              <a:t> + </a:t>
            </a:r>
            <a:r>
              <a:rPr lang="en-US" dirty="0" err="1"/>
              <a:t>Vdp</a:t>
            </a:r>
            <a:r>
              <a:rPr lang="en-US" dirty="0"/>
              <a:t> so </a:t>
            </a:r>
            <a:r>
              <a:rPr lang="en-US" dirty="0" err="1"/>
              <a:t>C</a:t>
            </a:r>
            <a:r>
              <a:rPr lang="en-US" baseline="-25000" dirty="0" err="1"/>
              <a:t>p</a:t>
            </a:r>
            <a:r>
              <a:rPr lang="en-US" dirty="0"/>
              <a:t> = (</a:t>
            </a:r>
            <a:r>
              <a:rPr lang="en-US" dirty="0" err="1"/>
              <a:t>dH</a:t>
            </a:r>
            <a:r>
              <a:rPr lang="en-US" dirty="0"/>
              <a:t>/dT)</a:t>
            </a:r>
            <a:r>
              <a:rPr lang="en-US" baseline="-25000" dirty="0"/>
              <a:t>p</a:t>
            </a:r>
            <a:r>
              <a:rPr lang="en-US" dirty="0"/>
              <a:t> = T (</a:t>
            </a:r>
            <a:r>
              <a:rPr lang="en-US" dirty="0" err="1"/>
              <a:t>dS</a:t>
            </a:r>
            <a:r>
              <a:rPr lang="en-US" dirty="0"/>
              <a:t>/dT)</a:t>
            </a:r>
            <a:r>
              <a:rPr lang="en-US" baseline="-25000" dirty="0"/>
              <a:t>p</a:t>
            </a:r>
            <a:r>
              <a:rPr lang="en-US" dirty="0"/>
              <a:t> - V (</a:t>
            </a:r>
            <a:r>
              <a:rPr lang="en-US" dirty="0" err="1"/>
              <a:t>dp</a:t>
            </a:r>
            <a:r>
              <a:rPr lang="en-US" dirty="0"/>
              <a:t>/dT)</a:t>
            </a:r>
            <a:r>
              <a:rPr lang="en-US" baseline="-25000" dirty="0"/>
              <a:t>p</a:t>
            </a:r>
            <a:r>
              <a:rPr lang="en-US" dirty="0"/>
              <a:t>  </a:t>
            </a:r>
          </a:p>
          <a:p>
            <a:r>
              <a:rPr lang="en-US" dirty="0"/>
              <a:t>Second term is 0 </a:t>
            </a:r>
            <a:r>
              <a:rPr lang="en-US" dirty="0" err="1"/>
              <a:t>dp</a:t>
            </a:r>
            <a:r>
              <a:rPr lang="en-US" dirty="0"/>
              <a:t> at constant p is 0</a:t>
            </a:r>
          </a:p>
          <a:p>
            <a:r>
              <a:rPr lang="en-US" dirty="0"/>
              <a:t> (</a:t>
            </a:r>
            <a:r>
              <a:rPr lang="en-US" dirty="0" err="1"/>
              <a:t>dS</a:t>
            </a:r>
            <a:r>
              <a:rPr lang="en-US" dirty="0"/>
              <a:t>/dT)</a:t>
            </a:r>
            <a:r>
              <a:rPr lang="en-US" baseline="-25000" dirty="0"/>
              <a:t>p</a:t>
            </a:r>
            <a:r>
              <a:rPr lang="en-US" dirty="0"/>
              <a:t> = </a:t>
            </a:r>
            <a:r>
              <a:rPr lang="en-US" dirty="0" err="1"/>
              <a:t>C</a:t>
            </a:r>
            <a:r>
              <a:rPr lang="en-US" baseline="-25000" dirty="0" err="1"/>
              <a:t>p</a:t>
            </a:r>
            <a:r>
              <a:rPr lang="en-US" baseline="-25000" dirty="0"/>
              <a:t> </a:t>
            </a:r>
            <a:r>
              <a:rPr lang="en-US" dirty="0"/>
              <a:t>/T</a:t>
            </a:r>
          </a:p>
          <a:p>
            <a:endParaRPr lang="en-US" dirty="0"/>
          </a:p>
          <a:p>
            <a:r>
              <a:rPr lang="en-US" dirty="0"/>
              <a:t>Write a differential expression for </a:t>
            </a:r>
            <a:r>
              <a:rPr lang="en-US" dirty="0" err="1"/>
              <a:t>dS</a:t>
            </a:r>
            <a:r>
              <a:rPr lang="en-US" dirty="0"/>
              <a:t> as a function of T and V </a:t>
            </a:r>
          </a:p>
          <a:p>
            <a:r>
              <a:rPr lang="en-US" dirty="0" err="1"/>
              <a:t>dS</a:t>
            </a:r>
            <a:r>
              <a:rPr lang="en-US" dirty="0"/>
              <a:t> = (</a:t>
            </a:r>
            <a:r>
              <a:rPr lang="en-US" dirty="0" err="1"/>
              <a:t>dS</a:t>
            </a:r>
            <a:r>
              <a:rPr lang="en-US" dirty="0"/>
              <a:t>/dT)</a:t>
            </a:r>
            <a:r>
              <a:rPr lang="en-US" baseline="-25000" dirty="0" err="1"/>
              <a:t>V</a:t>
            </a:r>
            <a:r>
              <a:rPr lang="en-US" dirty="0" err="1"/>
              <a:t>dT</a:t>
            </a:r>
            <a:r>
              <a:rPr lang="en-US" dirty="0"/>
              <a:t> + (</a:t>
            </a:r>
            <a:r>
              <a:rPr lang="en-US" dirty="0" err="1"/>
              <a:t>dS</a:t>
            </a:r>
            <a:r>
              <a:rPr lang="en-US" dirty="0"/>
              <a:t>/</a:t>
            </a:r>
            <a:r>
              <a:rPr lang="en-US" dirty="0" err="1"/>
              <a:t>dV</a:t>
            </a:r>
            <a:r>
              <a:rPr lang="en-US" dirty="0"/>
              <a:t>)</a:t>
            </a:r>
            <a:r>
              <a:rPr lang="en-US" baseline="-25000" dirty="0" err="1"/>
              <a:t>T</a:t>
            </a:r>
            <a:r>
              <a:rPr lang="en-US" dirty="0" err="1"/>
              <a:t>dV</a:t>
            </a:r>
            <a:r>
              <a:rPr lang="en-US" dirty="0"/>
              <a:t> using expression for C</a:t>
            </a:r>
            <a:r>
              <a:rPr lang="en-US" baseline="-25000" dirty="0"/>
              <a:t>V</a:t>
            </a:r>
            <a:r>
              <a:rPr lang="en-US" dirty="0"/>
              <a:t> above and Maxwell for (</a:t>
            </a:r>
            <a:r>
              <a:rPr lang="en-US" dirty="0" err="1"/>
              <a:t>dS</a:t>
            </a:r>
            <a:r>
              <a:rPr lang="en-US" dirty="0"/>
              <a:t>/</a:t>
            </a:r>
            <a:r>
              <a:rPr lang="en-US" dirty="0" err="1"/>
              <a:t>dV</a:t>
            </a:r>
            <a:r>
              <a:rPr lang="en-US" dirty="0"/>
              <a:t>)</a:t>
            </a:r>
            <a:r>
              <a:rPr lang="en-US" baseline="-25000" dirty="0"/>
              <a:t>T</a:t>
            </a:r>
            <a:endParaRPr lang="en-US" dirty="0"/>
          </a:p>
          <a:p>
            <a:r>
              <a:rPr lang="en-US" dirty="0" err="1"/>
              <a:t>dS</a:t>
            </a:r>
            <a:r>
              <a:rPr lang="en-US" dirty="0"/>
              <a:t> = C</a:t>
            </a:r>
            <a:r>
              <a:rPr lang="en-US" baseline="-25000" dirty="0"/>
              <a:t>V </a:t>
            </a:r>
            <a:r>
              <a:rPr lang="en-US" dirty="0"/>
              <a:t>/T dT + (</a:t>
            </a:r>
            <a:r>
              <a:rPr lang="en-US" dirty="0" err="1"/>
              <a:t>dp</a:t>
            </a:r>
            <a:r>
              <a:rPr lang="en-US" dirty="0"/>
              <a:t>/dT)</a:t>
            </a:r>
            <a:r>
              <a:rPr lang="en-US" baseline="-25000" dirty="0" err="1"/>
              <a:t>V</a:t>
            </a:r>
            <a:r>
              <a:rPr lang="en-US" dirty="0" err="1"/>
              <a:t>dV</a:t>
            </a:r>
            <a:r>
              <a:rPr lang="en-US" dirty="0"/>
              <a:t> use chain rule: (</a:t>
            </a:r>
            <a:r>
              <a:rPr lang="en-US" dirty="0" err="1"/>
              <a:t>dp</a:t>
            </a:r>
            <a:r>
              <a:rPr lang="en-US" dirty="0"/>
              <a:t>/dT)</a:t>
            </a:r>
            <a:r>
              <a:rPr lang="en-US" baseline="-25000" dirty="0"/>
              <a:t>V</a:t>
            </a:r>
            <a:r>
              <a:rPr lang="en-US" dirty="0"/>
              <a:t> = -(</a:t>
            </a:r>
            <a:r>
              <a:rPr lang="en-US" dirty="0" err="1"/>
              <a:t>dV</a:t>
            </a:r>
            <a:r>
              <a:rPr lang="en-US" dirty="0"/>
              <a:t>/dT)</a:t>
            </a:r>
            <a:r>
              <a:rPr lang="en-US" baseline="-25000" dirty="0"/>
              <a:t>p</a:t>
            </a:r>
            <a:r>
              <a:rPr lang="en-US" dirty="0"/>
              <a:t> (</a:t>
            </a:r>
            <a:r>
              <a:rPr lang="en-US" dirty="0" err="1"/>
              <a:t>dP</a:t>
            </a:r>
            <a:r>
              <a:rPr lang="en-US" dirty="0"/>
              <a:t>/</a:t>
            </a:r>
            <a:r>
              <a:rPr lang="en-US" dirty="0" err="1"/>
              <a:t>dV</a:t>
            </a:r>
            <a:r>
              <a:rPr lang="en-US" dirty="0"/>
              <a:t>)</a:t>
            </a:r>
            <a:r>
              <a:rPr lang="en-US" baseline="-25000" dirty="0"/>
              <a:t>T</a:t>
            </a:r>
            <a:r>
              <a:rPr lang="en-US" dirty="0"/>
              <a:t> = </a:t>
            </a:r>
            <a:r>
              <a:rPr lang="en-US" dirty="0" err="1"/>
              <a:t>V</a:t>
            </a:r>
            <a:r>
              <a:rPr lang="en-US" dirty="0" err="1">
                <a:latin typeface="Symbol" pitchFamily="2" charset="2"/>
              </a:rPr>
              <a:t>a</a:t>
            </a:r>
            <a:r>
              <a:rPr lang="en-US" dirty="0"/>
              <a:t> / (</a:t>
            </a:r>
            <a:r>
              <a:rPr lang="en-US" dirty="0" err="1"/>
              <a:t>V</a:t>
            </a:r>
            <a:r>
              <a:rPr lang="en-US" dirty="0" err="1">
                <a:latin typeface="Symbol" pitchFamily="2" charset="2"/>
              </a:rPr>
              <a:t>k</a:t>
            </a:r>
            <a:r>
              <a:rPr lang="en-US" baseline="-25000" dirty="0" err="1"/>
              <a:t>T</a:t>
            </a:r>
            <a:r>
              <a:rPr lang="en-US" dirty="0"/>
              <a:t>)</a:t>
            </a:r>
          </a:p>
          <a:p>
            <a:r>
              <a:rPr lang="en-US" dirty="0"/>
              <a:t>Take the derivative for </a:t>
            </a:r>
            <a:r>
              <a:rPr lang="en-US" dirty="0" err="1"/>
              <a:t>C</a:t>
            </a:r>
            <a:r>
              <a:rPr lang="en-US" baseline="-25000" dirty="0" err="1"/>
              <a:t>p</a:t>
            </a:r>
            <a:r>
              <a:rPr lang="en-US" dirty="0"/>
              <a:t>: </a:t>
            </a:r>
            <a:r>
              <a:rPr lang="en-US" dirty="0" err="1"/>
              <a:t>C</a:t>
            </a:r>
            <a:r>
              <a:rPr lang="en-US" baseline="-25000" dirty="0" err="1"/>
              <a:t>p</a:t>
            </a:r>
            <a:r>
              <a:rPr lang="en-US" dirty="0"/>
              <a:t>/T = (</a:t>
            </a:r>
            <a:r>
              <a:rPr lang="en-US" dirty="0" err="1"/>
              <a:t>dS</a:t>
            </a:r>
            <a:r>
              <a:rPr lang="en-US" dirty="0"/>
              <a:t>/dT)</a:t>
            </a:r>
            <a:r>
              <a:rPr lang="en-US" baseline="-25000" dirty="0"/>
              <a:t>p</a:t>
            </a:r>
            <a:r>
              <a:rPr lang="en-US" dirty="0"/>
              <a:t> = C</a:t>
            </a:r>
            <a:r>
              <a:rPr lang="en-US" baseline="-25000" dirty="0"/>
              <a:t>V </a:t>
            </a:r>
            <a:r>
              <a:rPr lang="en-US" dirty="0"/>
              <a:t>/T (dT/dT)</a:t>
            </a:r>
            <a:r>
              <a:rPr lang="en-US" baseline="-25000" dirty="0"/>
              <a:t>p</a:t>
            </a:r>
            <a:r>
              <a:rPr lang="en-US" dirty="0"/>
              <a:t> + (</a:t>
            </a:r>
            <a:r>
              <a:rPr lang="en-US" dirty="0">
                <a:latin typeface="Symbol" pitchFamily="2" charset="2"/>
              </a:rPr>
              <a:t>a</a:t>
            </a:r>
            <a:r>
              <a:rPr lang="en-US" dirty="0"/>
              <a:t>/</a:t>
            </a:r>
            <a:r>
              <a:rPr lang="en-US" dirty="0" err="1">
                <a:latin typeface="Symbol" pitchFamily="2" charset="2"/>
              </a:rPr>
              <a:t>k</a:t>
            </a:r>
            <a:r>
              <a:rPr lang="en-US" baseline="-25000" dirty="0" err="1"/>
              <a:t>T</a:t>
            </a:r>
            <a:r>
              <a:rPr lang="en-US" dirty="0"/>
              <a:t>)(</a:t>
            </a:r>
            <a:r>
              <a:rPr lang="en-US" dirty="0" err="1"/>
              <a:t>dV</a:t>
            </a:r>
            <a:r>
              <a:rPr lang="en-US" dirty="0"/>
              <a:t>/dT)</a:t>
            </a:r>
            <a:r>
              <a:rPr lang="en-US" baseline="-25000" dirty="0"/>
              <a:t>p</a:t>
            </a:r>
            <a:r>
              <a:rPr lang="en-US" dirty="0"/>
              <a:t> = C</a:t>
            </a:r>
            <a:r>
              <a:rPr lang="en-US" baseline="-25000" dirty="0"/>
              <a:t>V </a:t>
            </a:r>
            <a:r>
              <a:rPr lang="en-US" dirty="0"/>
              <a:t>/T + (V</a:t>
            </a:r>
            <a:r>
              <a:rPr lang="en-US" dirty="0">
                <a:latin typeface="Symbol" pitchFamily="2" charset="2"/>
              </a:rPr>
              <a:t>a</a:t>
            </a:r>
            <a:r>
              <a:rPr lang="en-US" baseline="30000" dirty="0"/>
              <a:t>2</a:t>
            </a:r>
            <a:r>
              <a:rPr lang="en-US" dirty="0"/>
              <a:t>/</a:t>
            </a:r>
            <a:r>
              <a:rPr lang="en-US" dirty="0" err="1">
                <a:latin typeface="Symbol" pitchFamily="2" charset="2"/>
              </a:rPr>
              <a:t>k</a:t>
            </a:r>
            <a:r>
              <a:rPr lang="en-US" baseline="-25000" dirty="0" err="1"/>
              <a:t>T</a:t>
            </a:r>
            <a:r>
              <a:rPr lang="en-US" dirty="0"/>
              <a:t>)</a:t>
            </a:r>
          </a:p>
          <a:p>
            <a:r>
              <a:rPr lang="en-US" dirty="0" err="1"/>
              <a:t>C</a:t>
            </a:r>
            <a:r>
              <a:rPr lang="en-US" baseline="-25000" dirty="0" err="1"/>
              <a:t>p</a:t>
            </a:r>
            <a:r>
              <a:rPr lang="en-US" dirty="0"/>
              <a:t> - </a:t>
            </a:r>
            <a:r>
              <a:rPr lang="en-US" dirty="0" err="1"/>
              <a:t>C</a:t>
            </a:r>
            <a:r>
              <a:rPr lang="en-US" baseline="-25000" dirty="0" err="1"/>
              <a:t>v</a:t>
            </a:r>
            <a:r>
              <a:rPr lang="en-US" dirty="0"/>
              <a:t> = </a:t>
            </a:r>
            <a:r>
              <a:rPr lang="en-US" dirty="0">
                <a:latin typeface="Symbol" pitchFamily="2" charset="2"/>
              </a:rPr>
              <a:t>a</a:t>
            </a:r>
            <a:r>
              <a:rPr lang="en-US" baseline="30000" dirty="0"/>
              <a:t>2</a:t>
            </a:r>
            <a:r>
              <a:rPr lang="en-US" dirty="0"/>
              <a:t>VT/</a:t>
            </a:r>
            <a:r>
              <a:rPr lang="en-US" dirty="0" err="1">
                <a:latin typeface="Symbol" pitchFamily="2" charset="2"/>
              </a:rPr>
              <a:t>k</a:t>
            </a:r>
            <a:r>
              <a:rPr lang="en-US" baseline="-25000" dirty="0" err="1"/>
              <a:t>T</a:t>
            </a:r>
            <a:endParaRPr lang="en-US" baseline="-25000" dirty="0"/>
          </a:p>
        </p:txBody>
      </p:sp>
      <p:sp>
        <p:nvSpPr>
          <p:cNvPr id="6" name="TextBox 5">
            <a:extLst>
              <a:ext uri="{FF2B5EF4-FFF2-40B4-BE49-F238E27FC236}">
                <a16:creationId xmlns:a16="http://schemas.microsoft.com/office/drawing/2014/main" id="{013A16A5-C6E5-5B40-A99C-A430D4308129}"/>
              </a:ext>
            </a:extLst>
          </p:cNvPr>
          <p:cNvSpPr txBox="1"/>
          <p:nvPr/>
        </p:nvSpPr>
        <p:spPr>
          <a:xfrm>
            <a:off x="9351391" y="320511"/>
            <a:ext cx="2164375" cy="1477328"/>
          </a:xfrm>
          <a:prstGeom prst="rect">
            <a:avLst/>
          </a:prstGeom>
          <a:noFill/>
        </p:spPr>
        <p:txBody>
          <a:bodyPr wrap="none" rtlCol="0">
            <a:spAutoFit/>
          </a:bodyPr>
          <a:lstStyle/>
          <a:p>
            <a:r>
              <a:rPr lang="en-US" dirty="0"/>
              <a:t>-S	U	V</a:t>
            </a:r>
          </a:p>
          <a:p>
            <a:endParaRPr lang="en-US" dirty="0"/>
          </a:p>
          <a:p>
            <a:r>
              <a:rPr lang="en-US" dirty="0"/>
              <a:t>H		A</a:t>
            </a:r>
          </a:p>
          <a:p>
            <a:endParaRPr lang="en-US" dirty="0"/>
          </a:p>
          <a:p>
            <a:r>
              <a:rPr lang="en-US" dirty="0"/>
              <a:t>-p	G	T</a:t>
            </a:r>
          </a:p>
        </p:txBody>
      </p:sp>
      <p:sp>
        <p:nvSpPr>
          <p:cNvPr id="7" name="TextBox 6">
            <a:extLst>
              <a:ext uri="{FF2B5EF4-FFF2-40B4-BE49-F238E27FC236}">
                <a16:creationId xmlns:a16="http://schemas.microsoft.com/office/drawing/2014/main" id="{0C1B910B-9F68-8E4A-9D35-2BF5B46A18CF}"/>
              </a:ext>
            </a:extLst>
          </p:cNvPr>
          <p:cNvSpPr txBox="1"/>
          <p:nvPr/>
        </p:nvSpPr>
        <p:spPr>
          <a:xfrm>
            <a:off x="5082330" y="89678"/>
            <a:ext cx="2152384" cy="461665"/>
          </a:xfrm>
          <a:prstGeom prst="rect">
            <a:avLst/>
          </a:prstGeom>
          <a:noFill/>
        </p:spPr>
        <p:txBody>
          <a:bodyPr wrap="none" rtlCol="0">
            <a:spAutoFit/>
          </a:bodyPr>
          <a:lstStyle/>
          <a:p>
            <a:r>
              <a:rPr lang="en-US" sz="2400" b="1" dirty="0"/>
              <a:t>From Chapter 1</a:t>
            </a:r>
          </a:p>
        </p:txBody>
      </p:sp>
    </p:spTree>
    <p:extLst>
      <p:ext uri="{BB962C8B-B14F-4D97-AF65-F5344CB8AC3E}">
        <p14:creationId xmlns:p14="http://schemas.microsoft.com/office/powerpoint/2010/main" val="3324398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ED4FFC-7C39-9044-B658-3D24B30F0CD4}"/>
              </a:ext>
            </a:extLst>
          </p:cNvPr>
          <p:cNvPicPr>
            <a:picLocks noChangeAspect="1"/>
          </p:cNvPicPr>
          <p:nvPr/>
        </p:nvPicPr>
        <p:blipFill>
          <a:blip r:embed="rId2"/>
          <a:stretch>
            <a:fillRect/>
          </a:stretch>
        </p:blipFill>
        <p:spPr>
          <a:xfrm>
            <a:off x="0" y="450478"/>
            <a:ext cx="12192000" cy="5957043"/>
          </a:xfrm>
          <a:prstGeom prst="rect">
            <a:avLst/>
          </a:prstGeom>
        </p:spPr>
      </p:pic>
      <p:sp>
        <p:nvSpPr>
          <p:cNvPr id="3" name="Slide Number Placeholder 2">
            <a:extLst>
              <a:ext uri="{FF2B5EF4-FFF2-40B4-BE49-F238E27FC236}">
                <a16:creationId xmlns:a16="http://schemas.microsoft.com/office/drawing/2014/main" id="{A56BCB31-89EB-1849-9DE2-3269C0885D68}"/>
              </a:ext>
            </a:extLst>
          </p:cNvPr>
          <p:cNvSpPr>
            <a:spLocks noGrp="1"/>
          </p:cNvSpPr>
          <p:nvPr>
            <p:ph type="sldNum" sz="quarter" idx="12"/>
          </p:nvPr>
        </p:nvSpPr>
        <p:spPr/>
        <p:txBody>
          <a:bodyPr/>
          <a:lstStyle/>
          <a:p>
            <a:fld id="{04AF66D1-50E8-924D-AA9F-C340413085BD}" type="slidenum">
              <a:rPr lang="en-US" smtClean="0"/>
              <a:t>67</a:t>
            </a:fld>
            <a:endParaRPr lang="en-US"/>
          </a:p>
        </p:txBody>
      </p:sp>
    </p:spTree>
    <p:extLst>
      <p:ext uri="{BB962C8B-B14F-4D97-AF65-F5344CB8AC3E}">
        <p14:creationId xmlns:p14="http://schemas.microsoft.com/office/powerpoint/2010/main" val="378441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4D6FEA-5BF4-654D-9CFC-EECE158624C9}"/>
              </a:ext>
            </a:extLst>
          </p:cNvPr>
          <p:cNvPicPr>
            <a:picLocks noChangeAspect="1"/>
          </p:cNvPicPr>
          <p:nvPr/>
        </p:nvPicPr>
        <p:blipFill>
          <a:blip r:embed="rId2"/>
          <a:stretch>
            <a:fillRect/>
          </a:stretch>
        </p:blipFill>
        <p:spPr>
          <a:xfrm>
            <a:off x="0" y="198120"/>
            <a:ext cx="12192000" cy="6461760"/>
          </a:xfrm>
          <a:prstGeom prst="rect">
            <a:avLst/>
          </a:prstGeom>
        </p:spPr>
      </p:pic>
      <p:sp>
        <p:nvSpPr>
          <p:cNvPr id="3" name="Rectangle 2">
            <a:extLst>
              <a:ext uri="{FF2B5EF4-FFF2-40B4-BE49-F238E27FC236}">
                <a16:creationId xmlns:a16="http://schemas.microsoft.com/office/drawing/2014/main" id="{A7EE833D-FC1D-4A4E-8E8A-4CC1F49591A7}"/>
              </a:ext>
            </a:extLst>
          </p:cNvPr>
          <p:cNvSpPr/>
          <p:nvPr/>
        </p:nvSpPr>
        <p:spPr>
          <a:xfrm>
            <a:off x="9590316" y="288781"/>
            <a:ext cx="2601684" cy="5262979"/>
          </a:xfrm>
          <a:prstGeom prst="rect">
            <a:avLst/>
          </a:prstGeom>
        </p:spPr>
        <p:txBody>
          <a:bodyPr wrap="square">
            <a:spAutoFit/>
          </a:bodyPr>
          <a:lstStyle/>
          <a:p>
            <a:r>
              <a:rPr lang="en-US" sz="1600" dirty="0">
                <a:solidFill>
                  <a:srgbClr val="211E1E"/>
                </a:solidFill>
                <a:latin typeface="Calibri" panose="020F0502020204030204" pitchFamily="34" charset="0"/>
                <a:cs typeface="Calibri" panose="020F0502020204030204" pitchFamily="34" charset="0"/>
              </a:rPr>
              <a:t>Monoatomic H(g) with only translational degrees of freedom is already fully excited at low temperatures. The vibrational frequencies (</a:t>
            </a:r>
            <a:r>
              <a:rPr lang="en-US" sz="1600" i="1" dirty="0">
                <a:solidFill>
                  <a:srgbClr val="211E1E"/>
                </a:solidFill>
                <a:latin typeface="Calibri" panose="020F0502020204030204" pitchFamily="34" charset="0"/>
                <a:cs typeface="Calibri" panose="020F0502020204030204" pitchFamily="34" charset="0"/>
              </a:rPr>
              <a:t>n</a:t>
            </a:r>
            <a:r>
              <a:rPr lang="en-US" sz="1600" dirty="0">
                <a:solidFill>
                  <a:srgbClr val="211E1E"/>
                </a:solidFill>
                <a:latin typeface="Calibri" panose="020F0502020204030204" pitchFamily="34" charset="0"/>
                <a:cs typeface="Calibri" panose="020F0502020204030204" pitchFamily="34" charset="0"/>
              </a:rPr>
              <a:t>) of H</a:t>
            </a:r>
            <a:r>
              <a:rPr lang="en-US" sz="1600" dirty="0">
                <a:solidFill>
                  <a:srgbClr val="211E1E"/>
                </a:solidFill>
                <a:effectLst/>
                <a:latin typeface="Calibri" panose="020F0502020204030204" pitchFamily="34" charset="0"/>
                <a:cs typeface="Calibri" panose="020F0502020204030204" pitchFamily="34" charset="0"/>
              </a:rPr>
              <a:t>2</a:t>
            </a:r>
            <a:r>
              <a:rPr lang="en-US" sz="1600" dirty="0">
                <a:solidFill>
                  <a:srgbClr val="211E1E"/>
                </a:solidFill>
                <a:latin typeface="Calibri" panose="020F0502020204030204" pitchFamily="34" charset="0"/>
                <a:cs typeface="Calibri" panose="020F0502020204030204" pitchFamily="34" charset="0"/>
              </a:rPr>
              <a:t>(g) and H</a:t>
            </a:r>
            <a:r>
              <a:rPr lang="en-US" sz="1600" dirty="0">
                <a:solidFill>
                  <a:srgbClr val="211E1E"/>
                </a:solidFill>
                <a:effectLst/>
                <a:latin typeface="Calibri" panose="020F0502020204030204" pitchFamily="34" charset="0"/>
                <a:cs typeface="Calibri" panose="020F0502020204030204" pitchFamily="34" charset="0"/>
              </a:rPr>
              <a:t>2</a:t>
            </a:r>
            <a:r>
              <a:rPr lang="en-US" sz="1600" dirty="0">
                <a:solidFill>
                  <a:srgbClr val="211E1E"/>
                </a:solidFill>
                <a:latin typeface="Calibri" panose="020F0502020204030204" pitchFamily="34" charset="0"/>
                <a:cs typeface="Calibri" panose="020F0502020204030204" pitchFamily="34" charset="0"/>
              </a:rPr>
              <a:t>O(g) are much higher, in the range of 100 THz, and the associated energy levels are significantly excited only at temperatures above 1000 K. At room temperature only a few molecules will have enough energy to excite the vibrational modes, and the heat capacity is much lower than the classical value. The rotational frequencies are of the order 100 times smaller, so they are fully excited above ~10 K. </a:t>
            </a:r>
            <a:endParaRPr lang="en-US" sz="16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14A1254-10B1-BD4E-A9AC-01021E50A160}"/>
              </a:ext>
            </a:extLst>
          </p:cNvPr>
          <p:cNvSpPr>
            <a:spLocks noGrp="1"/>
          </p:cNvSpPr>
          <p:nvPr>
            <p:ph type="sldNum" sz="quarter" idx="12"/>
          </p:nvPr>
        </p:nvSpPr>
        <p:spPr/>
        <p:txBody>
          <a:bodyPr/>
          <a:lstStyle/>
          <a:p>
            <a:fld id="{04AF66D1-50E8-924D-AA9F-C340413085BD}" type="slidenum">
              <a:rPr lang="en-US" smtClean="0"/>
              <a:t>68</a:t>
            </a:fld>
            <a:endParaRPr lang="en-US"/>
          </a:p>
        </p:txBody>
      </p:sp>
      <p:pic>
        <p:nvPicPr>
          <p:cNvPr id="5" name="Picture 4">
            <a:extLst>
              <a:ext uri="{FF2B5EF4-FFF2-40B4-BE49-F238E27FC236}">
                <a16:creationId xmlns:a16="http://schemas.microsoft.com/office/drawing/2014/main" id="{16239C95-B5AE-0E42-9C6A-4B8B9660012B}"/>
              </a:ext>
            </a:extLst>
          </p:cNvPr>
          <p:cNvPicPr>
            <a:picLocks noChangeAspect="1"/>
          </p:cNvPicPr>
          <p:nvPr/>
        </p:nvPicPr>
        <p:blipFill>
          <a:blip r:embed="rId3"/>
          <a:stretch>
            <a:fillRect/>
          </a:stretch>
        </p:blipFill>
        <p:spPr>
          <a:xfrm>
            <a:off x="2779867" y="0"/>
            <a:ext cx="6632266" cy="6858000"/>
          </a:xfrm>
          <a:prstGeom prst="rect">
            <a:avLst/>
          </a:prstGeom>
        </p:spPr>
      </p:pic>
    </p:spTree>
    <p:extLst>
      <p:ext uri="{BB962C8B-B14F-4D97-AF65-F5344CB8AC3E}">
        <p14:creationId xmlns:p14="http://schemas.microsoft.com/office/powerpoint/2010/main" val="370793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795E02-2C73-9245-8A46-4CEBEC5732D7}"/>
              </a:ext>
            </a:extLst>
          </p:cNvPr>
          <p:cNvSpPr txBox="1"/>
          <p:nvPr/>
        </p:nvSpPr>
        <p:spPr>
          <a:xfrm>
            <a:off x="3418115" y="188747"/>
            <a:ext cx="5827877" cy="830997"/>
          </a:xfrm>
          <a:prstGeom prst="rect">
            <a:avLst/>
          </a:prstGeom>
          <a:noFill/>
        </p:spPr>
        <p:txBody>
          <a:bodyPr wrap="none" rtlCol="0">
            <a:spAutoFit/>
          </a:bodyPr>
          <a:lstStyle/>
          <a:p>
            <a:r>
              <a:rPr lang="en-US" sz="2400" b="1" dirty="0"/>
              <a:t>Atoms in a crystal (Dulong and Petit Model)</a:t>
            </a:r>
          </a:p>
          <a:p>
            <a:r>
              <a:rPr lang="en-US" sz="2400" b="1" i="1" dirty="0"/>
              <a:t>Works at high temperature</a:t>
            </a:r>
          </a:p>
        </p:txBody>
      </p:sp>
      <p:sp>
        <p:nvSpPr>
          <p:cNvPr id="3" name="TextBox 2">
            <a:extLst>
              <a:ext uri="{FF2B5EF4-FFF2-40B4-BE49-F238E27FC236}">
                <a16:creationId xmlns:a16="http://schemas.microsoft.com/office/drawing/2014/main" id="{24888703-065A-2045-BE4F-2920A84060E1}"/>
              </a:ext>
            </a:extLst>
          </p:cNvPr>
          <p:cNvSpPr txBox="1"/>
          <p:nvPr/>
        </p:nvSpPr>
        <p:spPr>
          <a:xfrm>
            <a:off x="2166257" y="1132114"/>
            <a:ext cx="4580613" cy="1754326"/>
          </a:xfrm>
          <a:prstGeom prst="rect">
            <a:avLst/>
          </a:prstGeom>
          <a:noFill/>
        </p:spPr>
        <p:txBody>
          <a:bodyPr wrap="none" rtlCol="0">
            <a:spAutoFit/>
          </a:bodyPr>
          <a:lstStyle/>
          <a:p>
            <a:r>
              <a:rPr lang="en-US" dirty="0"/>
              <a:t>Three Harmonic oscillators, x, y, z</a:t>
            </a:r>
          </a:p>
          <a:p>
            <a:r>
              <a:rPr lang="en-US" dirty="0"/>
              <a:t>Spring (Potential Energy)</a:t>
            </a:r>
          </a:p>
          <a:p>
            <a:r>
              <a:rPr lang="en-US" dirty="0" err="1"/>
              <a:t>dU</a:t>
            </a:r>
            <a:r>
              <a:rPr lang="en-US" dirty="0"/>
              <a:t>/dx = F = -</a:t>
            </a:r>
            <a:r>
              <a:rPr lang="en-US" dirty="0" err="1"/>
              <a:t>kx</a:t>
            </a:r>
            <a:r>
              <a:rPr lang="en-US" dirty="0"/>
              <a:t> where x is 0 at the rest position</a:t>
            </a:r>
          </a:p>
          <a:p>
            <a:r>
              <a:rPr lang="en-US" dirty="0"/>
              <a:t>U = -1/2 kx</a:t>
            </a:r>
            <a:r>
              <a:rPr lang="en-US" baseline="30000" dirty="0"/>
              <a:t>2</a:t>
            </a:r>
          </a:p>
          <a:p>
            <a:r>
              <a:rPr lang="en-US" dirty="0"/>
              <a:t>Kinetic Energy</a:t>
            </a:r>
          </a:p>
          <a:p>
            <a:r>
              <a:rPr lang="en-US" dirty="0"/>
              <a:t>U = ½ mc</a:t>
            </a:r>
            <a:r>
              <a:rPr lang="en-US" baseline="30000" dirty="0"/>
              <a:t>2</a:t>
            </a:r>
          </a:p>
        </p:txBody>
      </p:sp>
      <p:pic>
        <p:nvPicPr>
          <p:cNvPr id="4" name="Picture 3">
            <a:extLst>
              <a:ext uri="{FF2B5EF4-FFF2-40B4-BE49-F238E27FC236}">
                <a16:creationId xmlns:a16="http://schemas.microsoft.com/office/drawing/2014/main" id="{53947507-8AA9-7B42-B665-650FDBEC2100}"/>
              </a:ext>
            </a:extLst>
          </p:cNvPr>
          <p:cNvPicPr>
            <a:picLocks noChangeAspect="1"/>
          </p:cNvPicPr>
          <p:nvPr/>
        </p:nvPicPr>
        <p:blipFill>
          <a:blip r:embed="rId2"/>
          <a:stretch>
            <a:fillRect/>
          </a:stretch>
        </p:blipFill>
        <p:spPr>
          <a:xfrm>
            <a:off x="1817915" y="2886440"/>
            <a:ext cx="8686800" cy="1168400"/>
          </a:xfrm>
          <a:prstGeom prst="rect">
            <a:avLst/>
          </a:prstGeom>
        </p:spPr>
      </p:pic>
      <p:pic>
        <p:nvPicPr>
          <p:cNvPr id="5" name="Picture 4">
            <a:extLst>
              <a:ext uri="{FF2B5EF4-FFF2-40B4-BE49-F238E27FC236}">
                <a16:creationId xmlns:a16="http://schemas.microsoft.com/office/drawing/2014/main" id="{D8AEA19E-878B-4D4E-8645-155FB1823B77}"/>
              </a:ext>
            </a:extLst>
          </p:cNvPr>
          <p:cNvPicPr>
            <a:picLocks noChangeAspect="1"/>
          </p:cNvPicPr>
          <p:nvPr/>
        </p:nvPicPr>
        <p:blipFill>
          <a:blip r:embed="rId3"/>
          <a:stretch>
            <a:fillRect/>
          </a:stretch>
        </p:blipFill>
        <p:spPr>
          <a:xfrm>
            <a:off x="1945822" y="4166312"/>
            <a:ext cx="1790700" cy="482600"/>
          </a:xfrm>
          <a:prstGeom prst="rect">
            <a:avLst/>
          </a:prstGeom>
        </p:spPr>
      </p:pic>
      <p:pic>
        <p:nvPicPr>
          <p:cNvPr id="6" name="Picture 5">
            <a:extLst>
              <a:ext uri="{FF2B5EF4-FFF2-40B4-BE49-F238E27FC236}">
                <a16:creationId xmlns:a16="http://schemas.microsoft.com/office/drawing/2014/main" id="{47495948-5AB3-8B47-864C-E487CA8F22FE}"/>
              </a:ext>
            </a:extLst>
          </p:cNvPr>
          <p:cNvPicPr>
            <a:picLocks noChangeAspect="1"/>
          </p:cNvPicPr>
          <p:nvPr/>
        </p:nvPicPr>
        <p:blipFill>
          <a:blip r:embed="rId4"/>
          <a:stretch>
            <a:fillRect/>
          </a:stretch>
        </p:blipFill>
        <p:spPr>
          <a:xfrm>
            <a:off x="5425621" y="3734512"/>
            <a:ext cx="2451100" cy="1346200"/>
          </a:xfrm>
          <a:prstGeom prst="rect">
            <a:avLst/>
          </a:prstGeom>
        </p:spPr>
      </p:pic>
      <p:sp>
        <p:nvSpPr>
          <p:cNvPr id="7" name="TextBox 6">
            <a:extLst>
              <a:ext uri="{FF2B5EF4-FFF2-40B4-BE49-F238E27FC236}">
                <a16:creationId xmlns:a16="http://schemas.microsoft.com/office/drawing/2014/main" id="{46DF656D-C54F-284E-9033-763E3ACD436F}"/>
              </a:ext>
            </a:extLst>
          </p:cNvPr>
          <p:cNvSpPr txBox="1"/>
          <p:nvPr/>
        </p:nvSpPr>
        <p:spPr>
          <a:xfrm>
            <a:off x="1817915" y="4996543"/>
            <a:ext cx="3767826" cy="369332"/>
          </a:xfrm>
          <a:prstGeom prst="rect">
            <a:avLst/>
          </a:prstGeom>
          <a:noFill/>
        </p:spPr>
        <p:txBody>
          <a:bodyPr wrap="none" rtlCol="0">
            <a:spAutoFit/>
          </a:bodyPr>
          <a:lstStyle/>
          <a:p>
            <a:r>
              <a:rPr lang="en-US" dirty="0"/>
              <a:t>Three oscillator per atom so U</a:t>
            </a:r>
            <a:r>
              <a:rPr lang="en-US" baseline="-25000" dirty="0"/>
              <a:t>m</a:t>
            </a:r>
            <a:r>
              <a:rPr lang="en-US" dirty="0"/>
              <a:t> = 3RT</a:t>
            </a:r>
          </a:p>
        </p:txBody>
      </p:sp>
      <p:pic>
        <p:nvPicPr>
          <p:cNvPr id="8" name="Picture 7">
            <a:extLst>
              <a:ext uri="{FF2B5EF4-FFF2-40B4-BE49-F238E27FC236}">
                <a16:creationId xmlns:a16="http://schemas.microsoft.com/office/drawing/2014/main" id="{911A7881-5D62-BB45-A94E-72235BEA1E40}"/>
              </a:ext>
            </a:extLst>
          </p:cNvPr>
          <p:cNvPicPr>
            <a:picLocks noChangeAspect="1"/>
          </p:cNvPicPr>
          <p:nvPr/>
        </p:nvPicPr>
        <p:blipFill>
          <a:blip r:embed="rId5"/>
          <a:stretch>
            <a:fillRect/>
          </a:stretch>
        </p:blipFill>
        <p:spPr>
          <a:xfrm>
            <a:off x="1817915" y="5590615"/>
            <a:ext cx="4660900" cy="520700"/>
          </a:xfrm>
          <a:prstGeom prst="rect">
            <a:avLst/>
          </a:prstGeom>
        </p:spPr>
      </p:pic>
      <p:sp>
        <p:nvSpPr>
          <p:cNvPr id="9" name="TextBox 8">
            <a:extLst>
              <a:ext uri="{FF2B5EF4-FFF2-40B4-BE49-F238E27FC236}">
                <a16:creationId xmlns:a16="http://schemas.microsoft.com/office/drawing/2014/main" id="{0B3BC8C8-10CA-5D45-AC5E-7DFEC3DAE679}"/>
              </a:ext>
            </a:extLst>
          </p:cNvPr>
          <p:cNvSpPr txBox="1"/>
          <p:nvPr/>
        </p:nvSpPr>
        <p:spPr>
          <a:xfrm>
            <a:off x="7151914" y="5181209"/>
            <a:ext cx="2619628" cy="646331"/>
          </a:xfrm>
          <a:prstGeom prst="rect">
            <a:avLst/>
          </a:prstGeom>
          <a:noFill/>
        </p:spPr>
        <p:txBody>
          <a:bodyPr wrap="none" rtlCol="0">
            <a:spAutoFit/>
          </a:bodyPr>
          <a:lstStyle/>
          <a:p>
            <a:r>
              <a:rPr lang="en-US" dirty="0" err="1"/>
              <a:t>dU</a:t>
            </a:r>
            <a:r>
              <a:rPr lang="en-US" dirty="0"/>
              <a:t> = -</a:t>
            </a:r>
            <a:r>
              <a:rPr lang="en-US" dirty="0" err="1"/>
              <a:t>pdV</a:t>
            </a:r>
            <a:r>
              <a:rPr lang="en-US" dirty="0"/>
              <a:t> + </a:t>
            </a:r>
            <a:r>
              <a:rPr lang="en-US" dirty="0" err="1"/>
              <a:t>TdS</a:t>
            </a:r>
            <a:endParaRPr lang="en-US" dirty="0"/>
          </a:p>
          <a:p>
            <a:r>
              <a:rPr lang="en-US" dirty="0"/>
              <a:t>d(U/dT)</a:t>
            </a:r>
            <a:r>
              <a:rPr lang="en-US" baseline="-25000" dirty="0"/>
              <a:t> V</a:t>
            </a:r>
            <a:r>
              <a:rPr lang="en-US" dirty="0"/>
              <a:t> = T(</a:t>
            </a:r>
            <a:r>
              <a:rPr lang="en-US" dirty="0" err="1"/>
              <a:t>dS</a:t>
            </a:r>
            <a:r>
              <a:rPr lang="en-US" dirty="0"/>
              <a:t>/dT)</a:t>
            </a:r>
            <a:r>
              <a:rPr lang="en-US" baseline="-25000" dirty="0"/>
              <a:t> V</a:t>
            </a:r>
            <a:r>
              <a:rPr lang="en-US" dirty="0"/>
              <a:t> = C</a:t>
            </a:r>
            <a:r>
              <a:rPr lang="en-US" baseline="-25000" dirty="0"/>
              <a:t>V</a:t>
            </a:r>
          </a:p>
        </p:txBody>
      </p:sp>
      <p:sp>
        <p:nvSpPr>
          <p:cNvPr id="10" name="TextBox 9">
            <a:extLst>
              <a:ext uri="{FF2B5EF4-FFF2-40B4-BE49-F238E27FC236}">
                <a16:creationId xmlns:a16="http://schemas.microsoft.com/office/drawing/2014/main" id="{8A6CD0ED-5E35-8844-999A-58C1969AA69B}"/>
              </a:ext>
            </a:extLst>
          </p:cNvPr>
          <p:cNvSpPr txBox="1"/>
          <p:nvPr/>
        </p:nvSpPr>
        <p:spPr>
          <a:xfrm flipH="1">
            <a:off x="10550434" y="4900128"/>
            <a:ext cx="787281" cy="923330"/>
          </a:xfrm>
          <a:prstGeom prst="rect">
            <a:avLst/>
          </a:prstGeom>
          <a:noFill/>
        </p:spPr>
        <p:txBody>
          <a:bodyPr wrap="square" rtlCol="0">
            <a:spAutoFit/>
          </a:bodyPr>
          <a:lstStyle/>
          <a:p>
            <a:r>
              <a:rPr lang="en-US" dirty="0"/>
              <a:t>-SUV</a:t>
            </a:r>
          </a:p>
          <a:p>
            <a:r>
              <a:rPr lang="en-US" dirty="0"/>
              <a:t> H  A</a:t>
            </a:r>
          </a:p>
          <a:p>
            <a:r>
              <a:rPr lang="en-US" dirty="0"/>
              <a:t>-</a:t>
            </a:r>
            <a:r>
              <a:rPr lang="en-US" dirty="0" err="1"/>
              <a:t>pGT</a:t>
            </a:r>
            <a:endParaRPr lang="en-US" dirty="0"/>
          </a:p>
        </p:txBody>
      </p:sp>
      <p:sp>
        <p:nvSpPr>
          <p:cNvPr id="11" name="Slide Number Placeholder 10">
            <a:extLst>
              <a:ext uri="{FF2B5EF4-FFF2-40B4-BE49-F238E27FC236}">
                <a16:creationId xmlns:a16="http://schemas.microsoft.com/office/drawing/2014/main" id="{A010DD3E-AF56-AA43-B5A7-2CF304F1C769}"/>
              </a:ext>
            </a:extLst>
          </p:cNvPr>
          <p:cNvSpPr>
            <a:spLocks noGrp="1"/>
          </p:cNvSpPr>
          <p:nvPr>
            <p:ph type="sldNum" sz="quarter" idx="12"/>
          </p:nvPr>
        </p:nvSpPr>
        <p:spPr/>
        <p:txBody>
          <a:bodyPr/>
          <a:lstStyle/>
          <a:p>
            <a:fld id="{04AF66D1-50E8-924D-AA9F-C340413085BD}" type="slidenum">
              <a:rPr lang="en-US" smtClean="0"/>
              <a:t>69</a:t>
            </a:fld>
            <a:endParaRPr lang="en-US"/>
          </a:p>
        </p:txBody>
      </p:sp>
      <p:sp>
        <p:nvSpPr>
          <p:cNvPr id="12" name="TextBox 11">
            <a:extLst>
              <a:ext uri="{FF2B5EF4-FFF2-40B4-BE49-F238E27FC236}">
                <a16:creationId xmlns:a16="http://schemas.microsoft.com/office/drawing/2014/main" id="{F3899851-E92D-E040-BDF4-BF419615EC60}"/>
              </a:ext>
            </a:extLst>
          </p:cNvPr>
          <p:cNvSpPr txBox="1"/>
          <p:nvPr/>
        </p:nvSpPr>
        <p:spPr>
          <a:xfrm>
            <a:off x="7472855" y="1261241"/>
            <a:ext cx="3364062" cy="923330"/>
          </a:xfrm>
          <a:prstGeom prst="rect">
            <a:avLst/>
          </a:prstGeom>
          <a:noFill/>
        </p:spPr>
        <p:txBody>
          <a:bodyPr wrap="none" rtlCol="0">
            <a:spAutoFit/>
          </a:bodyPr>
          <a:lstStyle/>
          <a:p>
            <a:r>
              <a:rPr lang="en-US" b="1" dirty="0"/>
              <a:t>Each atom in a solid has 6 springs</a:t>
            </a:r>
          </a:p>
          <a:p>
            <a:r>
              <a:rPr lang="en-US" b="1" dirty="0"/>
              <a:t>Each spring with ½ </a:t>
            </a:r>
            <a:r>
              <a:rPr lang="en-US" b="1" dirty="0" err="1"/>
              <a:t>kT</a:t>
            </a:r>
            <a:r>
              <a:rPr lang="en-US" b="1" dirty="0"/>
              <a:t> energy</a:t>
            </a:r>
          </a:p>
          <a:p>
            <a:r>
              <a:rPr lang="en-US" b="1" dirty="0"/>
              <a:t>So, 6/2R = 3R = </a:t>
            </a:r>
            <a:r>
              <a:rPr lang="en-US" b="1" dirty="0" err="1"/>
              <a:t>C</a:t>
            </a:r>
            <a:r>
              <a:rPr lang="en-US" b="1" baseline="-25000" dirty="0" err="1"/>
              <a:t>v</a:t>
            </a:r>
            <a:endParaRPr lang="en-US" b="1" baseline="-25000" dirty="0"/>
          </a:p>
        </p:txBody>
      </p:sp>
    </p:spTree>
    <p:extLst>
      <p:ext uri="{BB962C8B-B14F-4D97-AF65-F5344CB8AC3E}">
        <p14:creationId xmlns:p14="http://schemas.microsoft.com/office/powerpoint/2010/main" val="2019071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7</a:t>
            </a:fld>
            <a:endParaRPr lang="en-US"/>
          </a:p>
        </p:txBody>
      </p:sp>
      <p:sp>
        <p:nvSpPr>
          <p:cNvPr id="2" name="TextBox 1">
            <a:extLst>
              <a:ext uri="{FF2B5EF4-FFF2-40B4-BE49-F238E27FC236}">
                <a16:creationId xmlns:a16="http://schemas.microsoft.com/office/drawing/2014/main" id="{21E7ED6E-AC70-5D48-9529-CCE055A3B20C}"/>
              </a:ext>
            </a:extLst>
          </p:cNvPr>
          <p:cNvSpPr txBox="1"/>
          <p:nvPr/>
        </p:nvSpPr>
        <p:spPr>
          <a:xfrm>
            <a:off x="4515438" y="377072"/>
            <a:ext cx="3186261"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Clausius-</a:t>
            </a:r>
            <a:r>
              <a:rPr lang="en-US" b="1" dirty="0" err="1">
                <a:latin typeface="Times New Roman" panose="02020603050405020304" pitchFamily="18" charset="0"/>
                <a:cs typeface="Times New Roman" panose="02020603050405020304" pitchFamily="18" charset="0"/>
              </a:rPr>
              <a:t>Clapeyron</a:t>
            </a:r>
            <a:r>
              <a:rPr lang="en-US" b="1" dirty="0">
                <a:latin typeface="Times New Roman" panose="02020603050405020304" pitchFamily="18" charset="0"/>
                <a:cs typeface="Times New Roman" panose="02020603050405020304" pitchFamily="18" charset="0"/>
              </a:rPr>
              <a:t> Equation</a:t>
            </a:r>
          </a:p>
        </p:txBody>
      </p:sp>
      <p:sp>
        <p:nvSpPr>
          <p:cNvPr id="3" name="TextBox 2">
            <a:extLst>
              <a:ext uri="{FF2B5EF4-FFF2-40B4-BE49-F238E27FC236}">
                <a16:creationId xmlns:a16="http://schemas.microsoft.com/office/drawing/2014/main" id="{D7E7CAEC-A1CF-DD4B-9806-92D4C3E45012}"/>
              </a:ext>
            </a:extLst>
          </p:cNvPr>
          <p:cNvSpPr txBox="1"/>
          <p:nvPr/>
        </p:nvSpPr>
        <p:spPr>
          <a:xfrm>
            <a:off x="1376312" y="1432874"/>
            <a:ext cx="4977354" cy="369332"/>
          </a:xfrm>
          <a:prstGeom prst="rect">
            <a:avLst/>
          </a:prstGeom>
          <a:noFill/>
        </p:spPr>
        <p:txBody>
          <a:bodyPr wrap="square" rtlCol="0">
            <a:spAutoFit/>
          </a:bodyPr>
          <a:lstStyle/>
          <a:p>
            <a:r>
              <a:rPr lang="en-US" dirty="0"/>
              <a:t>Consider two phases at equilibrium, </a:t>
            </a:r>
            <a:r>
              <a:rPr lang="en-US" dirty="0">
                <a:latin typeface="Symbol" pitchFamily="2" charset="2"/>
              </a:rPr>
              <a:t>a</a:t>
            </a:r>
            <a:r>
              <a:rPr lang="en-US" dirty="0"/>
              <a:t> and </a:t>
            </a:r>
            <a:r>
              <a:rPr lang="en-US" dirty="0">
                <a:latin typeface="Symbol" pitchFamily="2" charset="2"/>
              </a:rPr>
              <a:t>b</a:t>
            </a:r>
          </a:p>
        </p:txBody>
      </p:sp>
      <p:sp>
        <p:nvSpPr>
          <p:cNvPr id="4" name="TextBox 3">
            <a:extLst>
              <a:ext uri="{FF2B5EF4-FFF2-40B4-BE49-F238E27FC236}">
                <a16:creationId xmlns:a16="http://schemas.microsoft.com/office/drawing/2014/main" id="{E2983BE9-D251-7A4E-BB07-1B6636A92E81}"/>
              </a:ext>
            </a:extLst>
          </p:cNvPr>
          <p:cNvSpPr txBox="1"/>
          <p:nvPr/>
        </p:nvSpPr>
        <p:spPr>
          <a:xfrm>
            <a:off x="2168165" y="2395823"/>
            <a:ext cx="1263192" cy="369332"/>
          </a:xfrm>
          <a:prstGeom prst="rect">
            <a:avLst/>
          </a:prstGeom>
          <a:noFill/>
        </p:spPr>
        <p:txBody>
          <a:bodyPr wrap="square" rtlCol="0">
            <a:spAutoFit/>
          </a:bodyPr>
          <a:lstStyle/>
          <a:p>
            <a:r>
              <a:rPr lang="en-US" dirty="0" err="1"/>
              <a:t>d</a:t>
            </a:r>
            <a:r>
              <a:rPr lang="en-US" dirty="0" err="1">
                <a:latin typeface="Symbol" pitchFamily="2" charset="2"/>
              </a:rPr>
              <a:t>m</a:t>
            </a:r>
            <a:r>
              <a:rPr lang="en-US" baseline="-25000" dirty="0" err="1">
                <a:latin typeface="Symbol" pitchFamily="2" charset="2"/>
              </a:rPr>
              <a:t>a</a:t>
            </a:r>
            <a:r>
              <a:rPr lang="en-US" dirty="0"/>
              <a:t> = </a:t>
            </a:r>
            <a:r>
              <a:rPr lang="en-US" dirty="0" err="1"/>
              <a:t>d</a:t>
            </a:r>
            <a:r>
              <a:rPr lang="en-US" dirty="0" err="1">
                <a:latin typeface="Symbol" pitchFamily="2" charset="2"/>
              </a:rPr>
              <a:t>m</a:t>
            </a:r>
            <a:r>
              <a:rPr lang="en-US" baseline="-25000" dirty="0" err="1">
                <a:latin typeface="Symbol" pitchFamily="2" charset="2"/>
              </a:rPr>
              <a:t>b</a:t>
            </a:r>
            <a:r>
              <a:rPr lang="en-US" dirty="0"/>
              <a:t> </a:t>
            </a:r>
          </a:p>
        </p:txBody>
      </p:sp>
      <p:sp>
        <p:nvSpPr>
          <p:cNvPr id="7" name="TextBox 6">
            <a:extLst>
              <a:ext uri="{FF2B5EF4-FFF2-40B4-BE49-F238E27FC236}">
                <a16:creationId xmlns:a16="http://schemas.microsoft.com/office/drawing/2014/main" id="{1EE61E54-297D-4844-B5C9-225535854501}"/>
              </a:ext>
            </a:extLst>
          </p:cNvPr>
          <p:cNvSpPr txBox="1"/>
          <p:nvPr/>
        </p:nvSpPr>
        <p:spPr>
          <a:xfrm>
            <a:off x="6767750" y="1802206"/>
            <a:ext cx="981082" cy="923330"/>
          </a:xfrm>
          <a:prstGeom prst="rect">
            <a:avLst/>
          </a:prstGeom>
          <a:noFill/>
        </p:spPr>
        <p:txBody>
          <a:bodyPr wrap="square" rtlCol="0">
            <a:spAutoFit/>
          </a:bodyPr>
          <a:lstStyle/>
          <a:p>
            <a:r>
              <a:rPr lang="en-US" dirty="0"/>
              <a:t>-S  U  V</a:t>
            </a:r>
          </a:p>
          <a:p>
            <a:r>
              <a:rPr lang="en-US" dirty="0"/>
              <a:t>H       A</a:t>
            </a:r>
          </a:p>
          <a:p>
            <a:r>
              <a:rPr lang="en-US" dirty="0"/>
              <a:t>-p  G  T</a:t>
            </a:r>
          </a:p>
        </p:txBody>
      </p:sp>
      <p:sp>
        <p:nvSpPr>
          <p:cNvPr id="10" name="TextBox 9">
            <a:extLst>
              <a:ext uri="{FF2B5EF4-FFF2-40B4-BE49-F238E27FC236}">
                <a16:creationId xmlns:a16="http://schemas.microsoft.com/office/drawing/2014/main" id="{DB2EAB82-9668-22C5-0FC0-D5A1A9C0F183}"/>
              </a:ext>
            </a:extLst>
          </p:cNvPr>
          <p:cNvSpPr txBox="1"/>
          <p:nvPr/>
        </p:nvSpPr>
        <p:spPr>
          <a:xfrm>
            <a:off x="4230989" y="2527124"/>
            <a:ext cx="5637167" cy="3416320"/>
          </a:xfrm>
          <a:prstGeom prst="rect">
            <a:avLst/>
          </a:prstGeom>
          <a:noFill/>
        </p:spPr>
        <p:txBody>
          <a:bodyPr wrap="square" rtlCol="0">
            <a:spAutoFit/>
          </a:bodyPr>
          <a:lstStyle/>
          <a:p>
            <a:r>
              <a:rPr lang="en-US" dirty="0" err="1"/>
              <a:t>dG</a:t>
            </a:r>
            <a:r>
              <a:rPr lang="en-US" dirty="0"/>
              <a:t> = </a:t>
            </a:r>
            <a:r>
              <a:rPr lang="en-US" dirty="0" err="1"/>
              <a:t>Vdp</a:t>
            </a:r>
            <a:r>
              <a:rPr lang="en-US" dirty="0"/>
              <a:t> –</a:t>
            </a:r>
            <a:r>
              <a:rPr lang="en-US" dirty="0" err="1"/>
              <a:t>SdT</a:t>
            </a:r>
            <a:endParaRPr lang="en-US" dirty="0"/>
          </a:p>
          <a:p>
            <a:r>
              <a:rPr lang="en-US" dirty="0"/>
              <a:t>so</a:t>
            </a:r>
          </a:p>
          <a:p>
            <a:r>
              <a:rPr lang="en-US" dirty="0" err="1"/>
              <a:t>V</a:t>
            </a:r>
            <a:r>
              <a:rPr lang="en-US" baseline="30000" dirty="0" err="1">
                <a:latin typeface="Symbol" pitchFamily="2" charset="2"/>
              </a:rPr>
              <a:t>a</a:t>
            </a:r>
            <a:r>
              <a:rPr lang="en-US" dirty="0" err="1"/>
              <a:t>dp</a:t>
            </a:r>
            <a:r>
              <a:rPr lang="en-US" dirty="0"/>
              <a:t> – </a:t>
            </a:r>
            <a:r>
              <a:rPr lang="en-US" dirty="0" err="1"/>
              <a:t>S</a:t>
            </a:r>
            <a:r>
              <a:rPr lang="en-US" baseline="30000" dirty="0" err="1">
                <a:latin typeface="Symbol" pitchFamily="2" charset="2"/>
              </a:rPr>
              <a:t>a</a:t>
            </a:r>
            <a:r>
              <a:rPr lang="en-US" dirty="0" err="1"/>
              <a:t>dT</a:t>
            </a:r>
            <a:r>
              <a:rPr lang="en-US" dirty="0"/>
              <a:t> = </a:t>
            </a:r>
            <a:r>
              <a:rPr lang="en-US" dirty="0" err="1"/>
              <a:t>V</a:t>
            </a:r>
            <a:r>
              <a:rPr lang="en-US" baseline="30000" dirty="0" err="1">
                <a:latin typeface="Symbol" pitchFamily="2" charset="2"/>
              </a:rPr>
              <a:t>b</a:t>
            </a:r>
            <a:r>
              <a:rPr lang="en-US" dirty="0" err="1"/>
              <a:t>dp</a:t>
            </a:r>
            <a:r>
              <a:rPr lang="en-US" dirty="0"/>
              <a:t> – </a:t>
            </a:r>
            <a:r>
              <a:rPr lang="en-US" dirty="0" err="1"/>
              <a:t>S</a:t>
            </a:r>
            <a:r>
              <a:rPr lang="en-US" baseline="30000" dirty="0" err="1">
                <a:latin typeface="Symbol" pitchFamily="2" charset="2"/>
              </a:rPr>
              <a:t>b</a:t>
            </a:r>
            <a:r>
              <a:rPr lang="en-US" dirty="0" err="1"/>
              <a:t>dT</a:t>
            </a:r>
            <a:endParaRPr lang="en-US" dirty="0"/>
          </a:p>
          <a:p>
            <a:r>
              <a:rPr lang="en-US" dirty="0"/>
              <a:t>so</a:t>
            </a:r>
          </a:p>
          <a:p>
            <a:r>
              <a:rPr lang="en-US" dirty="0" err="1"/>
              <a:t>dp</a:t>
            </a:r>
            <a:r>
              <a:rPr lang="en-US" baseline="-25000" dirty="0" err="1"/>
              <a:t>trans</a:t>
            </a:r>
            <a:r>
              <a:rPr lang="en-US" dirty="0"/>
              <a:t>/dT = </a:t>
            </a:r>
            <a:r>
              <a:rPr lang="en-US" dirty="0">
                <a:latin typeface="Symbol" pitchFamily="2" charset="2"/>
              </a:rPr>
              <a:t>D</a:t>
            </a:r>
            <a:r>
              <a:rPr lang="en-US" dirty="0"/>
              <a:t>S/</a:t>
            </a:r>
            <a:r>
              <a:rPr lang="en-US" dirty="0">
                <a:latin typeface="Symbol" pitchFamily="2" charset="2"/>
              </a:rPr>
              <a:t>D</a:t>
            </a:r>
            <a:r>
              <a:rPr lang="en-US" dirty="0"/>
              <a:t>V</a:t>
            </a:r>
          </a:p>
          <a:p>
            <a:r>
              <a:rPr lang="en-US" dirty="0"/>
              <a:t>and</a:t>
            </a:r>
          </a:p>
          <a:p>
            <a:r>
              <a:rPr lang="en-US" dirty="0">
                <a:latin typeface="Symbol" pitchFamily="2" charset="2"/>
              </a:rPr>
              <a:t>D</a:t>
            </a:r>
            <a:r>
              <a:rPr lang="en-US" dirty="0"/>
              <a:t>G = 0 = </a:t>
            </a:r>
            <a:r>
              <a:rPr lang="en-US" dirty="0">
                <a:latin typeface="Symbol" pitchFamily="2" charset="2"/>
              </a:rPr>
              <a:t>D</a:t>
            </a:r>
            <a:r>
              <a:rPr lang="en-US" dirty="0"/>
              <a:t>H – </a:t>
            </a:r>
            <a:r>
              <a:rPr lang="en-US" dirty="0" err="1"/>
              <a:t>T</a:t>
            </a:r>
            <a:r>
              <a:rPr lang="en-US" baseline="-25000" dirty="0" err="1"/>
              <a:t>trans</a:t>
            </a:r>
            <a:r>
              <a:rPr lang="en-US" dirty="0" err="1">
                <a:latin typeface="Symbol" pitchFamily="2" charset="2"/>
              </a:rPr>
              <a:t>D</a:t>
            </a:r>
            <a:r>
              <a:rPr lang="en-US" dirty="0" err="1"/>
              <a:t>S</a:t>
            </a:r>
            <a:r>
              <a:rPr lang="en-US" dirty="0"/>
              <a:t>   so  </a:t>
            </a:r>
            <a:r>
              <a:rPr lang="en-US" dirty="0">
                <a:latin typeface="Symbol" pitchFamily="2" charset="2"/>
              </a:rPr>
              <a:t>D</a:t>
            </a:r>
            <a:r>
              <a:rPr lang="en-US" dirty="0"/>
              <a:t>S = </a:t>
            </a:r>
            <a:r>
              <a:rPr lang="en-US" dirty="0">
                <a:latin typeface="Symbol" pitchFamily="2" charset="2"/>
              </a:rPr>
              <a:t>D</a:t>
            </a:r>
            <a:r>
              <a:rPr lang="en-US" dirty="0"/>
              <a:t>H/</a:t>
            </a:r>
            <a:r>
              <a:rPr lang="en-US" dirty="0" err="1"/>
              <a:t>T</a:t>
            </a:r>
            <a:r>
              <a:rPr lang="en-US" baseline="-25000" dirty="0" err="1"/>
              <a:t>trans</a:t>
            </a:r>
            <a:endParaRPr lang="en-US" baseline="-25000" dirty="0"/>
          </a:p>
          <a:p>
            <a:r>
              <a:rPr lang="en-US" dirty="0"/>
              <a:t>and </a:t>
            </a:r>
          </a:p>
          <a:p>
            <a:r>
              <a:rPr lang="en-US" b="1" dirty="0" err="1"/>
              <a:t>dp</a:t>
            </a:r>
            <a:r>
              <a:rPr lang="en-US" baseline="-25000" dirty="0" err="1"/>
              <a:t>trans</a:t>
            </a:r>
            <a:r>
              <a:rPr lang="en-US" b="1" dirty="0"/>
              <a:t>/dT = </a:t>
            </a:r>
            <a:r>
              <a:rPr lang="en-US" b="1" dirty="0">
                <a:latin typeface="Symbol" pitchFamily="2" charset="2"/>
              </a:rPr>
              <a:t>D</a:t>
            </a:r>
            <a:r>
              <a:rPr lang="en-US" b="1" dirty="0"/>
              <a:t>H/(</a:t>
            </a:r>
            <a:r>
              <a:rPr lang="en-US" b="1" dirty="0" err="1"/>
              <a:t>T</a:t>
            </a:r>
            <a:r>
              <a:rPr lang="en-US" baseline="-25000" dirty="0" err="1"/>
              <a:t>trans</a:t>
            </a:r>
            <a:r>
              <a:rPr lang="en-US" b="1" dirty="0" err="1">
                <a:latin typeface="Symbol" pitchFamily="2" charset="2"/>
              </a:rPr>
              <a:t>D</a:t>
            </a:r>
            <a:r>
              <a:rPr lang="en-US" b="1" dirty="0" err="1"/>
              <a:t>V</a:t>
            </a:r>
            <a:r>
              <a:rPr lang="en-US" b="1" dirty="0"/>
              <a:t>)  </a:t>
            </a:r>
            <a:r>
              <a:rPr lang="en-US" dirty="0"/>
              <a:t>Clapeyron Equation</a:t>
            </a:r>
          </a:p>
          <a:p>
            <a:r>
              <a:rPr lang="en-US" dirty="0">
                <a:latin typeface="Times New Roman" panose="02020603050405020304" pitchFamily="18" charset="0"/>
                <a:cs typeface="Times New Roman" panose="02020603050405020304" pitchFamily="18" charset="0"/>
              </a:rPr>
              <a:t>For transition to a gas phase, </a:t>
            </a:r>
            <a:r>
              <a:rPr lang="en-US" dirty="0">
                <a:latin typeface="Symbol" pitchFamily="2" charset="2"/>
              </a:rPr>
              <a:t>D</a:t>
            </a:r>
            <a:r>
              <a:rPr lang="en-US" dirty="0"/>
              <a:t>V ~ </a:t>
            </a:r>
            <a:r>
              <a:rPr lang="en-US" dirty="0" err="1"/>
              <a:t>V</a:t>
            </a:r>
            <a:r>
              <a:rPr lang="en-US" baseline="30000" dirty="0" err="1"/>
              <a:t>gas</a:t>
            </a:r>
            <a:endParaRPr lang="en-US" dirty="0"/>
          </a:p>
          <a:p>
            <a:r>
              <a:rPr lang="en-US" dirty="0">
                <a:latin typeface="Times New Roman" panose="02020603050405020304" pitchFamily="18" charset="0"/>
                <a:cs typeface="Times New Roman" panose="02020603050405020304" pitchFamily="18" charset="0"/>
              </a:rPr>
              <a:t>and for low density gas (ideal) V = RT/p</a:t>
            </a:r>
          </a:p>
          <a:p>
            <a:r>
              <a:rPr lang="en-US" b="1" dirty="0"/>
              <a:t>d(</a:t>
            </a:r>
            <a:r>
              <a:rPr lang="en-US" b="1" dirty="0" err="1"/>
              <a:t>lnp</a:t>
            </a:r>
            <a:r>
              <a:rPr lang="en-US" baseline="-25000" dirty="0" err="1"/>
              <a:t>vap</a:t>
            </a:r>
            <a:r>
              <a:rPr lang="en-US" b="1" dirty="0"/>
              <a:t>)/dT = </a:t>
            </a:r>
            <a:r>
              <a:rPr lang="en-US" b="1" dirty="0" err="1">
                <a:latin typeface="Symbol" pitchFamily="2" charset="2"/>
              </a:rPr>
              <a:t>D</a:t>
            </a:r>
            <a:r>
              <a:rPr lang="en-US" b="1" dirty="0" err="1"/>
              <a:t>H</a:t>
            </a:r>
            <a:r>
              <a:rPr lang="en-US" baseline="-25000" dirty="0" err="1"/>
              <a:t>vap</a:t>
            </a:r>
            <a:r>
              <a:rPr lang="en-US" b="1" dirty="0"/>
              <a:t>/(RT</a:t>
            </a:r>
            <a:r>
              <a:rPr lang="en-US" baseline="-25000" dirty="0"/>
              <a:t>vap</a:t>
            </a:r>
            <a:r>
              <a:rPr lang="en-US" b="1" baseline="30000" dirty="0">
                <a:latin typeface="Symbol" pitchFamily="2" charset="2"/>
              </a:rPr>
              <a:t>2</a:t>
            </a:r>
            <a:r>
              <a:rPr lang="en-US" b="1" dirty="0"/>
              <a:t>)  </a:t>
            </a:r>
            <a:r>
              <a:rPr lang="en-US" dirty="0">
                <a:latin typeface="Times New Roman" panose="02020603050405020304" pitchFamily="18" charset="0"/>
                <a:cs typeface="Times New Roman" panose="02020603050405020304" pitchFamily="18" charset="0"/>
              </a:rPr>
              <a:t>Clausius-Clapeyron Equation</a:t>
            </a:r>
          </a:p>
        </p:txBody>
      </p:sp>
      <p:sp>
        <p:nvSpPr>
          <p:cNvPr id="11" name="TextBox 10">
            <a:extLst>
              <a:ext uri="{FF2B5EF4-FFF2-40B4-BE49-F238E27FC236}">
                <a16:creationId xmlns:a16="http://schemas.microsoft.com/office/drawing/2014/main" id="{4C3CB24E-14CB-ECEF-1720-E2887256DCC3}"/>
              </a:ext>
            </a:extLst>
          </p:cNvPr>
          <p:cNvSpPr txBox="1"/>
          <p:nvPr/>
        </p:nvSpPr>
        <p:spPr>
          <a:xfrm>
            <a:off x="3099141" y="6058231"/>
            <a:ext cx="634276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This allows calculation of the vapor pressure as a function of T</a:t>
            </a:r>
          </a:p>
        </p:txBody>
      </p:sp>
    </p:spTree>
    <p:extLst>
      <p:ext uri="{BB962C8B-B14F-4D97-AF65-F5344CB8AC3E}">
        <p14:creationId xmlns:p14="http://schemas.microsoft.com/office/powerpoint/2010/main" val="6873567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p:txBody>
          <a:bodyPr/>
          <a:lstStyle/>
          <a:p>
            <a:fld id="{04AF66D1-50E8-924D-AA9F-C340413085BD}" type="slidenum">
              <a:rPr lang="en-US" smtClean="0"/>
              <a:t>70</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297150" cy="461665"/>
          </a:xfrm>
          <a:prstGeom prst="rect">
            <a:avLst/>
          </a:prstGeom>
          <a:noFill/>
        </p:spPr>
        <p:txBody>
          <a:bodyPr wrap="none" rtlCol="0">
            <a:spAutoFit/>
          </a:bodyPr>
          <a:lstStyle/>
          <a:p>
            <a:r>
              <a:rPr lang="en-US" sz="2400" b="1" dirty="0"/>
              <a:t>Phonons</a:t>
            </a:r>
          </a:p>
        </p:txBody>
      </p:sp>
      <p:sp>
        <p:nvSpPr>
          <p:cNvPr id="12" name="TextBox 11">
            <a:extLst>
              <a:ext uri="{FF2B5EF4-FFF2-40B4-BE49-F238E27FC236}">
                <a16:creationId xmlns:a16="http://schemas.microsoft.com/office/drawing/2014/main" id="{88974379-A071-1347-BBAC-99C032E66FE0}"/>
              </a:ext>
            </a:extLst>
          </p:cNvPr>
          <p:cNvSpPr txBox="1"/>
          <p:nvPr/>
        </p:nvSpPr>
        <p:spPr>
          <a:xfrm>
            <a:off x="3752193" y="756356"/>
            <a:ext cx="3737562" cy="923330"/>
          </a:xfrm>
          <a:prstGeom prst="rect">
            <a:avLst/>
          </a:prstGeom>
          <a:noFill/>
        </p:spPr>
        <p:txBody>
          <a:bodyPr wrap="none" rtlCol="0">
            <a:spAutoFit/>
          </a:bodyPr>
          <a:lstStyle/>
          <a:p>
            <a:r>
              <a:rPr lang="en-US" dirty="0"/>
              <a:t>Two size scales, a and </a:t>
            </a:r>
            <a:r>
              <a:rPr lang="en-US" dirty="0">
                <a:latin typeface="Symbol" pitchFamily="2" charset="2"/>
              </a:rPr>
              <a:t>l</a:t>
            </a:r>
          </a:p>
          <a:p>
            <a:r>
              <a:rPr lang="en-US" dirty="0"/>
              <a:t>If </a:t>
            </a:r>
            <a:r>
              <a:rPr lang="en-US" dirty="0">
                <a:latin typeface="Symbol" pitchFamily="2" charset="2"/>
              </a:rPr>
              <a:t>l</a:t>
            </a:r>
            <a:r>
              <a:rPr lang="en-US" dirty="0">
                <a:latin typeface="Calibri" panose="020F0502020204030204" pitchFamily="34" charset="0"/>
                <a:cs typeface="Calibri" panose="020F0502020204030204" pitchFamily="34" charset="0"/>
              </a:rPr>
              <a:t> ≥ a you are within a Brillouin Zone</a:t>
            </a:r>
          </a:p>
          <a:p>
            <a:r>
              <a:rPr lang="en-US" dirty="0">
                <a:latin typeface="Calibri" panose="020F0502020204030204" pitchFamily="34" charset="0"/>
                <a:cs typeface="Calibri" panose="020F0502020204030204" pitchFamily="34" charset="0"/>
              </a:rPr>
              <a:t>Wavevector k = 2</a:t>
            </a:r>
            <a:r>
              <a:rPr lang="en-US" dirty="0">
                <a:latin typeface="Symbol" pitchFamily="2" charset="2"/>
                <a:cs typeface="Calibri" panose="020F0502020204030204" pitchFamily="34" charset="0"/>
              </a:rPr>
              <a:t>p/l</a:t>
            </a:r>
          </a:p>
        </p:txBody>
      </p:sp>
      <p:sp>
        <p:nvSpPr>
          <p:cNvPr id="3" name="Rectangle 2">
            <a:extLst>
              <a:ext uri="{FF2B5EF4-FFF2-40B4-BE49-F238E27FC236}">
                <a16:creationId xmlns:a16="http://schemas.microsoft.com/office/drawing/2014/main" id="{98589E00-21D9-4940-A6D2-7F91E350A717}"/>
              </a:ext>
            </a:extLst>
          </p:cNvPr>
          <p:cNvSpPr/>
          <p:nvPr/>
        </p:nvSpPr>
        <p:spPr>
          <a:xfrm>
            <a:off x="3105807" y="2820602"/>
            <a:ext cx="6096000" cy="923330"/>
          </a:xfrm>
          <a:prstGeom prst="rect">
            <a:avLst/>
          </a:prstGeom>
        </p:spPr>
        <p:txBody>
          <a:bodyPr>
            <a:spAutoFit/>
          </a:bodyPr>
          <a:lstStyle/>
          <a:p>
            <a:r>
              <a:rPr lang="en-US" dirty="0">
                <a:solidFill>
                  <a:srgbClr val="202122"/>
                </a:solidFill>
                <a:latin typeface="Arial" panose="020B0604020202020204" pitchFamily="34" charset="0"/>
              </a:rPr>
              <a:t>A phonon with wavenumber </a:t>
            </a:r>
            <a:r>
              <a:rPr lang="en-US" i="1" dirty="0">
                <a:solidFill>
                  <a:srgbClr val="202122"/>
                </a:solidFill>
                <a:latin typeface="Arial" panose="020B0604020202020204" pitchFamily="34" charset="0"/>
              </a:rPr>
              <a:t>k</a:t>
            </a:r>
            <a:r>
              <a:rPr lang="en-US" dirty="0">
                <a:solidFill>
                  <a:srgbClr val="202122"/>
                </a:solidFill>
                <a:latin typeface="Arial" panose="020B0604020202020204" pitchFamily="34" charset="0"/>
              </a:rPr>
              <a:t> is thus equivalent to an infinite family of phonons with wavenumbers </a:t>
            </a:r>
            <a:r>
              <a:rPr lang="en-US" i="1" dirty="0">
                <a:solidFill>
                  <a:srgbClr val="202122"/>
                </a:solidFill>
                <a:latin typeface="Arial" panose="020B0604020202020204" pitchFamily="34" charset="0"/>
              </a:rPr>
              <a:t>k</a:t>
            </a:r>
            <a:r>
              <a:rPr lang="en-US" dirty="0">
                <a:solidFill>
                  <a:srgbClr val="202122"/>
                </a:solidFill>
                <a:latin typeface="Arial" panose="020B0604020202020204" pitchFamily="34" charset="0"/>
              </a:rPr>
              <a:t> ± 2</a:t>
            </a:r>
            <a:r>
              <a:rPr lang="el-GR" i="1" dirty="0">
                <a:solidFill>
                  <a:srgbClr val="202122"/>
                </a:solidFill>
                <a:latin typeface="Nimbus Roman No9 L"/>
              </a:rPr>
              <a:t>π</a:t>
            </a:r>
            <a:r>
              <a:rPr lang="el-GR" dirty="0">
                <a:solidFill>
                  <a:srgbClr val="202122"/>
                </a:solidFill>
                <a:latin typeface="Arial" panose="020B0604020202020204" pitchFamily="34" charset="0"/>
              </a:rPr>
              <a:t>/</a:t>
            </a:r>
            <a:r>
              <a:rPr lang="en-US" i="1" dirty="0">
                <a:solidFill>
                  <a:srgbClr val="202122"/>
                </a:solidFill>
                <a:latin typeface="Arial" panose="020B0604020202020204" pitchFamily="34" charset="0"/>
              </a:rPr>
              <a:t>a</a:t>
            </a:r>
            <a:r>
              <a:rPr lang="en-US" dirty="0">
                <a:solidFill>
                  <a:srgbClr val="202122"/>
                </a:solidFill>
                <a:latin typeface="Arial" panose="020B0604020202020204" pitchFamily="34" charset="0"/>
              </a:rPr>
              <a:t>, </a:t>
            </a:r>
            <a:r>
              <a:rPr lang="en-US" i="1" dirty="0">
                <a:solidFill>
                  <a:srgbClr val="202122"/>
                </a:solidFill>
                <a:latin typeface="Arial" panose="020B0604020202020204" pitchFamily="34" charset="0"/>
              </a:rPr>
              <a:t>k</a:t>
            </a:r>
            <a:r>
              <a:rPr lang="en-US" dirty="0">
                <a:solidFill>
                  <a:srgbClr val="202122"/>
                </a:solidFill>
                <a:latin typeface="Arial" panose="020B0604020202020204" pitchFamily="34" charset="0"/>
              </a:rPr>
              <a:t> ± 4</a:t>
            </a:r>
            <a:r>
              <a:rPr lang="el-GR" i="1" dirty="0">
                <a:solidFill>
                  <a:srgbClr val="202122"/>
                </a:solidFill>
                <a:latin typeface="Nimbus Roman No9 L"/>
              </a:rPr>
              <a:t>π</a:t>
            </a:r>
            <a:r>
              <a:rPr lang="el-GR" dirty="0">
                <a:solidFill>
                  <a:srgbClr val="202122"/>
                </a:solidFill>
                <a:latin typeface="Arial" panose="020B0604020202020204" pitchFamily="34" charset="0"/>
              </a:rPr>
              <a:t>/</a:t>
            </a:r>
            <a:r>
              <a:rPr lang="en-US" i="1" dirty="0">
                <a:solidFill>
                  <a:srgbClr val="202122"/>
                </a:solidFill>
                <a:latin typeface="Arial" panose="020B0604020202020204" pitchFamily="34" charset="0"/>
              </a:rPr>
              <a:t>a</a:t>
            </a:r>
            <a:r>
              <a:rPr lang="en-US" dirty="0">
                <a:solidFill>
                  <a:srgbClr val="202122"/>
                </a:solidFill>
                <a:latin typeface="Arial" panose="020B0604020202020204" pitchFamily="34" charset="0"/>
              </a:rPr>
              <a:t>, and so forth.</a:t>
            </a:r>
            <a:endParaRPr lang="en-US" dirty="0"/>
          </a:p>
        </p:txBody>
      </p:sp>
      <p:sp>
        <p:nvSpPr>
          <p:cNvPr id="4" name="TextBox 3">
            <a:extLst>
              <a:ext uri="{FF2B5EF4-FFF2-40B4-BE49-F238E27FC236}">
                <a16:creationId xmlns:a16="http://schemas.microsoft.com/office/drawing/2014/main" id="{EDEEB06C-F2DD-A341-9929-7CA0413955CA}"/>
              </a:ext>
            </a:extLst>
          </p:cNvPr>
          <p:cNvSpPr txBox="1"/>
          <p:nvPr/>
        </p:nvSpPr>
        <p:spPr>
          <a:xfrm>
            <a:off x="3105807" y="1970690"/>
            <a:ext cx="5840830" cy="646331"/>
          </a:xfrm>
          <a:prstGeom prst="rect">
            <a:avLst/>
          </a:prstGeom>
          <a:noFill/>
        </p:spPr>
        <p:txBody>
          <a:bodyPr wrap="none" rtlCol="0">
            <a:spAutoFit/>
          </a:bodyPr>
          <a:lstStyle/>
          <a:p>
            <a:r>
              <a:rPr lang="en-US" dirty="0"/>
              <a:t>k-vector is like the inverse-space vectors for the lattice</a:t>
            </a:r>
          </a:p>
          <a:p>
            <a:r>
              <a:rPr lang="en-US" dirty="0"/>
              <a:t>It is seen to repeat in inverse space making an inverse lattice</a:t>
            </a:r>
          </a:p>
        </p:txBody>
      </p:sp>
      <p:pic>
        <p:nvPicPr>
          <p:cNvPr id="6" name="Graphic 5">
            <a:extLst>
              <a:ext uri="{FF2B5EF4-FFF2-40B4-BE49-F238E27FC236}">
                <a16:creationId xmlns:a16="http://schemas.microsoft.com/office/drawing/2014/main" id="{681B1F05-23D7-D54F-8627-2EFE001963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6301" y="3852897"/>
            <a:ext cx="2431783" cy="2686015"/>
          </a:xfrm>
          <a:prstGeom prst="rect">
            <a:avLst/>
          </a:prstGeom>
        </p:spPr>
      </p:pic>
      <p:sp>
        <p:nvSpPr>
          <p:cNvPr id="8" name="Rectangle 7">
            <a:extLst>
              <a:ext uri="{FF2B5EF4-FFF2-40B4-BE49-F238E27FC236}">
                <a16:creationId xmlns:a16="http://schemas.microsoft.com/office/drawing/2014/main" id="{9978247A-39CD-BC47-801A-F448F7B2BAAB}"/>
              </a:ext>
            </a:extLst>
          </p:cNvPr>
          <p:cNvSpPr/>
          <p:nvPr/>
        </p:nvSpPr>
        <p:spPr>
          <a:xfrm>
            <a:off x="4968084" y="4872738"/>
            <a:ext cx="6096000" cy="646331"/>
          </a:xfrm>
          <a:prstGeom prst="rect">
            <a:avLst/>
          </a:prstGeom>
        </p:spPr>
        <p:txBody>
          <a:bodyPr>
            <a:spAutoFit/>
          </a:bodyPr>
          <a:lstStyle/>
          <a:p>
            <a:r>
              <a:rPr lang="en-US" dirty="0">
                <a:solidFill>
                  <a:srgbClr val="202122"/>
                </a:solidFill>
                <a:latin typeface="Arial" panose="020B0604020202020204" pitchFamily="34" charset="0"/>
              </a:rPr>
              <a:t>Brillouin zones, (a) in a square lattice, and (b) in a hexagonal lattice</a:t>
            </a:r>
            <a:endParaRPr lang="en-US" dirty="0"/>
          </a:p>
        </p:txBody>
      </p:sp>
      <p:sp>
        <p:nvSpPr>
          <p:cNvPr id="9" name="Rectangle 8">
            <a:extLst>
              <a:ext uri="{FF2B5EF4-FFF2-40B4-BE49-F238E27FC236}">
                <a16:creationId xmlns:a16="http://schemas.microsoft.com/office/drawing/2014/main" id="{D9A4216E-A1C0-A84E-806C-B432EAE0A9A4}"/>
              </a:ext>
            </a:extLst>
          </p:cNvPr>
          <p:cNvSpPr/>
          <p:nvPr/>
        </p:nvSpPr>
        <p:spPr>
          <a:xfrm>
            <a:off x="5562600" y="5538458"/>
            <a:ext cx="6096000" cy="1477328"/>
          </a:xfrm>
          <a:prstGeom prst="rect">
            <a:avLst/>
          </a:prstGeom>
        </p:spPr>
        <p:txBody>
          <a:bodyPr>
            <a:spAutoFit/>
          </a:bodyPr>
          <a:lstStyle/>
          <a:p>
            <a:r>
              <a:rPr lang="en-US" dirty="0">
                <a:solidFill>
                  <a:srgbClr val="202122"/>
                </a:solidFill>
                <a:latin typeface="Arial" panose="020B0604020202020204" pitchFamily="34" charset="0"/>
              </a:rPr>
              <a:t> those whose bands become zero at the center of the </a:t>
            </a:r>
            <a:r>
              <a:rPr lang="en-US" dirty="0">
                <a:solidFill>
                  <a:srgbClr val="0B0080"/>
                </a:solidFill>
                <a:latin typeface="Arial" panose="020B0604020202020204" pitchFamily="34" charset="0"/>
                <a:hlinkClick r:id="rId4" tooltip="Brillouin zone"/>
              </a:rPr>
              <a:t>Brillouin zone</a:t>
            </a:r>
            <a:r>
              <a:rPr lang="en-US" dirty="0">
                <a:solidFill>
                  <a:srgbClr val="202122"/>
                </a:solidFill>
                <a:latin typeface="Arial" panose="020B0604020202020204" pitchFamily="34" charset="0"/>
              </a:rPr>
              <a:t> are called </a:t>
            </a:r>
            <a:r>
              <a:rPr lang="en-US" dirty="0">
                <a:solidFill>
                  <a:srgbClr val="0B0080"/>
                </a:solidFill>
                <a:latin typeface="Arial" panose="020B0604020202020204" pitchFamily="34" charset="0"/>
                <a:hlinkClick r:id="rId5" tooltip="Acoustic phonon"/>
              </a:rPr>
              <a:t>acoustic phonons</a:t>
            </a:r>
            <a:r>
              <a:rPr lang="en-US" dirty="0">
                <a:solidFill>
                  <a:srgbClr val="202122"/>
                </a:solidFill>
                <a:latin typeface="Arial" panose="020B0604020202020204" pitchFamily="34" charset="0"/>
              </a:rPr>
              <a:t>, since they correspond to classical sound in the limit of long wavelengths. The others are </a:t>
            </a:r>
            <a:r>
              <a:rPr lang="en-US" dirty="0">
                <a:solidFill>
                  <a:srgbClr val="0B0080"/>
                </a:solidFill>
                <a:latin typeface="Arial" panose="020B0604020202020204" pitchFamily="34" charset="0"/>
                <a:hlinkClick r:id="rId6" tooltip="Optical phonon"/>
              </a:rPr>
              <a:t>optical phonons</a:t>
            </a:r>
            <a:r>
              <a:rPr lang="en-US" dirty="0">
                <a:solidFill>
                  <a:srgbClr val="202122"/>
                </a:solidFill>
                <a:latin typeface="Arial" panose="020B0604020202020204" pitchFamily="34" charset="0"/>
              </a:rPr>
              <a:t>, since they can be excited by electromagnetic radiation.</a:t>
            </a:r>
            <a:endParaRPr lang="en-US" dirty="0"/>
          </a:p>
        </p:txBody>
      </p:sp>
    </p:spTree>
    <p:extLst>
      <p:ext uri="{BB962C8B-B14F-4D97-AF65-F5344CB8AC3E}">
        <p14:creationId xmlns:p14="http://schemas.microsoft.com/office/powerpoint/2010/main" val="16232294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p:txBody>
          <a:bodyPr/>
          <a:lstStyle/>
          <a:p>
            <a:fld id="{04AF66D1-50E8-924D-AA9F-C340413085BD}" type="slidenum">
              <a:rPr lang="en-US" smtClean="0"/>
              <a:t>71</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297150" cy="461665"/>
          </a:xfrm>
          <a:prstGeom prst="rect">
            <a:avLst/>
          </a:prstGeom>
          <a:noFill/>
        </p:spPr>
        <p:txBody>
          <a:bodyPr wrap="none" rtlCol="0">
            <a:spAutoFit/>
          </a:bodyPr>
          <a:lstStyle/>
          <a:p>
            <a:r>
              <a:rPr lang="en-US" sz="2400" b="1" dirty="0"/>
              <a:t>Phonons</a:t>
            </a:r>
          </a:p>
        </p:txBody>
      </p:sp>
      <p:sp>
        <p:nvSpPr>
          <p:cNvPr id="12" name="TextBox 11">
            <a:extLst>
              <a:ext uri="{FF2B5EF4-FFF2-40B4-BE49-F238E27FC236}">
                <a16:creationId xmlns:a16="http://schemas.microsoft.com/office/drawing/2014/main" id="{88974379-A071-1347-BBAC-99C032E66FE0}"/>
              </a:ext>
            </a:extLst>
          </p:cNvPr>
          <p:cNvSpPr txBox="1"/>
          <p:nvPr/>
        </p:nvSpPr>
        <p:spPr>
          <a:xfrm>
            <a:off x="3752193" y="756356"/>
            <a:ext cx="3737562" cy="923330"/>
          </a:xfrm>
          <a:prstGeom prst="rect">
            <a:avLst/>
          </a:prstGeom>
          <a:noFill/>
        </p:spPr>
        <p:txBody>
          <a:bodyPr wrap="none" rtlCol="0">
            <a:spAutoFit/>
          </a:bodyPr>
          <a:lstStyle/>
          <a:p>
            <a:r>
              <a:rPr lang="en-US" dirty="0"/>
              <a:t>Two size scales, a and </a:t>
            </a:r>
            <a:r>
              <a:rPr lang="en-US" dirty="0">
                <a:latin typeface="Symbol" pitchFamily="2" charset="2"/>
              </a:rPr>
              <a:t>l</a:t>
            </a:r>
          </a:p>
          <a:p>
            <a:r>
              <a:rPr lang="en-US" dirty="0"/>
              <a:t>If </a:t>
            </a:r>
            <a:r>
              <a:rPr lang="en-US" dirty="0">
                <a:latin typeface="Symbol" pitchFamily="2" charset="2"/>
              </a:rPr>
              <a:t>l</a:t>
            </a:r>
            <a:r>
              <a:rPr lang="en-US" dirty="0">
                <a:latin typeface="Calibri" panose="020F0502020204030204" pitchFamily="34" charset="0"/>
                <a:cs typeface="Calibri" panose="020F0502020204030204" pitchFamily="34" charset="0"/>
              </a:rPr>
              <a:t> ≥ a you are within a Brillouin Zone</a:t>
            </a:r>
          </a:p>
          <a:p>
            <a:r>
              <a:rPr lang="en-US" dirty="0">
                <a:latin typeface="Calibri" panose="020F0502020204030204" pitchFamily="34" charset="0"/>
                <a:cs typeface="Calibri" panose="020F0502020204030204" pitchFamily="34" charset="0"/>
              </a:rPr>
              <a:t>Wavevector k = 2</a:t>
            </a:r>
            <a:r>
              <a:rPr lang="en-US" dirty="0">
                <a:latin typeface="Symbol" pitchFamily="2" charset="2"/>
                <a:cs typeface="Calibri" panose="020F0502020204030204" pitchFamily="34" charset="0"/>
              </a:rPr>
              <a:t>p/l</a:t>
            </a:r>
          </a:p>
        </p:txBody>
      </p:sp>
      <p:sp>
        <p:nvSpPr>
          <p:cNvPr id="5" name="TextBox 4">
            <a:extLst>
              <a:ext uri="{FF2B5EF4-FFF2-40B4-BE49-F238E27FC236}">
                <a16:creationId xmlns:a16="http://schemas.microsoft.com/office/drawing/2014/main" id="{47B40206-68C4-824F-9AED-A69110C199D4}"/>
              </a:ext>
            </a:extLst>
          </p:cNvPr>
          <p:cNvSpPr txBox="1"/>
          <p:nvPr/>
        </p:nvSpPr>
        <p:spPr>
          <a:xfrm>
            <a:off x="2841586" y="1901420"/>
            <a:ext cx="3414333" cy="369332"/>
          </a:xfrm>
          <a:prstGeom prst="rect">
            <a:avLst/>
          </a:prstGeom>
          <a:noFill/>
        </p:spPr>
        <p:txBody>
          <a:bodyPr wrap="none" rtlCol="0">
            <a:spAutoFit/>
          </a:bodyPr>
          <a:lstStyle/>
          <a:p>
            <a:r>
              <a:rPr lang="en-US" dirty="0"/>
              <a:t>The density of states is defined by </a:t>
            </a:r>
          </a:p>
        </p:txBody>
      </p:sp>
      <p:pic>
        <p:nvPicPr>
          <p:cNvPr id="10" name="Picture 9">
            <a:extLst>
              <a:ext uri="{FF2B5EF4-FFF2-40B4-BE49-F238E27FC236}">
                <a16:creationId xmlns:a16="http://schemas.microsoft.com/office/drawing/2014/main" id="{0E0911E0-9BED-A142-9537-32190EA9C776}"/>
              </a:ext>
            </a:extLst>
          </p:cNvPr>
          <p:cNvPicPr>
            <a:picLocks noChangeAspect="1"/>
          </p:cNvPicPr>
          <p:nvPr/>
        </p:nvPicPr>
        <p:blipFill>
          <a:blip r:embed="rId2"/>
          <a:stretch>
            <a:fillRect/>
          </a:stretch>
        </p:blipFill>
        <p:spPr>
          <a:xfrm>
            <a:off x="6648888" y="1679686"/>
            <a:ext cx="2425700" cy="812800"/>
          </a:xfrm>
          <a:prstGeom prst="rect">
            <a:avLst/>
          </a:prstGeom>
        </p:spPr>
      </p:pic>
      <p:sp>
        <p:nvSpPr>
          <p:cNvPr id="11" name="TextBox 10">
            <a:extLst>
              <a:ext uri="{FF2B5EF4-FFF2-40B4-BE49-F238E27FC236}">
                <a16:creationId xmlns:a16="http://schemas.microsoft.com/office/drawing/2014/main" id="{3A6051F1-9641-F244-A994-9C247E660BAF}"/>
              </a:ext>
            </a:extLst>
          </p:cNvPr>
          <p:cNvSpPr txBox="1"/>
          <p:nvPr/>
        </p:nvSpPr>
        <p:spPr>
          <a:xfrm>
            <a:off x="2841586" y="2673186"/>
            <a:ext cx="7996356" cy="646331"/>
          </a:xfrm>
          <a:prstGeom prst="rect">
            <a:avLst/>
          </a:prstGeom>
          <a:noFill/>
        </p:spPr>
        <p:txBody>
          <a:bodyPr wrap="none" rtlCol="0">
            <a:spAutoFit/>
          </a:bodyPr>
          <a:lstStyle/>
          <a:p>
            <a:r>
              <a:rPr lang="en-US" dirty="0"/>
              <a:t>The partition function can be defined in terms of E or in terms of k</a:t>
            </a:r>
          </a:p>
          <a:p>
            <a:r>
              <a:rPr lang="en-US" dirty="0"/>
              <a:t>E and k are related by the dispersion relationship which differs for different systems</a:t>
            </a:r>
          </a:p>
        </p:txBody>
      </p:sp>
      <p:pic>
        <p:nvPicPr>
          <p:cNvPr id="16" name="Picture 15">
            <a:extLst>
              <a:ext uri="{FF2B5EF4-FFF2-40B4-BE49-F238E27FC236}">
                <a16:creationId xmlns:a16="http://schemas.microsoft.com/office/drawing/2014/main" id="{4661CA24-F088-4D4E-910E-B6DDFF437B9B}"/>
              </a:ext>
            </a:extLst>
          </p:cNvPr>
          <p:cNvPicPr>
            <a:picLocks noChangeAspect="1"/>
          </p:cNvPicPr>
          <p:nvPr/>
        </p:nvPicPr>
        <p:blipFill>
          <a:blip r:embed="rId3"/>
          <a:stretch>
            <a:fillRect/>
          </a:stretch>
        </p:blipFill>
        <p:spPr>
          <a:xfrm>
            <a:off x="1367402" y="4109795"/>
            <a:ext cx="6362700" cy="1651000"/>
          </a:xfrm>
          <a:prstGeom prst="rect">
            <a:avLst/>
          </a:prstGeom>
        </p:spPr>
      </p:pic>
      <p:sp>
        <p:nvSpPr>
          <p:cNvPr id="17" name="TextBox 16">
            <a:extLst>
              <a:ext uri="{FF2B5EF4-FFF2-40B4-BE49-F238E27FC236}">
                <a16:creationId xmlns:a16="http://schemas.microsoft.com/office/drawing/2014/main" id="{A18AEFD5-7144-2449-A045-B5E5253CDB43}"/>
              </a:ext>
            </a:extLst>
          </p:cNvPr>
          <p:cNvSpPr txBox="1"/>
          <p:nvPr/>
        </p:nvSpPr>
        <p:spPr>
          <a:xfrm>
            <a:off x="2841586" y="3684883"/>
            <a:ext cx="6931256" cy="369332"/>
          </a:xfrm>
          <a:prstGeom prst="rect">
            <a:avLst/>
          </a:prstGeom>
          <a:noFill/>
        </p:spPr>
        <p:txBody>
          <a:bodyPr wrap="none" rtlCol="0">
            <a:spAutoFit/>
          </a:bodyPr>
          <a:lstStyle/>
          <a:p>
            <a:r>
              <a:rPr lang="en-US" dirty="0"/>
              <a:t>For a longitudinal Phonon in a string of atoms the dispersion relation is: </a:t>
            </a:r>
          </a:p>
        </p:txBody>
      </p:sp>
      <p:pic>
        <p:nvPicPr>
          <p:cNvPr id="18" name="Picture 17">
            <a:extLst>
              <a:ext uri="{FF2B5EF4-FFF2-40B4-BE49-F238E27FC236}">
                <a16:creationId xmlns:a16="http://schemas.microsoft.com/office/drawing/2014/main" id="{29698259-5E54-1E4A-A470-8F15989F3A23}"/>
              </a:ext>
            </a:extLst>
          </p:cNvPr>
          <p:cNvPicPr>
            <a:picLocks noChangeAspect="1"/>
          </p:cNvPicPr>
          <p:nvPr/>
        </p:nvPicPr>
        <p:blipFill>
          <a:blip r:embed="rId4"/>
          <a:stretch>
            <a:fillRect/>
          </a:stretch>
        </p:blipFill>
        <p:spPr>
          <a:xfrm>
            <a:off x="7730102" y="4054215"/>
            <a:ext cx="3758781" cy="3006291"/>
          </a:xfrm>
          <a:prstGeom prst="rect">
            <a:avLst/>
          </a:prstGeom>
        </p:spPr>
      </p:pic>
    </p:spTree>
    <p:extLst>
      <p:ext uri="{BB962C8B-B14F-4D97-AF65-F5344CB8AC3E}">
        <p14:creationId xmlns:p14="http://schemas.microsoft.com/office/powerpoint/2010/main" val="31689823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p:txBody>
          <a:bodyPr/>
          <a:lstStyle/>
          <a:p>
            <a:fld id="{04AF66D1-50E8-924D-AA9F-C340413085BD}" type="slidenum">
              <a:rPr lang="en-US" smtClean="0"/>
              <a:t>72</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297150" cy="461665"/>
          </a:xfrm>
          <a:prstGeom prst="rect">
            <a:avLst/>
          </a:prstGeom>
          <a:noFill/>
        </p:spPr>
        <p:txBody>
          <a:bodyPr wrap="none" rtlCol="0">
            <a:spAutoFit/>
          </a:bodyPr>
          <a:lstStyle/>
          <a:p>
            <a:r>
              <a:rPr lang="en-US" sz="2400" b="1" dirty="0"/>
              <a:t>Phonons</a:t>
            </a:r>
          </a:p>
        </p:txBody>
      </p:sp>
      <p:pic>
        <p:nvPicPr>
          <p:cNvPr id="3" name="Picture 2">
            <a:extLst>
              <a:ext uri="{FF2B5EF4-FFF2-40B4-BE49-F238E27FC236}">
                <a16:creationId xmlns:a16="http://schemas.microsoft.com/office/drawing/2014/main" id="{17F7EEBB-AC03-D749-A0C1-DB077D6829AE}"/>
              </a:ext>
            </a:extLst>
          </p:cNvPr>
          <p:cNvPicPr>
            <a:picLocks noChangeAspect="1"/>
          </p:cNvPicPr>
          <p:nvPr/>
        </p:nvPicPr>
        <p:blipFill rotWithShape="1">
          <a:blip r:embed="rId2"/>
          <a:srcRect t="8012"/>
          <a:stretch/>
        </p:blipFill>
        <p:spPr>
          <a:xfrm>
            <a:off x="4508500" y="2885090"/>
            <a:ext cx="3175000" cy="1191610"/>
          </a:xfrm>
          <a:prstGeom prst="rect">
            <a:avLst/>
          </a:prstGeom>
        </p:spPr>
      </p:pic>
      <p:sp>
        <p:nvSpPr>
          <p:cNvPr id="4" name="TextBox 3">
            <a:extLst>
              <a:ext uri="{FF2B5EF4-FFF2-40B4-BE49-F238E27FC236}">
                <a16:creationId xmlns:a16="http://schemas.microsoft.com/office/drawing/2014/main" id="{A0D57745-48FF-1946-AB9F-D1AF6A60851C}"/>
              </a:ext>
            </a:extLst>
          </p:cNvPr>
          <p:cNvSpPr txBox="1"/>
          <p:nvPr/>
        </p:nvSpPr>
        <p:spPr>
          <a:xfrm>
            <a:off x="3090041" y="2144111"/>
            <a:ext cx="7613303" cy="369332"/>
          </a:xfrm>
          <a:prstGeom prst="rect">
            <a:avLst/>
          </a:prstGeom>
          <a:noFill/>
        </p:spPr>
        <p:txBody>
          <a:bodyPr wrap="none" rtlCol="0">
            <a:spAutoFit/>
          </a:bodyPr>
          <a:lstStyle/>
          <a:p>
            <a:r>
              <a:rPr lang="en-US" dirty="0"/>
              <a:t>Bose-Einstein statistics gives the probability of finding a phonon in a given state:</a:t>
            </a:r>
          </a:p>
        </p:txBody>
      </p:sp>
    </p:spTree>
    <p:extLst>
      <p:ext uri="{BB962C8B-B14F-4D97-AF65-F5344CB8AC3E}">
        <p14:creationId xmlns:p14="http://schemas.microsoft.com/office/powerpoint/2010/main" val="10710630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p:txBody>
          <a:bodyPr/>
          <a:lstStyle/>
          <a:p>
            <a:fld id="{04AF66D1-50E8-924D-AA9F-C340413085BD}" type="slidenum">
              <a:rPr lang="en-US" smtClean="0"/>
              <a:t>73</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297150" cy="461665"/>
          </a:xfrm>
          <a:prstGeom prst="rect">
            <a:avLst/>
          </a:prstGeom>
          <a:noFill/>
        </p:spPr>
        <p:txBody>
          <a:bodyPr wrap="none" rtlCol="0">
            <a:spAutoFit/>
          </a:bodyPr>
          <a:lstStyle/>
          <a:p>
            <a:r>
              <a:rPr lang="en-US" sz="2400" b="1" dirty="0"/>
              <a:t>Phonons</a:t>
            </a:r>
          </a:p>
        </p:txBody>
      </p:sp>
      <p:sp>
        <p:nvSpPr>
          <p:cNvPr id="5" name="TextBox 4">
            <a:extLst>
              <a:ext uri="{FF2B5EF4-FFF2-40B4-BE49-F238E27FC236}">
                <a16:creationId xmlns:a16="http://schemas.microsoft.com/office/drawing/2014/main" id="{A997AB4D-F197-A146-8445-C29BBC4E27AC}"/>
              </a:ext>
            </a:extLst>
          </p:cNvPr>
          <p:cNvSpPr txBox="1"/>
          <p:nvPr/>
        </p:nvSpPr>
        <p:spPr>
          <a:xfrm flipH="1">
            <a:off x="4065926" y="987188"/>
            <a:ext cx="4888888" cy="369332"/>
          </a:xfrm>
          <a:prstGeom prst="rect">
            <a:avLst/>
          </a:prstGeom>
          <a:noFill/>
        </p:spPr>
        <p:txBody>
          <a:bodyPr wrap="square" rtlCol="0">
            <a:spAutoFit/>
          </a:bodyPr>
          <a:lstStyle/>
          <a:p>
            <a:r>
              <a:rPr lang="en-US" dirty="0"/>
              <a:t>Dispersion relation for phonons</a:t>
            </a:r>
          </a:p>
        </p:txBody>
      </p:sp>
      <p:pic>
        <p:nvPicPr>
          <p:cNvPr id="6" name="Picture 5">
            <a:extLst>
              <a:ext uri="{FF2B5EF4-FFF2-40B4-BE49-F238E27FC236}">
                <a16:creationId xmlns:a16="http://schemas.microsoft.com/office/drawing/2014/main" id="{E5E73C04-FA1D-AB47-90B2-6D87C854A218}"/>
              </a:ext>
            </a:extLst>
          </p:cNvPr>
          <p:cNvPicPr>
            <a:picLocks noChangeAspect="1"/>
          </p:cNvPicPr>
          <p:nvPr/>
        </p:nvPicPr>
        <p:blipFill>
          <a:blip r:embed="rId2"/>
          <a:stretch>
            <a:fillRect/>
          </a:stretch>
        </p:blipFill>
        <p:spPr>
          <a:xfrm>
            <a:off x="2888883" y="1605032"/>
            <a:ext cx="6235700" cy="927100"/>
          </a:xfrm>
          <a:prstGeom prst="rect">
            <a:avLst/>
          </a:prstGeom>
        </p:spPr>
      </p:pic>
      <p:pic>
        <p:nvPicPr>
          <p:cNvPr id="8" name="Picture 7">
            <a:extLst>
              <a:ext uri="{FF2B5EF4-FFF2-40B4-BE49-F238E27FC236}">
                <a16:creationId xmlns:a16="http://schemas.microsoft.com/office/drawing/2014/main" id="{D4F48C69-62FA-1E4D-8B96-4F2493F1D208}"/>
              </a:ext>
            </a:extLst>
          </p:cNvPr>
          <p:cNvPicPr>
            <a:picLocks noChangeAspect="1"/>
          </p:cNvPicPr>
          <p:nvPr/>
        </p:nvPicPr>
        <p:blipFill>
          <a:blip r:embed="rId3"/>
          <a:stretch>
            <a:fillRect/>
          </a:stretch>
        </p:blipFill>
        <p:spPr>
          <a:xfrm>
            <a:off x="4065926" y="2780644"/>
            <a:ext cx="3736084" cy="3431211"/>
          </a:xfrm>
          <a:prstGeom prst="rect">
            <a:avLst/>
          </a:prstGeom>
        </p:spPr>
      </p:pic>
      <p:sp>
        <p:nvSpPr>
          <p:cNvPr id="9" name="TextBox 8">
            <a:extLst>
              <a:ext uri="{FF2B5EF4-FFF2-40B4-BE49-F238E27FC236}">
                <a16:creationId xmlns:a16="http://schemas.microsoft.com/office/drawing/2014/main" id="{D8D91C1F-A85E-3B49-B2B2-E43CF388F0EB}"/>
              </a:ext>
            </a:extLst>
          </p:cNvPr>
          <p:cNvSpPr txBox="1"/>
          <p:nvPr/>
        </p:nvSpPr>
        <p:spPr>
          <a:xfrm>
            <a:off x="7925090" y="3499945"/>
            <a:ext cx="2398986" cy="830997"/>
          </a:xfrm>
          <a:prstGeom prst="rect">
            <a:avLst/>
          </a:prstGeom>
          <a:noFill/>
        </p:spPr>
        <p:txBody>
          <a:bodyPr wrap="square" rtlCol="0">
            <a:spAutoFit/>
          </a:bodyPr>
          <a:lstStyle/>
          <a:p>
            <a:r>
              <a:rPr lang="en-US" sz="2400" dirty="0"/>
              <a:t>Plus optical</a:t>
            </a:r>
          </a:p>
          <a:p>
            <a:r>
              <a:rPr lang="en-US" sz="2400" dirty="0"/>
              <a:t>Minus Acoustic</a:t>
            </a:r>
          </a:p>
        </p:txBody>
      </p:sp>
    </p:spTree>
    <p:extLst>
      <p:ext uri="{BB962C8B-B14F-4D97-AF65-F5344CB8AC3E}">
        <p14:creationId xmlns:p14="http://schemas.microsoft.com/office/powerpoint/2010/main" val="31109538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4799199" cy="1200329"/>
          </a:xfrm>
          <a:prstGeom prst="rect">
            <a:avLst/>
          </a:prstGeom>
          <a:noFill/>
        </p:spPr>
        <p:txBody>
          <a:bodyPr wrap="none" rtlCol="0">
            <a:spAutoFit/>
          </a:bodyPr>
          <a:lstStyle/>
          <a:p>
            <a:r>
              <a:rPr lang="en-US" sz="2400" b="1" dirty="0"/>
              <a:t>Einstein Model</a:t>
            </a:r>
          </a:p>
          <a:p>
            <a:r>
              <a:rPr lang="en-US" sz="2400" b="1" i="1" dirty="0"/>
              <a:t>Works at low and high temperature </a:t>
            </a:r>
          </a:p>
          <a:p>
            <a:r>
              <a:rPr lang="en-US" sz="2400" b="1" i="1" dirty="0"/>
              <a:t>Lower at low temperature</a:t>
            </a:r>
          </a:p>
        </p:txBody>
      </p:sp>
      <p:pic>
        <p:nvPicPr>
          <p:cNvPr id="4" name="Picture 3">
            <a:extLst>
              <a:ext uri="{FF2B5EF4-FFF2-40B4-BE49-F238E27FC236}">
                <a16:creationId xmlns:a16="http://schemas.microsoft.com/office/drawing/2014/main" id="{F2418201-6466-8F4B-A4C6-E32DBAFCEAB0}"/>
              </a:ext>
            </a:extLst>
          </p:cNvPr>
          <p:cNvPicPr>
            <a:picLocks noChangeAspect="1"/>
          </p:cNvPicPr>
          <p:nvPr/>
        </p:nvPicPr>
        <p:blipFill>
          <a:blip r:embed="rId2"/>
          <a:stretch>
            <a:fillRect/>
          </a:stretch>
        </p:blipFill>
        <p:spPr>
          <a:xfrm>
            <a:off x="1659164" y="1972129"/>
            <a:ext cx="2451100" cy="889000"/>
          </a:xfrm>
          <a:prstGeom prst="rect">
            <a:avLst/>
          </a:prstGeom>
        </p:spPr>
      </p:pic>
      <p:sp>
        <p:nvSpPr>
          <p:cNvPr id="5" name="TextBox 4">
            <a:extLst>
              <a:ext uri="{FF2B5EF4-FFF2-40B4-BE49-F238E27FC236}">
                <a16:creationId xmlns:a16="http://schemas.microsoft.com/office/drawing/2014/main" id="{ACAD6109-275D-844C-BB87-EB2E6870BB9D}"/>
              </a:ext>
            </a:extLst>
          </p:cNvPr>
          <p:cNvSpPr txBox="1"/>
          <p:nvPr/>
        </p:nvSpPr>
        <p:spPr>
          <a:xfrm>
            <a:off x="1659164" y="1787463"/>
            <a:ext cx="2461379" cy="369332"/>
          </a:xfrm>
          <a:prstGeom prst="rect">
            <a:avLst/>
          </a:prstGeom>
          <a:noFill/>
        </p:spPr>
        <p:txBody>
          <a:bodyPr wrap="none" rtlCol="0">
            <a:spAutoFit/>
          </a:bodyPr>
          <a:lstStyle/>
          <a:p>
            <a:r>
              <a:rPr lang="en-US" b="1" dirty="0"/>
              <a:t>Quantized energy levels</a:t>
            </a:r>
          </a:p>
        </p:txBody>
      </p:sp>
      <p:sp>
        <p:nvSpPr>
          <p:cNvPr id="6" name="TextBox 5">
            <a:extLst>
              <a:ext uri="{FF2B5EF4-FFF2-40B4-BE49-F238E27FC236}">
                <a16:creationId xmlns:a16="http://schemas.microsoft.com/office/drawing/2014/main" id="{DA171147-4199-9B41-AAF3-D8FE793A4265}"/>
              </a:ext>
            </a:extLst>
          </p:cNvPr>
          <p:cNvSpPr txBox="1"/>
          <p:nvPr/>
        </p:nvSpPr>
        <p:spPr>
          <a:xfrm>
            <a:off x="1659164" y="2976967"/>
            <a:ext cx="6432057" cy="369332"/>
          </a:xfrm>
          <a:prstGeom prst="rect">
            <a:avLst/>
          </a:prstGeom>
          <a:noFill/>
        </p:spPr>
        <p:txBody>
          <a:bodyPr wrap="square" rtlCol="0">
            <a:spAutoFit/>
          </a:bodyPr>
          <a:lstStyle/>
          <a:p>
            <a:r>
              <a:rPr lang="en-US" dirty="0"/>
              <a:t>Bose-Einstein statistics determines the distribution of energies</a:t>
            </a:r>
          </a:p>
        </p:txBody>
      </p:sp>
      <p:sp>
        <p:nvSpPr>
          <p:cNvPr id="7" name="TextBox 6">
            <a:extLst>
              <a:ext uri="{FF2B5EF4-FFF2-40B4-BE49-F238E27FC236}">
                <a16:creationId xmlns:a16="http://schemas.microsoft.com/office/drawing/2014/main" id="{834EFEA9-9718-D147-ABC9-905D82E3E995}"/>
              </a:ext>
            </a:extLst>
          </p:cNvPr>
          <p:cNvSpPr txBox="1"/>
          <p:nvPr/>
        </p:nvSpPr>
        <p:spPr>
          <a:xfrm>
            <a:off x="1741714" y="3744686"/>
            <a:ext cx="2966774" cy="646331"/>
          </a:xfrm>
          <a:prstGeom prst="rect">
            <a:avLst/>
          </a:prstGeom>
          <a:noFill/>
        </p:spPr>
        <p:txBody>
          <a:bodyPr wrap="none" rtlCol="0">
            <a:spAutoFit/>
          </a:bodyPr>
          <a:lstStyle/>
          <a:p>
            <a:r>
              <a:rPr lang="en-US" dirty="0"/>
              <a:t>The mean “n” at T is given by </a:t>
            </a:r>
          </a:p>
          <a:p>
            <a:endParaRPr lang="en-US" dirty="0"/>
          </a:p>
        </p:txBody>
      </p:sp>
      <p:pic>
        <p:nvPicPr>
          <p:cNvPr id="8" name="Picture 7">
            <a:extLst>
              <a:ext uri="{FF2B5EF4-FFF2-40B4-BE49-F238E27FC236}">
                <a16:creationId xmlns:a16="http://schemas.microsoft.com/office/drawing/2014/main" id="{B9EF6450-A9E5-4E4E-9BF9-CC01DE650C7E}"/>
              </a:ext>
            </a:extLst>
          </p:cNvPr>
          <p:cNvPicPr>
            <a:picLocks noChangeAspect="1"/>
          </p:cNvPicPr>
          <p:nvPr/>
        </p:nvPicPr>
        <p:blipFill>
          <a:blip r:embed="rId3"/>
          <a:stretch>
            <a:fillRect/>
          </a:stretch>
        </p:blipFill>
        <p:spPr>
          <a:xfrm>
            <a:off x="5483679" y="3283076"/>
            <a:ext cx="3467100" cy="1244600"/>
          </a:xfrm>
          <a:prstGeom prst="rect">
            <a:avLst/>
          </a:prstGeom>
        </p:spPr>
      </p:pic>
      <p:sp>
        <p:nvSpPr>
          <p:cNvPr id="9" name="TextBox 8">
            <a:extLst>
              <a:ext uri="{FF2B5EF4-FFF2-40B4-BE49-F238E27FC236}">
                <a16:creationId xmlns:a16="http://schemas.microsoft.com/office/drawing/2014/main" id="{DECC7D48-B8F0-BD40-81A5-84A7BAD2A809}"/>
              </a:ext>
            </a:extLst>
          </p:cNvPr>
          <p:cNvSpPr txBox="1"/>
          <p:nvPr/>
        </p:nvSpPr>
        <p:spPr>
          <a:xfrm>
            <a:off x="1817914" y="4604657"/>
            <a:ext cx="5651227" cy="646331"/>
          </a:xfrm>
          <a:prstGeom prst="rect">
            <a:avLst/>
          </a:prstGeom>
          <a:noFill/>
        </p:spPr>
        <p:txBody>
          <a:bodyPr wrap="none" rtlCol="0">
            <a:spAutoFit/>
          </a:bodyPr>
          <a:lstStyle/>
          <a:p>
            <a:r>
              <a:rPr lang="en-US" dirty="0"/>
              <a:t>Average energy for a crystal with three identical oscillators</a:t>
            </a:r>
          </a:p>
          <a:p>
            <a:endParaRPr lang="en-US" dirty="0"/>
          </a:p>
        </p:txBody>
      </p:sp>
      <p:pic>
        <p:nvPicPr>
          <p:cNvPr id="10" name="Picture 9">
            <a:extLst>
              <a:ext uri="{FF2B5EF4-FFF2-40B4-BE49-F238E27FC236}">
                <a16:creationId xmlns:a16="http://schemas.microsoft.com/office/drawing/2014/main" id="{CE19A7F2-E76C-B44B-8990-B1E2AD546A45}"/>
              </a:ext>
            </a:extLst>
          </p:cNvPr>
          <p:cNvPicPr>
            <a:picLocks noChangeAspect="1"/>
          </p:cNvPicPr>
          <p:nvPr/>
        </p:nvPicPr>
        <p:blipFill>
          <a:blip r:embed="rId4"/>
          <a:stretch>
            <a:fillRect/>
          </a:stretch>
        </p:blipFill>
        <p:spPr>
          <a:xfrm>
            <a:off x="1741714" y="5016109"/>
            <a:ext cx="8483600" cy="1612900"/>
          </a:xfrm>
          <a:prstGeom prst="rect">
            <a:avLst/>
          </a:prstGeom>
        </p:spPr>
      </p:pic>
      <p:sp>
        <p:nvSpPr>
          <p:cNvPr id="11" name="Slide Number Placeholder 10">
            <a:extLst>
              <a:ext uri="{FF2B5EF4-FFF2-40B4-BE49-F238E27FC236}">
                <a16:creationId xmlns:a16="http://schemas.microsoft.com/office/drawing/2014/main" id="{7EFDC221-9D4A-8948-91B1-F8EBEBACAFC4}"/>
              </a:ext>
            </a:extLst>
          </p:cNvPr>
          <p:cNvSpPr>
            <a:spLocks noGrp="1"/>
          </p:cNvSpPr>
          <p:nvPr>
            <p:ph type="sldNum" sz="quarter" idx="12"/>
          </p:nvPr>
        </p:nvSpPr>
        <p:spPr/>
        <p:txBody>
          <a:bodyPr/>
          <a:lstStyle/>
          <a:p>
            <a:fld id="{04AF66D1-50E8-924D-AA9F-C340413085BD}" type="slidenum">
              <a:rPr lang="en-US" smtClean="0"/>
              <a:t>74</a:t>
            </a:fld>
            <a:endParaRPr lang="en-US"/>
          </a:p>
        </p:txBody>
      </p:sp>
    </p:spTree>
    <p:extLst>
      <p:ext uri="{BB962C8B-B14F-4D97-AF65-F5344CB8AC3E}">
        <p14:creationId xmlns:p14="http://schemas.microsoft.com/office/powerpoint/2010/main" val="2856752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4799199" cy="1200329"/>
          </a:xfrm>
          <a:prstGeom prst="rect">
            <a:avLst/>
          </a:prstGeom>
          <a:noFill/>
        </p:spPr>
        <p:txBody>
          <a:bodyPr wrap="none" rtlCol="0">
            <a:spAutoFit/>
          </a:bodyPr>
          <a:lstStyle/>
          <a:p>
            <a:r>
              <a:rPr lang="en-US" sz="2400" b="1" dirty="0"/>
              <a:t>Einstein Model</a:t>
            </a:r>
          </a:p>
          <a:p>
            <a:r>
              <a:rPr lang="en-US" sz="2400" b="1" i="1" dirty="0"/>
              <a:t>Works at low and high temperature </a:t>
            </a:r>
          </a:p>
          <a:p>
            <a:r>
              <a:rPr lang="en-US" sz="2400" b="1" i="1" dirty="0"/>
              <a:t>Lower at low temperature</a:t>
            </a:r>
          </a:p>
        </p:txBody>
      </p:sp>
      <p:sp>
        <p:nvSpPr>
          <p:cNvPr id="9" name="TextBox 8">
            <a:extLst>
              <a:ext uri="{FF2B5EF4-FFF2-40B4-BE49-F238E27FC236}">
                <a16:creationId xmlns:a16="http://schemas.microsoft.com/office/drawing/2014/main" id="{DECC7D48-B8F0-BD40-81A5-84A7BAD2A809}"/>
              </a:ext>
            </a:extLst>
          </p:cNvPr>
          <p:cNvSpPr txBox="1"/>
          <p:nvPr/>
        </p:nvSpPr>
        <p:spPr>
          <a:xfrm>
            <a:off x="1665514" y="1600200"/>
            <a:ext cx="5651227" cy="646331"/>
          </a:xfrm>
          <a:prstGeom prst="rect">
            <a:avLst/>
          </a:prstGeom>
          <a:noFill/>
        </p:spPr>
        <p:txBody>
          <a:bodyPr wrap="none" rtlCol="0">
            <a:spAutoFit/>
          </a:bodyPr>
          <a:lstStyle/>
          <a:p>
            <a:r>
              <a:rPr lang="en-US" dirty="0"/>
              <a:t>Average energy for a crystal with three identical oscillators</a:t>
            </a:r>
          </a:p>
          <a:p>
            <a:endParaRPr lang="en-US" dirty="0"/>
          </a:p>
        </p:txBody>
      </p:sp>
      <p:pic>
        <p:nvPicPr>
          <p:cNvPr id="10" name="Picture 9">
            <a:extLst>
              <a:ext uri="{FF2B5EF4-FFF2-40B4-BE49-F238E27FC236}">
                <a16:creationId xmlns:a16="http://schemas.microsoft.com/office/drawing/2014/main" id="{CE19A7F2-E76C-B44B-8990-B1E2AD546A45}"/>
              </a:ext>
            </a:extLst>
          </p:cNvPr>
          <p:cNvPicPr>
            <a:picLocks noChangeAspect="1"/>
          </p:cNvPicPr>
          <p:nvPr/>
        </p:nvPicPr>
        <p:blipFill>
          <a:blip r:embed="rId2"/>
          <a:stretch>
            <a:fillRect/>
          </a:stretch>
        </p:blipFill>
        <p:spPr>
          <a:xfrm>
            <a:off x="1589314" y="2011652"/>
            <a:ext cx="8483600" cy="1612900"/>
          </a:xfrm>
          <a:prstGeom prst="rect">
            <a:avLst/>
          </a:prstGeom>
        </p:spPr>
      </p:pic>
      <p:pic>
        <p:nvPicPr>
          <p:cNvPr id="3" name="Picture 2">
            <a:extLst>
              <a:ext uri="{FF2B5EF4-FFF2-40B4-BE49-F238E27FC236}">
                <a16:creationId xmlns:a16="http://schemas.microsoft.com/office/drawing/2014/main" id="{E54B10A4-27FD-454F-AED7-42534F93E2ED}"/>
              </a:ext>
            </a:extLst>
          </p:cNvPr>
          <p:cNvPicPr>
            <a:picLocks noChangeAspect="1"/>
          </p:cNvPicPr>
          <p:nvPr/>
        </p:nvPicPr>
        <p:blipFill>
          <a:blip r:embed="rId3"/>
          <a:stretch>
            <a:fillRect/>
          </a:stretch>
        </p:blipFill>
        <p:spPr>
          <a:xfrm>
            <a:off x="1589314" y="3440678"/>
            <a:ext cx="7518400" cy="1612900"/>
          </a:xfrm>
          <a:prstGeom prst="rect">
            <a:avLst/>
          </a:prstGeom>
        </p:spPr>
      </p:pic>
      <p:sp>
        <p:nvSpPr>
          <p:cNvPr id="11" name="TextBox 10">
            <a:extLst>
              <a:ext uri="{FF2B5EF4-FFF2-40B4-BE49-F238E27FC236}">
                <a16:creationId xmlns:a16="http://schemas.microsoft.com/office/drawing/2014/main" id="{692A0E4E-A82E-A749-8AC4-F5C24D139FB5}"/>
              </a:ext>
            </a:extLst>
          </p:cNvPr>
          <p:cNvSpPr txBox="1"/>
          <p:nvPr/>
        </p:nvSpPr>
        <p:spPr>
          <a:xfrm>
            <a:off x="1665514" y="5399314"/>
            <a:ext cx="2313134" cy="369332"/>
          </a:xfrm>
          <a:prstGeom prst="rect">
            <a:avLst/>
          </a:prstGeom>
          <a:noFill/>
        </p:spPr>
        <p:txBody>
          <a:bodyPr wrap="none" rtlCol="0">
            <a:spAutoFit/>
          </a:bodyPr>
          <a:lstStyle/>
          <a:p>
            <a:r>
              <a:rPr lang="en-US" b="1" dirty="0"/>
              <a:t>Einstein temperature: </a:t>
            </a:r>
          </a:p>
        </p:txBody>
      </p:sp>
      <p:pic>
        <p:nvPicPr>
          <p:cNvPr id="12" name="Picture 11">
            <a:extLst>
              <a:ext uri="{FF2B5EF4-FFF2-40B4-BE49-F238E27FC236}">
                <a16:creationId xmlns:a16="http://schemas.microsoft.com/office/drawing/2014/main" id="{F8FA38D3-FD22-C442-8C71-F0500682CFD5}"/>
              </a:ext>
            </a:extLst>
          </p:cNvPr>
          <p:cNvPicPr>
            <a:picLocks noChangeAspect="1"/>
          </p:cNvPicPr>
          <p:nvPr/>
        </p:nvPicPr>
        <p:blipFill>
          <a:blip r:embed="rId4"/>
          <a:stretch>
            <a:fillRect/>
          </a:stretch>
        </p:blipFill>
        <p:spPr>
          <a:xfrm>
            <a:off x="4234543" y="5004699"/>
            <a:ext cx="1981200" cy="1244600"/>
          </a:xfrm>
          <a:prstGeom prst="rect">
            <a:avLst/>
          </a:prstGeom>
        </p:spPr>
      </p:pic>
      <p:sp>
        <p:nvSpPr>
          <p:cNvPr id="13" name="Slide Number Placeholder 12">
            <a:extLst>
              <a:ext uri="{FF2B5EF4-FFF2-40B4-BE49-F238E27FC236}">
                <a16:creationId xmlns:a16="http://schemas.microsoft.com/office/drawing/2014/main" id="{79460279-9649-334D-B8F5-2FC2D4BD553F}"/>
              </a:ext>
            </a:extLst>
          </p:cNvPr>
          <p:cNvSpPr>
            <a:spLocks noGrp="1"/>
          </p:cNvSpPr>
          <p:nvPr>
            <p:ph type="sldNum" sz="quarter" idx="12"/>
          </p:nvPr>
        </p:nvSpPr>
        <p:spPr/>
        <p:txBody>
          <a:bodyPr/>
          <a:lstStyle/>
          <a:p>
            <a:fld id="{04AF66D1-50E8-924D-AA9F-C340413085BD}" type="slidenum">
              <a:rPr lang="en-US" smtClean="0"/>
              <a:t>75</a:t>
            </a:fld>
            <a:endParaRPr lang="en-US"/>
          </a:p>
        </p:txBody>
      </p:sp>
    </p:spTree>
    <p:extLst>
      <p:ext uri="{BB962C8B-B14F-4D97-AF65-F5344CB8AC3E}">
        <p14:creationId xmlns:p14="http://schemas.microsoft.com/office/powerpoint/2010/main" val="6939343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2339936" cy="461665"/>
          </a:xfrm>
          <a:prstGeom prst="rect">
            <a:avLst/>
          </a:prstGeom>
          <a:noFill/>
        </p:spPr>
        <p:txBody>
          <a:bodyPr wrap="none" rtlCol="0">
            <a:spAutoFit/>
          </a:bodyPr>
          <a:lstStyle/>
          <a:p>
            <a:r>
              <a:rPr lang="en-US" sz="2400" b="1" dirty="0"/>
              <a:t>Dispersion Curve</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30301" y="739977"/>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05792" y="1234761"/>
            <a:ext cx="6099747" cy="369332"/>
          </a:xfrm>
          <a:prstGeom prst="rect">
            <a:avLst/>
          </a:prstGeom>
          <a:noFill/>
        </p:spPr>
        <p:txBody>
          <a:bodyPr wrap="none" rtlCol="0">
            <a:spAutoFit/>
          </a:bodyPr>
          <a:lstStyle/>
          <a:p>
            <a:r>
              <a:rPr lang="en-US" b="1" dirty="0"/>
              <a:t>Angular frequency of vibrations as a function of wavevector, q</a:t>
            </a:r>
          </a:p>
        </p:txBody>
      </p:sp>
      <p:pic>
        <p:nvPicPr>
          <p:cNvPr id="11" name="Picture 10">
            <a:extLst>
              <a:ext uri="{FF2B5EF4-FFF2-40B4-BE49-F238E27FC236}">
                <a16:creationId xmlns:a16="http://schemas.microsoft.com/office/drawing/2014/main" id="{C80818E6-0421-AE4F-91AB-9E1CB4716E39}"/>
              </a:ext>
            </a:extLst>
          </p:cNvPr>
          <p:cNvPicPr>
            <a:picLocks noChangeAspect="1"/>
          </p:cNvPicPr>
          <p:nvPr/>
        </p:nvPicPr>
        <p:blipFill>
          <a:blip r:embed="rId3"/>
          <a:stretch>
            <a:fillRect/>
          </a:stretch>
        </p:blipFill>
        <p:spPr>
          <a:xfrm>
            <a:off x="1501320" y="2185962"/>
            <a:ext cx="8577664" cy="4063560"/>
          </a:xfrm>
          <a:prstGeom prst="rect">
            <a:avLst/>
          </a:prstGeom>
        </p:spPr>
      </p:pic>
      <p:pic>
        <p:nvPicPr>
          <p:cNvPr id="12" name="Picture 11">
            <a:extLst>
              <a:ext uri="{FF2B5EF4-FFF2-40B4-BE49-F238E27FC236}">
                <a16:creationId xmlns:a16="http://schemas.microsoft.com/office/drawing/2014/main" id="{A94CE59F-572F-3748-B3F5-E1089CD5B618}"/>
              </a:ext>
            </a:extLst>
          </p:cNvPr>
          <p:cNvPicPr>
            <a:picLocks noChangeAspect="1"/>
          </p:cNvPicPr>
          <p:nvPr/>
        </p:nvPicPr>
        <p:blipFill>
          <a:blip r:embed="rId4"/>
          <a:stretch>
            <a:fillRect/>
          </a:stretch>
        </p:blipFill>
        <p:spPr>
          <a:xfrm>
            <a:off x="8717643" y="2273259"/>
            <a:ext cx="2463800" cy="571500"/>
          </a:xfrm>
          <a:prstGeom prst="rect">
            <a:avLst/>
          </a:prstGeom>
        </p:spPr>
      </p:pic>
      <p:sp>
        <p:nvSpPr>
          <p:cNvPr id="13" name="TextBox 12">
            <a:extLst>
              <a:ext uri="{FF2B5EF4-FFF2-40B4-BE49-F238E27FC236}">
                <a16:creationId xmlns:a16="http://schemas.microsoft.com/office/drawing/2014/main" id="{59E93DB4-6D4A-844B-9B27-5A037878277B}"/>
              </a:ext>
            </a:extLst>
          </p:cNvPr>
          <p:cNvSpPr txBox="1"/>
          <p:nvPr/>
        </p:nvSpPr>
        <p:spPr>
          <a:xfrm>
            <a:off x="8961291" y="3021430"/>
            <a:ext cx="2565691" cy="923330"/>
          </a:xfrm>
          <a:prstGeom prst="rect">
            <a:avLst/>
          </a:prstGeom>
          <a:noFill/>
        </p:spPr>
        <p:txBody>
          <a:bodyPr wrap="square" rtlCol="0">
            <a:spAutoFit/>
          </a:bodyPr>
          <a:lstStyle/>
          <a:p>
            <a:r>
              <a:rPr lang="en-US" b="1" dirty="0"/>
              <a:t>First Brillouin Zone of the one-dimensional lattice</a:t>
            </a:r>
          </a:p>
        </p:txBody>
      </p:sp>
      <p:sp>
        <p:nvSpPr>
          <p:cNvPr id="15" name="TextBox 14">
            <a:extLst>
              <a:ext uri="{FF2B5EF4-FFF2-40B4-BE49-F238E27FC236}">
                <a16:creationId xmlns:a16="http://schemas.microsoft.com/office/drawing/2014/main" id="{9335AA99-528C-F74C-9665-3D0D1ED1138C}"/>
              </a:ext>
            </a:extLst>
          </p:cNvPr>
          <p:cNvSpPr txBox="1"/>
          <p:nvPr/>
        </p:nvSpPr>
        <p:spPr>
          <a:xfrm>
            <a:off x="8961292" y="4191000"/>
            <a:ext cx="2220152" cy="923330"/>
          </a:xfrm>
          <a:prstGeom prst="rect">
            <a:avLst/>
          </a:prstGeom>
          <a:noFill/>
        </p:spPr>
        <p:txBody>
          <a:bodyPr wrap="square" rtlCol="0">
            <a:spAutoFit/>
          </a:bodyPr>
          <a:lstStyle/>
          <a:p>
            <a:r>
              <a:rPr lang="en-US" dirty="0"/>
              <a:t>Longer wavevectors are smaller than the lattice</a:t>
            </a:r>
          </a:p>
        </p:txBody>
      </p:sp>
      <p:sp>
        <p:nvSpPr>
          <p:cNvPr id="16" name="Slide Number Placeholder 15">
            <a:extLst>
              <a:ext uri="{FF2B5EF4-FFF2-40B4-BE49-F238E27FC236}">
                <a16:creationId xmlns:a16="http://schemas.microsoft.com/office/drawing/2014/main" id="{FA300190-CB95-7A4C-AA04-E92D8E393B9D}"/>
              </a:ext>
            </a:extLst>
          </p:cNvPr>
          <p:cNvSpPr>
            <a:spLocks noGrp="1"/>
          </p:cNvSpPr>
          <p:nvPr>
            <p:ph type="sldNum" sz="quarter" idx="12"/>
          </p:nvPr>
        </p:nvSpPr>
        <p:spPr/>
        <p:txBody>
          <a:bodyPr/>
          <a:lstStyle/>
          <a:p>
            <a:fld id="{04AF66D1-50E8-924D-AA9F-C340413085BD}" type="slidenum">
              <a:rPr lang="en-US" smtClean="0"/>
              <a:t>76</a:t>
            </a:fld>
            <a:endParaRPr lang="en-US"/>
          </a:p>
        </p:txBody>
      </p:sp>
    </p:spTree>
    <p:extLst>
      <p:ext uri="{BB962C8B-B14F-4D97-AF65-F5344CB8AC3E}">
        <p14:creationId xmlns:p14="http://schemas.microsoft.com/office/powerpoint/2010/main" val="3399832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E88E3-9EC7-AA47-B3CB-47E3517CC965}"/>
              </a:ext>
            </a:extLst>
          </p:cNvPr>
          <p:cNvPicPr>
            <a:picLocks noChangeAspect="1"/>
          </p:cNvPicPr>
          <p:nvPr/>
        </p:nvPicPr>
        <p:blipFill>
          <a:blip r:embed="rId2"/>
          <a:stretch>
            <a:fillRect/>
          </a:stretch>
        </p:blipFill>
        <p:spPr>
          <a:xfrm>
            <a:off x="3244381" y="2231571"/>
            <a:ext cx="7765206" cy="4376057"/>
          </a:xfrm>
          <a:prstGeom prst="rect">
            <a:avLst/>
          </a:prstGeom>
        </p:spPr>
      </p:pic>
      <p:pic>
        <p:nvPicPr>
          <p:cNvPr id="3" name="Picture 2">
            <a:extLst>
              <a:ext uri="{FF2B5EF4-FFF2-40B4-BE49-F238E27FC236}">
                <a16:creationId xmlns:a16="http://schemas.microsoft.com/office/drawing/2014/main" id="{DA5BD267-B3CC-804A-A5CF-E37B3FB54A16}"/>
              </a:ext>
            </a:extLst>
          </p:cNvPr>
          <p:cNvPicPr>
            <a:picLocks noChangeAspect="1"/>
          </p:cNvPicPr>
          <p:nvPr/>
        </p:nvPicPr>
        <p:blipFill rotWithShape="1">
          <a:blip r:embed="rId3"/>
          <a:srcRect l="21345" t="-3113" r="22575" b="12517"/>
          <a:stretch/>
        </p:blipFill>
        <p:spPr>
          <a:xfrm>
            <a:off x="0" y="0"/>
            <a:ext cx="3883071" cy="2971800"/>
          </a:xfrm>
          <a:prstGeom prst="rect">
            <a:avLst/>
          </a:prstGeom>
        </p:spPr>
      </p:pic>
      <p:sp>
        <p:nvSpPr>
          <p:cNvPr id="4" name="TextBox 3">
            <a:extLst>
              <a:ext uri="{FF2B5EF4-FFF2-40B4-BE49-F238E27FC236}">
                <a16:creationId xmlns:a16="http://schemas.microsoft.com/office/drawing/2014/main" id="{9753BBB9-4759-E247-A39D-E368794A6E5D}"/>
              </a:ext>
            </a:extLst>
          </p:cNvPr>
          <p:cNvSpPr txBox="1"/>
          <p:nvPr/>
        </p:nvSpPr>
        <p:spPr>
          <a:xfrm>
            <a:off x="5159829" y="533400"/>
            <a:ext cx="6662057" cy="1200329"/>
          </a:xfrm>
          <a:prstGeom prst="rect">
            <a:avLst/>
          </a:prstGeom>
          <a:noFill/>
        </p:spPr>
        <p:txBody>
          <a:bodyPr wrap="square" rtlCol="0">
            <a:spAutoFit/>
          </a:bodyPr>
          <a:lstStyle/>
          <a:p>
            <a:r>
              <a:rPr lang="en-US" dirty="0"/>
              <a:t>Longitudinal and Transverse dispersion relationships for [100],[110], and [111] for lead</a:t>
            </a:r>
          </a:p>
          <a:p>
            <a:r>
              <a:rPr lang="en-US" dirty="0"/>
              <a:t>Transverse degenerate for [100] and [111] (4 and 3 fold rotation axis)</a:t>
            </a:r>
          </a:p>
          <a:p>
            <a:r>
              <a:rPr lang="en-US" dirty="0"/>
              <a:t>Not for [110] (two fold rotation axis)</a:t>
            </a:r>
          </a:p>
        </p:txBody>
      </p:sp>
      <p:sp>
        <p:nvSpPr>
          <p:cNvPr id="5" name="Slide Number Placeholder 4">
            <a:extLst>
              <a:ext uri="{FF2B5EF4-FFF2-40B4-BE49-F238E27FC236}">
                <a16:creationId xmlns:a16="http://schemas.microsoft.com/office/drawing/2014/main" id="{45677D05-7BB3-A645-8000-3B4C4892B53B}"/>
              </a:ext>
            </a:extLst>
          </p:cNvPr>
          <p:cNvSpPr>
            <a:spLocks noGrp="1"/>
          </p:cNvSpPr>
          <p:nvPr>
            <p:ph type="sldNum" sz="quarter" idx="12"/>
          </p:nvPr>
        </p:nvSpPr>
        <p:spPr/>
        <p:txBody>
          <a:bodyPr/>
          <a:lstStyle/>
          <a:p>
            <a:fld id="{04AF66D1-50E8-924D-AA9F-C340413085BD}" type="slidenum">
              <a:rPr lang="en-US" smtClean="0"/>
              <a:t>77</a:t>
            </a:fld>
            <a:endParaRPr lang="en-US"/>
          </a:p>
        </p:txBody>
      </p:sp>
    </p:spTree>
    <p:extLst>
      <p:ext uri="{BB962C8B-B14F-4D97-AF65-F5344CB8AC3E}">
        <p14:creationId xmlns:p14="http://schemas.microsoft.com/office/powerpoint/2010/main" val="3334079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BCC7F6-8C5B-D049-8E03-0D795B8BDD8A}"/>
              </a:ext>
            </a:extLst>
          </p:cNvPr>
          <p:cNvPicPr>
            <a:picLocks noChangeAspect="1"/>
          </p:cNvPicPr>
          <p:nvPr/>
        </p:nvPicPr>
        <p:blipFill>
          <a:blip r:embed="rId2"/>
          <a:stretch>
            <a:fillRect/>
          </a:stretch>
        </p:blipFill>
        <p:spPr>
          <a:xfrm>
            <a:off x="392664" y="1774371"/>
            <a:ext cx="6052866" cy="3537858"/>
          </a:xfrm>
          <a:prstGeom prst="rect">
            <a:avLst/>
          </a:prstGeom>
        </p:spPr>
      </p:pic>
      <p:pic>
        <p:nvPicPr>
          <p:cNvPr id="5" name="Picture 4">
            <a:extLst>
              <a:ext uri="{FF2B5EF4-FFF2-40B4-BE49-F238E27FC236}">
                <a16:creationId xmlns:a16="http://schemas.microsoft.com/office/drawing/2014/main" id="{1CF9E790-E9A5-3840-8833-BBF73FEFA32E}"/>
              </a:ext>
            </a:extLst>
          </p:cNvPr>
          <p:cNvPicPr>
            <a:picLocks noChangeAspect="1"/>
          </p:cNvPicPr>
          <p:nvPr/>
        </p:nvPicPr>
        <p:blipFill>
          <a:blip r:embed="rId3"/>
          <a:stretch>
            <a:fillRect/>
          </a:stretch>
        </p:blipFill>
        <p:spPr>
          <a:xfrm>
            <a:off x="5353330" y="3173186"/>
            <a:ext cx="1879600" cy="508000"/>
          </a:xfrm>
          <a:prstGeom prst="rect">
            <a:avLst/>
          </a:prstGeom>
        </p:spPr>
      </p:pic>
      <p:pic>
        <p:nvPicPr>
          <p:cNvPr id="6" name="Picture 5">
            <a:extLst>
              <a:ext uri="{FF2B5EF4-FFF2-40B4-BE49-F238E27FC236}">
                <a16:creationId xmlns:a16="http://schemas.microsoft.com/office/drawing/2014/main" id="{E1B2D9E9-B9B4-AB43-A19B-1B34FB6D13AC}"/>
              </a:ext>
            </a:extLst>
          </p:cNvPr>
          <p:cNvPicPr>
            <a:picLocks noChangeAspect="1"/>
          </p:cNvPicPr>
          <p:nvPr/>
        </p:nvPicPr>
        <p:blipFill>
          <a:blip r:embed="rId4"/>
          <a:stretch>
            <a:fillRect/>
          </a:stretch>
        </p:blipFill>
        <p:spPr>
          <a:xfrm>
            <a:off x="5353330" y="2688771"/>
            <a:ext cx="1943100" cy="508000"/>
          </a:xfrm>
          <a:prstGeom prst="rect">
            <a:avLst/>
          </a:prstGeom>
        </p:spPr>
      </p:pic>
      <p:sp>
        <p:nvSpPr>
          <p:cNvPr id="8" name="TextBox 7">
            <a:extLst>
              <a:ext uri="{FF2B5EF4-FFF2-40B4-BE49-F238E27FC236}">
                <a16:creationId xmlns:a16="http://schemas.microsoft.com/office/drawing/2014/main" id="{C3046B9E-6212-164E-8C01-EE0C7C13A46D}"/>
              </a:ext>
            </a:extLst>
          </p:cNvPr>
          <p:cNvSpPr txBox="1"/>
          <p:nvPr/>
        </p:nvSpPr>
        <p:spPr>
          <a:xfrm flipH="1">
            <a:off x="8210004" y="2688771"/>
            <a:ext cx="2588624" cy="923330"/>
          </a:xfrm>
          <a:prstGeom prst="rect">
            <a:avLst/>
          </a:prstGeom>
          <a:noFill/>
        </p:spPr>
        <p:txBody>
          <a:bodyPr wrap="square" rtlCol="0">
            <a:spAutoFit/>
          </a:bodyPr>
          <a:lstStyle/>
          <a:p>
            <a:r>
              <a:rPr lang="en-US" dirty="0"/>
              <a:t>Higher Characteristic T represents stronger bonds</a:t>
            </a:r>
          </a:p>
        </p:txBody>
      </p:sp>
      <p:sp>
        <p:nvSpPr>
          <p:cNvPr id="9" name="Slide Number Placeholder 8">
            <a:extLst>
              <a:ext uri="{FF2B5EF4-FFF2-40B4-BE49-F238E27FC236}">
                <a16:creationId xmlns:a16="http://schemas.microsoft.com/office/drawing/2014/main" id="{EA887D0C-53F3-CC4F-AC62-02BCAB2118AC}"/>
              </a:ext>
            </a:extLst>
          </p:cNvPr>
          <p:cNvSpPr>
            <a:spLocks noGrp="1"/>
          </p:cNvSpPr>
          <p:nvPr>
            <p:ph type="sldNum" sz="quarter" idx="12"/>
          </p:nvPr>
        </p:nvSpPr>
        <p:spPr/>
        <p:txBody>
          <a:bodyPr/>
          <a:lstStyle/>
          <a:p>
            <a:fld id="{04AF66D1-50E8-924D-AA9F-C340413085BD}" type="slidenum">
              <a:rPr lang="en-US" smtClean="0"/>
              <a:t>78</a:t>
            </a:fld>
            <a:endParaRPr lang="en-US"/>
          </a:p>
        </p:txBody>
      </p:sp>
    </p:spTree>
    <p:extLst>
      <p:ext uri="{BB962C8B-B14F-4D97-AF65-F5344CB8AC3E}">
        <p14:creationId xmlns:p14="http://schemas.microsoft.com/office/powerpoint/2010/main" val="14994498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4324B7-9702-4341-8AF6-B31493A84D10}"/>
              </a:ext>
            </a:extLst>
          </p:cNvPr>
          <p:cNvPicPr>
            <a:picLocks noChangeAspect="1"/>
          </p:cNvPicPr>
          <p:nvPr/>
        </p:nvPicPr>
        <p:blipFill>
          <a:blip r:embed="rId2"/>
          <a:stretch>
            <a:fillRect/>
          </a:stretch>
        </p:blipFill>
        <p:spPr>
          <a:xfrm>
            <a:off x="0" y="69856"/>
            <a:ext cx="12192000" cy="6718287"/>
          </a:xfrm>
          <a:prstGeom prst="rect">
            <a:avLst/>
          </a:prstGeom>
        </p:spPr>
      </p:pic>
      <p:sp>
        <p:nvSpPr>
          <p:cNvPr id="3" name="TextBox 2">
            <a:extLst>
              <a:ext uri="{FF2B5EF4-FFF2-40B4-BE49-F238E27FC236}">
                <a16:creationId xmlns:a16="http://schemas.microsoft.com/office/drawing/2014/main" id="{EA3BB8C4-20C6-8746-95D9-D1C0F04F3512}"/>
              </a:ext>
            </a:extLst>
          </p:cNvPr>
          <p:cNvSpPr txBox="1"/>
          <p:nvPr/>
        </p:nvSpPr>
        <p:spPr>
          <a:xfrm flipH="1">
            <a:off x="5466804" y="1839685"/>
            <a:ext cx="2588624" cy="923330"/>
          </a:xfrm>
          <a:prstGeom prst="rect">
            <a:avLst/>
          </a:prstGeom>
          <a:noFill/>
        </p:spPr>
        <p:txBody>
          <a:bodyPr wrap="square" rtlCol="0">
            <a:spAutoFit/>
          </a:bodyPr>
          <a:lstStyle/>
          <a:p>
            <a:r>
              <a:rPr lang="en-US" dirty="0"/>
              <a:t>Higher Characteristic T represents stronger bonds</a:t>
            </a:r>
          </a:p>
        </p:txBody>
      </p:sp>
      <p:sp>
        <p:nvSpPr>
          <p:cNvPr id="4" name="Slide Number Placeholder 3">
            <a:extLst>
              <a:ext uri="{FF2B5EF4-FFF2-40B4-BE49-F238E27FC236}">
                <a16:creationId xmlns:a16="http://schemas.microsoft.com/office/drawing/2014/main" id="{44912A28-A1A6-4848-B728-0109E4F472F3}"/>
              </a:ext>
            </a:extLst>
          </p:cNvPr>
          <p:cNvSpPr>
            <a:spLocks noGrp="1"/>
          </p:cNvSpPr>
          <p:nvPr>
            <p:ph type="sldNum" sz="quarter" idx="12"/>
          </p:nvPr>
        </p:nvSpPr>
        <p:spPr/>
        <p:txBody>
          <a:bodyPr/>
          <a:lstStyle/>
          <a:p>
            <a:fld id="{04AF66D1-50E8-924D-AA9F-C340413085BD}" type="slidenum">
              <a:rPr lang="en-US" smtClean="0"/>
              <a:t>79</a:t>
            </a:fld>
            <a:endParaRPr lang="en-US"/>
          </a:p>
        </p:txBody>
      </p:sp>
    </p:spTree>
    <p:extLst>
      <p:ext uri="{BB962C8B-B14F-4D97-AF65-F5344CB8AC3E}">
        <p14:creationId xmlns:p14="http://schemas.microsoft.com/office/powerpoint/2010/main" val="3402800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CD8DB-512E-934D-8A76-7A4FCF23D91E}"/>
              </a:ext>
            </a:extLst>
          </p:cNvPr>
          <p:cNvSpPr txBox="1"/>
          <p:nvPr/>
        </p:nvSpPr>
        <p:spPr>
          <a:xfrm flipH="1">
            <a:off x="4959551" y="461473"/>
            <a:ext cx="512448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Course Summary</a:t>
            </a:r>
          </a:p>
        </p:txBody>
      </p:sp>
      <p:sp>
        <p:nvSpPr>
          <p:cNvPr id="5" name="TextBox 4">
            <a:extLst>
              <a:ext uri="{FF2B5EF4-FFF2-40B4-BE49-F238E27FC236}">
                <a16:creationId xmlns:a16="http://schemas.microsoft.com/office/drawing/2014/main" id="{E2029145-34CF-2B48-A65C-830AD7D11BC6}"/>
              </a:ext>
            </a:extLst>
          </p:cNvPr>
          <p:cNvSpPr txBox="1"/>
          <p:nvPr/>
        </p:nvSpPr>
        <p:spPr>
          <a:xfrm>
            <a:off x="2521010" y="1504060"/>
            <a:ext cx="7128600" cy="2585323"/>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II. Single Component Systems: </a:t>
            </a:r>
          </a:p>
          <a:p>
            <a:r>
              <a:rPr lang="en-US" dirty="0">
                <a:latin typeface="Times New Roman" panose="02020603050405020304" pitchFamily="18" charset="0"/>
                <a:cs typeface="Times New Roman" panose="02020603050405020304" pitchFamily="18" charset="0"/>
              </a:rPr>
              <a:t>First order transition; </a:t>
            </a:r>
          </a:p>
          <a:p>
            <a:r>
              <a:rPr lang="en-US" dirty="0">
                <a:latin typeface="Times New Roman" panose="02020603050405020304" pitchFamily="18" charset="0"/>
                <a:cs typeface="Times New Roman" panose="02020603050405020304" pitchFamily="18" charset="0"/>
              </a:rPr>
              <a:t>Clausius-</a:t>
            </a:r>
            <a:r>
              <a:rPr lang="en-US" dirty="0" err="1">
                <a:latin typeface="Times New Roman" panose="02020603050405020304" pitchFamily="18" charset="0"/>
                <a:cs typeface="Times New Roman" panose="02020603050405020304" pitchFamily="18" charset="0"/>
              </a:rPr>
              <a:t>Clapeyron</a:t>
            </a:r>
            <a:r>
              <a:rPr lang="en-US" dirty="0">
                <a:latin typeface="Times New Roman" panose="02020603050405020304" pitchFamily="18" charset="0"/>
                <a:cs typeface="Times New Roman" panose="02020603050405020304" pitchFamily="18" charset="0"/>
              </a:rPr>
              <a:t> equation (vapor pressure calculation);</a:t>
            </a:r>
          </a:p>
          <a:p>
            <a:r>
              <a:rPr lang="en-US" dirty="0">
                <a:latin typeface="Times New Roman" panose="02020603050405020304" pitchFamily="18" charset="0"/>
                <a:cs typeface="Times New Roman" panose="02020603050405020304" pitchFamily="18" charset="0"/>
              </a:rPr>
              <a:t>Second order transition;</a:t>
            </a:r>
          </a:p>
          <a:p>
            <a:r>
              <a:rPr lang="en-US" dirty="0">
                <a:latin typeface="Times New Roman" panose="02020603050405020304" pitchFamily="18" charset="0"/>
                <a:cs typeface="Times New Roman" panose="02020603050405020304" pitchFamily="18" charset="0"/>
              </a:rPr>
              <a:t>Virial equation of state for phase diagram;</a:t>
            </a:r>
          </a:p>
          <a:p>
            <a:r>
              <a:rPr lang="en-US" dirty="0">
                <a:latin typeface="Times New Roman" panose="02020603050405020304" pitchFamily="18" charset="0"/>
                <a:cs typeface="Times New Roman" panose="02020603050405020304" pitchFamily="18" charset="0"/>
              </a:rPr>
              <a:t>Phase diagram P vs T (Gibbs phase rule)</a:t>
            </a:r>
          </a:p>
          <a:p>
            <a:r>
              <a:rPr lang="en-US" dirty="0">
                <a:latin typeface="Times New Roman" panose="02020603050405020304" pitchFamily="18" charset="0"/>
                <a:cs typeface="Times New Roman" panose="02020603050405020304" pitchFamily="18" charset="0"/>
              </a:rPr>
              <a:t>Fugacity;</a:t>
            </a:r>
          </a:p>
          <a:p>
            <a:r>
              <a:rPr lang="en-US" dirty="0">
                <a:latin typeface="Times New Roman" panose="02020603050405020304" pitchFamily="18" charset="0"/>
                <a:cs typeface="Times New Roman" panose="02020603050405020304" pitchFamily="18" charset="0"/>
              </a:rPr>
              <a:t>Van der Waals equation (Cubic equation of state);</a:t>
            </a:r>
          </a:p>
          <a:p>
            <a:r>
              <a:rPr lang="en-US" dirty="0">
                <a:latin typeface="Times New Roman" panose="02020603050405020304" pitchFamily="18" charset="0"/>
                <a:cs typeface="Times New Roman" panose="02020603050405020304" pitchFamily="18" charset="0"/>
              </a:rPr>
              <a:t>CALPHAD and PREOS programs</a:t>
            </a:r>
          </a:p>
        </p:txBody>
      </p:sp>
    </p:spTree>
    <p:extLst>
      <p:ext uri="{BB962C8B-B14F-4D97-AF65-F5344CB8AC3E}">
        <p14:creationId xmlns:p14="http://schemas.microsoft.com/office/powerpoint/2010/main" val="42063733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D37FB3-3A06-5949-882C-8C5A59C6BE83}"/>
              </a:ext>
            </a:extLst>
          </p:cNvPr>
          <p:cNvSpPr txBox="1"/>
          <p:nvPr/>
        </p:nvSpPr>
        <p:spPr>
          <a:xfrm>
            <a:off x="4082143" y="348343"/>
            <a:ext cx="3698769" cy="461665"/>
          </a:xfrm>
          <a:prstGeom prst="rect">
            <a:avLst/>
          </a:prstGeom>
          <a:noFill/>
        </p:spPr>
        <p:txBody>
          <a:bodyPr wrap="none" rtlCol="0">
            <a:spAutoFit/>
          </a:bodyPr>
          <a:lstStyle/>
          <a:p>
            <a:r>
              <a:rPr lang="en-US" sz="2400" b="1" dirty="0"/>
              <a:t>Modulus and Heat Capacity</a:t>
            </a:r>
          </a:p>
        </p:txBody>
      </p:sp>
      <p:sp>
        <p:nvSpPr>
          <p:cNvPr id="3" name="TextBox 2">
            <a:extLst>
              <a:ext uri="{FF2B5EF4-FFF2-40B4-BE49-F238E27FC236}">
                <a16:creationId xmlns:a16="http://schemas.microsoft.com/office/drawing/2014/main" id="{1062F2C2-4D30-6942-8EE1-5031B392C80A}"/>
              </a:ext>
            </a:extLst>
          </p:cNvPr>
          <p:cNvSpPr txBox="1"/>
          <p:nvPr/>
        </p:nvSpPr>
        <p:spPr>
          <a:xfrm>
            <a:off x="2960914" y="1273629"/>
            <a:ext cx="1708225" cy="1477328"/>
          </a:xfrm>
          <a:prstGeom prst="rect">
            <a:avLst/>
          </a:prstGeom>
          <a:noFill/>
        </p:spPr>
        <p:txBody>
          <a:bodyPr wrap="none" rtlCol="0">
            <a:spAutoFit/>
          </a:bodyPr>
          <a:lstStyle/>
          <a:p>
            <a:pPr marL="285750" indent="-285750">
              <a:buFont typeface="Symbol" pitchFamily="2" charset="2"/>
              <a:buChar char="s"/>
            </a:pPr>
            <a:r>
              <a:rPr lang="en-US" dirty="0"/>
              <a:t>= E </a:t>
            </a:r>
            <a:r>
              <a:rPr lang="en-US" dirty="0">
                <a:latin typeface="Symbol" pitchFamily="2" charset="2"/>
              </a:rPr>
              <a:t>e</a:t>
            </a:r>
          </a:p>
          <a:p>
            <a:r>
              <a:rPr lang="en-US" dirty="0">
                <a:latin typeface="Calibri" panose="020F0502020204030204" pitchFamily="34" charset="0"/>
                <a:cs typeface="Calibri" panose="020F0502020204030204" pitchFamily="34" charset="0"/>
              </a:rPr>
              <a:t>F/A = E </a:t>
            </a:r>
            <a:r>
              <a:rPr lang="en-US" dirty="0" err="1">
                <a:latin typeface="Symbol" pitchFamily="2" charset="2"/>
                <a:cs typeface="Calibri" panose="020F0502020204030204" pitchFamily="34" charset="0"/>
              </a:rPr>
              <a:t>D</a:t>
            </a:r>
            <a:r>
              <a:rPr lang="en-US" dirty="0" err="1">
                <a:latin typeface="Calibri" panose="020F0502020204030204" pitchFamily="34" charset="0"/>
                <a:cs typeface="Calibri" panose="020F0502020204030204" pitchFamily="34" charset="0"/>
              </a:rPr>
              <a:t>d</a:t>
            </a:r>
            <a:r>
              <a:rPr lang="en-US" dirty="0">
                <a:latin typeface="Calibri" panose="020F0502020204030204" pitchFamily="34" charset="0"/>
                <a:cs typeface="Calibri" panose="020F0502020204030204" pitchFamily="34" charset="0"/>
              </a:rPr>
              <a:t>/d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 = K</a:t>
            </a:r>
            <a:r>
              <a:rPr lang="en-US" dirty="0">
                <a:latin typeface="Symbol" pitchFamily="2" charset="2"/>
                <a:cs typeface="Calibri" panose="020F0502020204030204" pitchFamily="34" charset="0"/>
              </a:rPr>
              <a:t> </a:t>
            </a:r>
            <a:r>
              <a:rPr lang="en-US" dirty="0" err="1">
                <a:latin typeface="Symbol" pitchFamily="2" charset="2"/>
                <a:cs typeface="Calibri" panose="020F0502020204030204" pitchFamily="34" charset="0"/>
              </a:rPr>
              <a:t>D</a:t>
            </a:r>
            <a:r>
              <a:rPr lang="en-US" dirty="0" err="1">
                <a:latin typeface="Calibri" panose="020F0502020204030204" pitchFamily="34" charset="0"/>
                <a:cs typeface="Calibri" panose="020F0502020204030204" pitchFamily="34" charset="0"/>
              </a:rPr>
              <a:t>d</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K = F/</a:t>
            </a:r>
            <a:r>
              <a:rPr lang="en-US" dirty="0" err="1">
                <a:latin typeface="Symbol" pitchFamily="2" charset="2"/>
                <a:cs typeface="Calibri" panose="020F0502020204030204" pitchFamily="34" charset="0"/>
              </a:rPr>
              <a:t>D</a:t>
            </a:r>
            <a:r>
              <a:rPr lang="en-US" dirty="0" err="1">
                <a:latin typeface="Calibri" panose="020F0502020204030204" pitchFamily="34" charset="0"/>
                <a:cs typeface="Calibri" panose="020F0502020204030204" pitchFamily="34" charset="0"/>
              </a:rPr>
              <a:t>d</a:t>
            </a:r>
            <a:r>
              <a:rPr lang="en-US" dirty="0">
                <a:latin typeface="Calibri" panose="020F0502020204030204" pitchFamily="34" charset="0"/>
                <a:cs typeface="Calibri" panose="020F0502020204030204" pitchFamily="34" charset="0"/>
              </a:rPr>
              <a:t> = E </a:t>
            </a:r>
            <a:r>
              <a:rPr lang="en-US" dirty="0" err="1">
                <a:latin typeface="Calibri" panose="020F0502020204030204" pitchFamily="34" charset="0"/>
                <a:cs typeface="Calibri" panose="020F0502020204030204" pitchFamily="34" charset="0"/>
              </a:rPr>
              <a:t>A/d</a:t>
            </a: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FA8D305-221E-7E47-A70B-FBD83BAC3F30}"/>
              </a:ext>
            </a:extLst>
          </p:cNvPr>
          <p:cNvPicPr>
            <a:picLocks noChangeAspect="1"/>
          </p:cNvPicPr>
          <p:nvPr/>
        </p:nvPicPr>
        <p:blipFill rotWithShape="1">
          <a:blip r:embed="rId2"/>
          <a:srcRect l="21345" t="-3113" r="22575" b="12517"/>
          <a:stretch/>
        </p:blipFill>
        <p:spPr>
          <a:xfrm>
            <a:off x="6401972" y="810008"/>
            <a:ext cx="4810312" cy="3681438"/>
          </a:xfrm>
          <a:prstGeom prst="rect">
            <a:avLst/>
          </a:prstGeom>
        </p:spPr>
      </p:pic>
      <p:sp>
        <p:nvSpPr>
          <p:cNvPr id="5" name="TextBox 4">
            <a:extLst>
              <a:ext uri="{FF2B5EF4-FFF2-40B4-BE49-F238E27FC236}">
                <a16:creationId xmlns:a16="http://schemas.microsoft.com/office/drawing/2014/main" id="{155C13B2-D7A7-B847-98D1-3409CA464CDA}"/>
              </a:ext>
            </a:extLst>
          </p:cNvPr>
          <p:cNvSpPr txBox="1"/>
          <p:nvPr/>
        </p:nvSpPr>
        <p:spPr>
          <a:xfrm>
            <a:off x="2960914" y="3029912"/>
            <a:ext cx="2344231" cy="646331"/>
          </a:xfrm>
          <a:prstGeom prst="rect">
            <a:avLst/>
          </a:prstGeom>
          <a:noFill/>
        </p:spPr>
        <p:txBody>
          <a:bodyPr wrap="none" rtlCol="0">
            <a:spAutoFit/>
          </a:bodyPr>
          <a:lstStyle/>
          <a:p>
            <a:r>
              <a:rPr lang="en-US" dirty="0"/>
              <a:t>At large q, </a:t>
            </a:r>
            <a:r>
              <a:rPr lang="en-US" dirty="0">
                <a:latin typeface="Symbol" pitchFamily="2" charset="2"/>
              </a:rPr>
              <a:t>w</a:t>
            </a:r>
            <a:r>
              <a:rPr lang="en-US" dirty="0"/>
              <a:t> = √(4K/m)</a:t>
            </a:r>
          </a:p>
          <a:p>
            <a:r>
              <a:rPr lang="en-US" dirty="0"/>
              <a:t>This yields </a:t>
            </a:r>
            <a:r>
              <a:rPr lang="en-US" dirty="0" err="1">
                <a:latin typeface="Symbol" pitchFamily="2" charset="2"/>
              </a:rPr>
              <a:t>w</a:t>
            </a:r>
            <a:r>
              <a:rPr lang="en-US" baseline="-25000" dirty="0" err="1"/>
              <a:t>D</a:t>
            </a:r>
            <a:r>
              <a:rPr lang="en-US" dirty="0"/>
              <a:t> from E</a:t>
            </a:r>
          </a:p>
        </p:txBody>
      </p:sp>
      <p:sp>
        <p:nvSpPr>
          <p:cNvPr id="6" name="TextBox 5">
            <a:extLst>
              <a:ext uri="{FF2B5EF4-FFF2-40B4-BE49-F238E27FC236}">
                <a16:creationId xmlns:a16="http://schemas.microsoft.com/office/drawing/2014/main" id="{D3E38B17-C00E-F648-9790-626D9890FB65}"/>
              </a:ext>
            </a:extLst>
          </p:cNvPr>
          <p:cNvSpPr txBox="1"/>
          <p:nvPr/>
        </p:nvSpPr>
        <p:spPr>
          <a:xfrm>
            <a:off x="2892627" y="3994387"/>
            <a:ext cx="1805366" cy="646331"/>
          </a:xfrm>
          <a:prstGeom prst="rect">
            <a:avLst/>
          </a:prstGeom>
          <a:noFill/>
        </p:spPr>
        <p:txBody>
          <a:bodyPr wrap="none" rtlCol="0">
            <a:spAutoFit/>
          </a:bodyPr>
          <a:lstStyle/>
          <a:p>
            <a:r>
              <a:rPr lang="en-US" dirty="0"/>
              <a:t>For Cu, </a:t>
            </a:r>
            <a:r>
              <a:rPr lang="en-US" dirty="0" err="1">
                <a:latin typeface="Symbol" pitchFamily="2" charset="2"/>
              </a:rPr>
              <a:t>q</a:t>
            </a:r>
            <a:r>
              <a:rPr lang="en-US" baseline="-25000" dirty="0" err="1"/>
              <a:t>D</a:t>
            </a:r>
            <a:r>
              <a:rPr lang="en-US" dirty="0"/>
              <a:t> = 344K</a:t>
            </a:r>
          </a:p>
          <a:p>
            <a:endParaRPr lang="en-US" dirty="0"/>
          </a:p>
        </p:txBody>
      </p:sp>
      <p:pic>
        <p:nvPicPr>
          <p:cNvPr id="7" name="Picture 6">
            <a:extLst>
              <a:ext uri="{FF2B5EF4-FFF2-40B4-BE49-F238E27FC236}">
                <a16:creationId xmlns:a16="http://schemas.microsoft.com/office/drawing/2014/main" id="{85E081F8-A58C-644A-A599-A6E58519E36F}"/>
              </a:ext>
            </a:extLst>
          </p:cNvPr>
          <p:cNvPicPr>
            <a:picLocks noChangeAspect="1"/>
          </p:cNvPicPr>
          <p:nvPr/>
        </p:nvPicPr>
        <p:blipFill>
          <a:blip r:embed="rId3"/>
          <a:stretch>
            <a:fillRect/>
          </a:stretch>
        </p:blipFill>
        <p:spPr>
          <a:xfrm>
            <a:off x="2993338" y="4491446"/>
            <a:ext cx="1906814" cy="652331"/>
          </a:xfrm>
          <a:prstGeom prst="rect">
            <a:avLst/>
          </a:prstGeom>
        </p:spPr>
      </p:pic>
      <p:sp>
        <p:nvSpPr>
          <p:cNvPr id="8" name="TextBox 7">
            <a:extLst>
              <a:ext uri="{FF2B5EF4-FFF2-40B4-BE49-F238E27FC236}">
                <a16:creationId xmlns:a16="http://schemas.microsoft.com/office/drawing/2014/main" id="{CB62AE0B-84B4-EC4A-928B-09FD0E72A50F}"/>
              </a:ext>
            </a:extLst>
          </p:cNvPr>
          <p:cNvSpPr txBox="1"/>
          <p:nvPr/>
        </p:nvSpPr>
        <p:spPr>
          <a:xfrm>
            <a:off x="3168054" y="5137777"/>
            <a:ext cx="1293944" cy="369332"/>
          </a:xfrm>
          <a:prstGeom prst="rect">
            <a:avLst/>
          </a:prstGeom>
          <a:noFill/>
        </p:spPr>
        <p:txBody>
          <a:bodyPr wrap="none" rtlCol="0">
            <a:spAutoFit/>
          </a:bodyPr>
          <a:lstStyle/>
          <a:p>
            <a:r>
              <a:rPr lang="en-US" dirty="0" err="1">
                <a:latin typeface="Symbol" pitchFamily="2" charset="2"/>
              </a:rPr>
              <a:t>w</a:t>
            </a:r>
            <a:r>
              <a:rPr lang="en-US" baseline="-25000" dirty="0" err="1"/>
              <a:t>D</a:t>
            </a:r>
            <a:r>
              <a:rPr lang="en-US" dirty="0"/>
              <a:t> = 32 THz</a:t>
            </a:r>
          </a:p>
        </p:txBody>
      </p:sp>
      <p:sp>
        <p:nvSpPr>
          <p:cNvPr id="9" name="TextBox 8">
            <a:extLst>
              <a:ext uri="{FF2B5EF4-FFF2-40B4-BE49-F238E27FC236}">
                <a16:creationId xmlns:a16="http://schemas.microsoft.com/office/drawing/2014/main" id="{0D688CE4-3C64-AD4C-99BE-493206CE5BF7}"/>
              </a:ext>
            </a:extLst>
          </p:cNvPr>
          <p:cNvSpPr txBox="1"/>
          <p:nvPr/>
        </p:nvSpPr>
        <p:spPr>
          <a:xfrm flipH="1">
            <a:off x="3168054" y="5690241"/>
            <a:ext cx="1484220" cy="646331"/>
          </a:xfrm>
          <a:prstGeom prst="rect">
            <a:avLst/>
          </a:prstGeom>
          <a:noFill/>
        </p:spPr>
        <p:txBody>
          <a:bodyPr wrap="square" rtlCol="0">
            <a:spAutoFit/>
          </a:bodyPr>
          <a:lstStyle/>
          <a:p>
            <a:r>
              <a:rPr lang="en-US" dirty="0"/>
              <a:t>K = 13.4 N/m</a:t>
            </a:r>
          </a:p>
          <a:p>
            <a:r>
              <a:rPr lang="en-US" dirty="0" err="1">
                <a:latin typeface="Symbol" pitchFamily="2" charset="2"/>
              </a:rPr>
              <a:t>w</a:t>
            </a:r>
            <a:r>
              <a:rPr lang="en-US" baseline="-25000" dirty="0" err="1"/>
              <a:t>D</a:t>
            </a:r>
            <a:r>
              <a:rPr lang="en-US" dirty="0"/>
              <a:t> = 18 THz</a:t>
            </a:r>
          </a:p>
        </p:txBody>
      </p:sp>
      <p:sp>
        <p:nvSpPr>
          <p:cNvPr id="10" name="Slide Number Placeholder 9">
            <a:extLst>
              <a:ext uri="{FF2B5EF4-FFF2-40B4-BE49-F238E27FC236}">
                <a16:creationId xmlns:a16="http://schemas.microsoft.com/office/drawing/2014/main" id="{69D38BD0-FEDD-6F4B-B0AD-4C6F1B24B8B4}"/>
              </a:ext>
            </a:extLst>
          </p:cNvPr>
          <p:cNvSpPr>
            <a:spLocks noGrp="1"/>
          </p:cNvSpPr>
          <p:nvPr>
            <p:ph type="sldNum" sz="quarter" idx="12"/>
          </p:nvPr>
        </p:nvSpPr>
        <p:spPr/>
        <p:txBody>
          <a:bodyPr/>
          <a:lstStyle/>
          <a:p>
            <a:fld id="{04AF66D1-50E8-924D-AA9F-C340413085BD}" type="slidenum">
              <a:rPr lang="en-US" smtClean="0"/>
              <a:t>80</a:t>
            </a:fld>
            <a:endParaRPr lang="en-US"/>
          </a:p>
        </p:txBody>
      </p:sp>
    </p:spTree>
    <p:extLst>
      <p:ext uri="{BB962C8B-B14F-4D97-AF65-F5344CB8AC3E}">
        <p14:creationId xmlns:p14="http://schemas.microsoft.com/office/powerpoint/2010/main" val="33611612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8D886-0A32-3242-B051-B73C609794F1}"/>
              </a:ext>
            </a:extLst>
          </p:cNvPr>
          <p:cNvSpPr txBox="1"/>
          <p:nvPr/>
        </p:nvSpPr>
        <p:spPr>
          <a:xfrm>
            <a:off x="1839685" y="381000"/>
            <a:ext cx="9436912" cy="830997"/>
          </a:xfrm>
          <a:prstGeom prst="rect">
            <a:avLst/>
          </a:prstGeom>
          <a:noFill/>
        </p:spPr>
        <p:txBody>
          <a:bodyPr wrap="square" rtlCol="0">
            <a:spAutoFit/>
          </a:bodyPr>
          <a:lstStyle/>
          <a:p>
            <a:r>
              <a:rPr lang="en-US" sz="2400" b="1" dirty="0"/>
              <a:t>Spectroscopy measures vibrations, this can be used to calculate the density of states, this can be integrated to obtain the heat capacity</a:t>
            </a:r>
          </a:p>
        </p:txBody>
      </p:sp>
      <p:sp>
        <p:nvSpPr>
          <p:cNvPr id="3" name="TextBox 2">
            <a:extLst>
              <a:ext uri="{FF2B5EF4-FFF2-40B4-BE49-F238E27FC236}">
                <a16:creationId xmlns:a16="http://schemas.microsoft.com/office/drawing/2014/main" id="{563B0D3C-F0BA-C04E-88E0-23945A86147D}"/>
              </a:ext>
            </a:extLst>
          </p:cNvPr>
          <p:cNvSpPr txBox="1"/>
          <p:nvPr/>
        </p:nvSpPr>
        <p:spPr>
          <a:xfrm>
            <a:off x="2862942" y="1306286"/>
            <a:ext cx="2941383" cy="369332"/>
          </a:xfrm>
          <a:prstGeom prst="rect">
            <a:avLst/>
          </a:prstGeom>
          <a:noFill/>
        </p:spPr>
        <p:txBody>
          <a:bodyPr wrap="none" rtlCol="0">
            <a:spAutoFit/>
          </a:bodyPr>
          <a:lstStyle/>
          <a:p>
            <a:r>
              <a:rPr lang="en-US" dirty="0"/>
              <a:t>Number of vibrational modes</a:t>
            </a:r>
          </a:p>
        </p:txBody>
      </p:sp>
      <p:pic>
        <p:nvPicPr>
          <p:cNvPr id="4" name="Picture 3">
            <a:extLst>
              <a:ext uri="{FF2B5EF4-FFF2-40B4-BE49-F238E27FC236}">
                <a16:creationId xmlns:a16="http://schemas.microsoft.com/office/drawing/2014/main" id="{99F87720-5893-E048-95AB-A2FE16358FF5}"/>
              </a:ext>
            </a:extLst>
          </p:cNvPr>
          <p:cNvPicPr>
            <a:picLocks noChangeAspect="1"/>
          </p:cNvPicPr>
          <p:nvPr/>
        </p:nvPicPr>
        <p:blipFill>
          <a:blip r:embed="rId2"/>
          <a:stretch>
            <a:fillRect/>
          </a:stretch>
        </p:blipFill>
        <p:spPr>
          <a:xfrm>
            <a:off x="6079020" y="1179340"/>
            <a:ext cx="3380921" cy="762916"/>
          </a:xfrm>
          <a:prstGeom prst="rect">
            <a:avLst/>
          </a:prstGeom>
        </p:spPr>
      </p:pic>
      <p:pic>
        <p:nvPicPr>
          <p:cNvPr id="5" name="Picture 4">
            <a:extLst>
              <a:ext uri="{FF2B5EF4-FFF2-40B4-BE49-F238E27FC236}">
                <a16:creationId xmlns:a16="http://schemas.microsoft.com/office/drawing/2014/main" id="{78715DC6-83E7-DB41-AE49-1168055D6732}"/>
              </a:ext>
            </a:extLst>
          </p:cNvPr>
          <p:cNvPicPr>
            <a:picLocks noChangeAspect="1"/>
          </p:cNvPicPr>
          <p:nvPr/>
        </p:nvPicPr>
        <p:blipFill>
          <a:blip r:embed="rId3"/>
          <a:stretch>
            <a:fillRect/>
          </a:stretch>
        </p:blipFill>
        <p:spPr>
          <a:xfrm>
            <a:off x="3320142" y="1942256"/>
            <a:ext cx="5788282" cy="4891743"/>
          </a:xfrm>
          <a:prstGeom prst="rect">
            <a:avLst/>
          </a:prstGeom>
        </p:spPr>
      </p:pic>
      <p:sp>
        <p:nvSpPr>
          <p:cNvPr id="6" name="Slide Number Placeholder 5">
            <a:extLst>
              <a:ext uri="{FF2B5EF4-FFF2-40B4-BE49-F238E27FC236}">
                <a16:creationId xmlns:a16="http://schemas.microsoft.com/office/drawing/2014/main" id="{38A0E731-B8BD-7947-8A2B-FFB1BD4776DE}"/>
              </a:ext>
            </a:extLst>
          </p:cNvPr>
          <p:cNvSpPr>
            <a:spLocks noGrp="1"/>
          </p:cNvSpPr>
          <p:nvPr>
            <p:ph type="sldNum" sz="quarter" idx="12"/>
          </p:nvPr>
        </p:nvSpPr>
        <p:spPr/>
        <p:txBody>
          <a:bodyPr/>
          <a:lstStyle/>
          <a:p>
            <a:fld id="{04AF66D1-50E8-924D-AA9F-C340413085BD}" type="slidenum">
              <a:rPr lang="en-US" smtClean="0"/>
              <a:t>81</a:t>
            </a:fld>
            <a:endParaRPr lang="en-US"/>
          </a:p>
        </p:txBody>
      </p:sp>
      <p:sp>
        <p:nvSpPr>
          <p:cNvPr id="7" name="TextBox 6">
            <a:extLst>
              <a:ext uri="{FF2B5EF4-FFF2-40B4-BE49-F238E27FC236}">
                <a16:creationId xmlns:a16="http://schemas.microsoft.com/office/drawing/2014/main" id="{92A41FB2-2C34-3343-AE4D-D8B1EE060964}"/>
              </a:ext>
            </a:extLst>
          </p:cNvPr>
          <p:cNvSpPr txBox="1"/>
          <p:nvPr/>
        </p:nvSpPr>
        <p:spPr>
          <a:xfrm>
            <a:off x="620889" y="2291644"/>
            <a:ext cx="2242053" cy="1754326"/>
          </a:xfrm>
          <a:prstGeom prst="rect">
            <a:avLst/>
          </a:prstGeom>
          <a:noFill/>
        </p:spPr>
        <p:txBody>
          <a:bodyPr wrap="square" rtlCol="0">
            <a:spAutoFit/>
          </a:bodyPr>
          <a:lstStyle/>
          <a:p>
            <a:r>
              <a:rPr lang="en-US" dirty="0"/>
              <a:t>IR: High Polarity Motion of charged atoms under electromagnetic field</a:t>
            </a:r>
          </a:p>
          <a:p>
            <a:endParaRPr lang="en-US" dirty="0"/>
          </a:p>
          <a:p>
            <a:r>
              <a:rPr lang="en-US" dirty="0" err="1"/>
              <a:t>NaCl</a:t>
            </a:r>
            <a:endParaRPr lang="en-US" dirty="0"/>
          </a:p>
        </p:txBody>
      </p:sp>
      <p:sp>
        <p:nvSpPr>
          <p:cNvPr id="8" name="TextBox 7">
            <a:extLst>
              <a:ext uri="{FF2B5EF4-FFF2-40B4-BE49-F238E27FC236}">
                <a16:creationId xmlns:a16="http://schemas.microsoft.com/office/drawing/2014/main" id="{08177648-AFD7-B046-A396-04EC4026E70A}"/>
              </a:ext>
            </a:extLst>
          </p:cNvPr>
          <p:cNvSpPr txBox="1"/>
          <p:nvPr/>
        </p:nvSpPr>
        <p:spPr>
          <a:xfrm>
            <a:off x="9459941" y="2195689"/>
            <a:ext cx="2242053" cy="2585323"/>
          </a:xfrm>
          <a:prstGeom prst="rect">
            <a:avLst/>
          </a:prstGeom>
          <a:noFill/>
        </p:spPr>
        <p:txBody>
          <a:bodyPr wrap="square" rtlCol="0">
            <a:spAutoFit/>
          </a:bodyPr>
          <a:lstStyle/>
          <a:p>
            <a:r>
              <a:rPr lang="en-US" dirty="0"/>
              <a:t>Raman: High Polarizability </a:t>
            </a:r>
          </a:p>
          <a:p>
            <a:r>
              <a:rPr lang="en-US" dirty="0"/>
              <a:t>Motion of electrons in polarizable bonds under electromagnetic field</a:t>
            </a:r>
          </a:p>
          <a:p>
            <a:endParaRPr lang="en-US" dirty="0"/>
          </a:p>
          <a:p>
            <a:r>
              <a:rPr lang="en-US" dirty="0"/>
              <a:t>Benzene, Graphene, Nanotubes, </a:t>
            </a:r>
          </a:p>
        </p:txBody>
      </p:sp>
    </p:spTree>
    <p:extLst>
      <p:ext uri="{BB962C8B-B14F-4D97-AF65-F5344CB8AC3E}">
        <p14:creationId xmlns:p14="http://schemas.microsoft.com/office/powerpoint/2010/main" val="268678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86FBB-32DF-B945-A910-1FB4A9087150}"/>
              </a:ext>
            </a:extLst>
          </p:cNvPr>
          <p:cNvSpPr/>
          <p:nvPr/>
        </p:nvSpPr>
        <p:spPr>
          <a:xfrm>
            <a:off x="446316" y="1271514"/>
            <a:ext cx="6096000" cy="3693319"/>
          </a:xfrm>
          <a:prstGeom prst="rect">
            <a:avLst/>
          </a:prstGeom>
        </p:spPr>
        <p:txBody>
          <a:bodyPr>
            <a:spAutoFit/>
          </a:bodyPr>
          <a:lstStyle/>
          <a:p>
            <a:r>
              <a:rPr lang="en-US" dirty="0"/>
              <a:t>C</a:t>
            </a:r>
            <a:r>
              <a:rPr lang="en-US" baseline="-25000" dirty="0"/>
              <a:t>V</a:t>
            </a:r>
            <a:r>
              <a:rPr lang="en-US" dirty="0"/>
              <a:t> = (</a:t>
            </a:r>
            <a:r>
              <a:rPr lang="en-US" dirty="0" err="1"/>
              <a:t>dU</a:t>
            </a:r>
            <a:r>
              <a:rPr lang="en-US" dirty="0"/>
              <a:t>/dT)</a:t>
            </a:r>
            <a:r>
              <a:rPr lang="en-US" baseline="-25000" dirty="0"/>
              <a:t>V</a:t>
            </a:r>
          </a:p>
          <a:p>
            <a:r>
              <a:rPr lang="en-US" dirty="0"/>
              <a:t>From the Thermodynamic Square</a:t>
            </a:r>
          </a:p>
          <a:p>
            <a:r>
              <a:rPr lang="en-US" dirty="0" err="1"/>
              <a:t>dU</a:t>
            </a:r>
            <a:r>
              <a:rPr lang="en-US" dirty="0"/>
              <a:t> = </a:t>
            </a:r>
            <a:r>
              <a:rPr lang="en-US" dirty="0" err="1"/>
              <a:t>TdS</a:t>
            </a:r>
            <a:r>
              <a:rPr lang="en-US" dirty="0"/>
              <a:t> – </a:t>
            </a:r>
            <a:r>
              <a:rPr lang="en-US" dirty="0" err="1"/>
              <a:t>pdV</a:t>
            </a:r>
            <a:r>
              <a:rPr lang="en-US" dirty="0"/>
              <a:t> so C</a:t>
            </a:r>
            <a:r>
              <a:rPr lang="en-US" baseline="-25000" dirty="0"/>
              <a:t>V</a:t>
            </a:r>
            <a:r>
              <a:rPr lang="en-US" dirty="0"/>
              <a:t> = (</a:t>
            </a:r>
            <a:r>
              <a:rPr lang="en-US" dirty="0" err="1"/>
              <a:t>dU</a:t>
            </a:r>
            <a:r>
              <a:rPr lang="en-US" dirty="0"/>
              <a:t>/dT)</a:t>
            </a:r>
            <a:r>
              <a:rPr lang="en-US" baseline="-25000" dirty="0"/>
              <a:t>V</a:t>
            </a:r>
            <a:r>
              <a:rPr lang="en-US" dirty="0"/>
              <a:t> = T (</a:t>
            </a:r>
            <a:r>
              <a:rPr lang="en-US" dirty="0" err="1"/>
              <a:t>dS</a:t>
            </a:r>
            <a:r>
              <a:rPr lang="en-US" dirty="0"/>
              <a:t>/dT)</a:t>
            </a:r>
            <a:r>
              <a:rPr lang="en-US" baseline="-25000" dirty="0"/>
              <a:t>V</a:t>
            </a:r>
            <a:r>
              <a:rPr lang="en-US" dirty="0"/>
              <a:t> - p (</a:t>
            </a:r>
            <a:r>
              <a:rPr lang="en-US" dirty="0" err="1"/>
              <a:t>dV</a:t>
            </a:r>
            <a:r>
              <a:rPr lang="en-US" dirty="0"/>
              <a:t>/dT)</a:t>
            </a:r>
            <a:r>
              <a:rPr lang="en-US" baseline="-25000" dirty="0"/>
              <a:t>V</a:t>
            </a:r>
            <a:r>
              <a:rPr lang="en-US" dirty="0"/>
              <a:t>  </a:t>
            </a:r>
          </a:p>
          <a:p>
            <a:r>
              <a:rPr lang="en-US" dirty="0"/>
              <a:t>Second term is 0 </a:t>
            </a:r>
            <a:r>
              <a:rPr lang="en-US" dirty="0" err="1"/>
              <a:t>dV</a:t>
            </a:r>
            <a:r>
              <a:rPr lang="en-US" dirty="0"/>
              <a:t> at constant V is 0</a:t>
            </a:r>
          </a:p>
          <a:p>
            <a:r>
              <a:rPr lang="en-US" dirty="0"/>
              <a:t> (</a:t>
            </a:r>
            <a:r>
              <a:rPr lang="en-US" dirty="0" err="1"/>
              <a:t>dS</a:t>
            </a:r>
            <a:r>
              <a:rPr lang="en-US" dirty="0"/>
              <a:t>/dT)</a:t>
            </a:r>
            <a:r>
              <a:rPr lang="en-US" baseline="-25000" dirty="0"/>
              <a:t>V</a:t>
            </a:r>
            <a:r>
              <a:rPr lang="en-US" dirty="0"/>
              <a:t> = C</a:t>
            </a:r>
            <a:r>
              <a:rPr lang="en-US" baseline="-25000" dirty="0"/>
              <a:t>V </a:t>
            </a:r>
            <a:r>
              <a:rPr lang="en-US" dirty="0"/>
              <a:t>/T</a:t>
            </a:r>
          </a:p>
          <a:p>
            <a:r>
              <a:rPr lang="en-US" dirty="0"/>
              <a:t>Similarly</a:t>
            </a:r>
          </a:p>
          <a:p>
            <a:r>
              <a:rPr lang="en-US" dirty="0" err="1"/>
              <a:t>C</a:t>
            </a:r>
            <a:r>
              <a:rPr lang="en-US" baseline="-25000" dirty="0" err="1"/>
              <a:t>p</a:t>
            </a:r>
            <a:r>
              <a:rPr lang="en-US" dirty="0"/>
              <a:t> = (</a:t>
            </a:r>
            <a:r>
              <a:rPr lang="en-US" dirty="0" err="1"/>
              <a:t>dH</a:t>
            </a:r>
            <a:r>
              <a:rPr lang="en-US" dirty="0"/>
              <a:t>/dT)</a:t>
            </a:r>
            <a:r>
              <a:rPr lang="en-US" baseline="-25000" dirty="0"/>
              <a:t>p</a:t>
            </a:r>
          </a:p>
          <a:p>
            <a:r>
              <a:rPr lang="en-US" dirty="0"/>
              <a:t>From the Thermodynamic Square</a:t>
            </a:r>
          </a:p>
          <a:p>
            <a:r>
              <a:rPr lang="en-US" dirty="0" err="1"/>
              <a:t>dH</a:t>
            </a:r>
            <a:r>
              <a:rPr lang="en-US" dirty="0"/>
              <a:t> = </a:t>
            </a:r>
            <a:r>
              <a:rPr lang="en-US" dirty="0" err="1"/>
              <a:t>TdS</a:t>
            </a:r>
            <a:r>
              <a:rPr lang="en-US" dirty="0"/>
              <a:t> + </a:t>
            </a:r>
            <a:r>
              <a:rPr lang="en-US" dirty="0" err="1"/>
              <a:t>Vdp</a:t>
            </a:r>
            <a:r>
              <a:rPr lang="en-US" dirty="0"/>
              <a:t> so </a:t>
            </a:r>
            <a:r>
              <a:rPr lang="en-US" dirty="0" err="1"/>
              <a:t>C</a:t>
            </a:r>
            <a:r>
              <a:rPr lang="en-US" baseline="-25000" dirty="0" err="1"/>
              <a:t>p</a:t>
            </a:r>
            <a:r>
              <a:rPr lang="en-US" dirty="0"/>
              <a:t> = (</a:t>
            </a:r>
            <a:r>
              <a:rPr lang="en-US" dirty="0" err="1"/>
              <a:t>dH</a:t>
            </a:r>
            <a:r>
              <a:rPr lang="en-US" dirty="0"/>
              <a:t>/dT)</a:t>
            </a:r>
            <a:r>
              <a:rPr lang="en-US" baseline="-25000" dirty="0"/>
              <a:t>p</a:t>
            </a:r>
            <a:r>
              <a:rPr lang="en-US" dirty="0"/>
              <a:t> = T (</a:t>
            </a:r>
            <a:r>
              <a:rPr lang="en-US" dirty="0" err="1"/>
              <a:t>dS</a:t>
            </a:r>
            <a:r>
              <a:rPr lang="en-US" dirty="0"/>
              <a:t>/dT)</a:t>
            </a:r>
            <a:r>
              <a:rPr lang="en-US" baseline="-25000" dirty="0"/>
              <a:t>p</a:t>
            </a:r>
            <a:r>
              <a:rPr lang="en-US" dirty="0"/>
              <a:t> - V (</a:t>
            </a:r>
            <a:r>
              <a:rPr lang="en-US" dirty="0" err="1"/>
              <a:t>dp</a:t>
            </a:r>
            <a:r>
              <a:rPr lang="en-US" dirty="0"/>
              <a:t>/dT)</a:t>
            </a:r>
            <a:r>
              <a:rPr lang="en-US" baseline="-25000" dirty="0"/>
              <a:t>p</a:t>
            </a:r>
            <a:r>
              <a:rPr lang="en-US" dirty="0"/>
              <a:t>  </a:t>
            </a:r>
          </a:p>
          <a:p>
            <a:r>
              <a:rPr lang="en-US" dirty="0"/>
              <a:t>Second term is 0 </a:t>
            </a:r>
            <a:r>
              <a:rPr lang="en-US" dirty="0" err="1"/>
              <a:t>dp</a:t>
            </a:r>
            <a:r>
              <a:rPr lang="en-US" dirty="0"/>
              <a:t> at constant p is 0</a:t>
            </a:r>
          </a:p>
          <a:p>
            <a:r>
              <a:rPr lang="en-US" dirty="0"/>
              <a:t> (</a:t>
            </a:r>
            <a:r>
              <a:rPr lang="en-US" dirty="0" err="1"/>
              <a:t>dS</a:t>
            </a:r>
            <a:r>
              <a:rPr lang="en-US" dirty="0"/>
              <a:t>/dT)</a:t>
            </a:r>
            <a:r>
              <a:rPr lang="en-US" baseline="-25000" dirty="0"/>
              <a:t>p</a:t>
            </a:r>
            <a:r>
              <a:rPr lang="en-US" dirty="0"/>
              <a:t> = </a:t>
            </a:r>
            <a:r>
              <a:rPr lang="en-US" dirty="0" err="1"/>
              <a:t>C</a:t>
            </a:r>
            <a:r>
              <a:rPr lang="en-US" baseline="-25000" dirty="0" err="1"/>
              <a:t>p</a:t>
            </a:r>
            <a:r>
              <a:rPr lang="en-US" baseline="-25000" dirty="0"/>
              <a:t> </a:t>
            </a:r>
            <a:r>
              <a:rPr lang="en-US" dirty="0"/>
              <a:t>/T</a:t>
            </a:r>
          </a:p>
          <a:p>
            <a:endParaRPr lang="en-US" dirty="0"/>
          </a:p>
          <a:p>
            <a:r>
              <a:rPr lang="en-US" dirty="0"/>
              <a:t>Integrate </a:t>
            </a:r>
            <a:r>
              <a:rPr lang="en-US" dirty="0" err="1"/>
              <a:t>C</a:t>
            </a:r>
            <a:r>
              <a:rPr lang="en-US" baseline="-25000" dirty="0" err="1"/>
              <a:t>p</a:t>
            </a:r>
            <a:r>
              <a:rPr lang="en-US" dirty="0"/>
              <a:t>/T dT or Integrate C</a:t>
            </a:r>
            <a:r>
              <a:rPr lang="en-US" baseline="-25000" dirty="0"/>
              <a:t>V</a:t>
            </a:r>
            <a:r>
              <a:rPr lang="en-US" dirty="0"/>
              <a:t>/T dT to obtain S </a:t>
            </a:r>
          </a:p>
        </p:txBody>
      </p:sp>
      <p:sp>
        <p:nvSpPr>
          <p:cNvPr id="3" name="TextBox 2">
            <a:extLst>
              <a:ext uri="{FF2B5EF4-FFF2-40B4-BE49-F238E27FC236}">
                <a16:creationId xmlns:a16="http://schemas.microsoft.com/office/drawing/2014/main" id="{302F2109-4C46-E343-9928-40A8B52A0C23}"/>
              </a:ext>
            </a:extLst>
          </p:cNvPr>
          <p:cNvSpPr txBox="1"/>
          <p:nvPr/>
        </p:nvSpPr>
        <p:spPr>
          <a:xfrm>
            <a:off x="4507249" y="598716"/>
            <a:ext cx="673582" cy="923330"/>
          </a:xfrm>
          <a:prstGeom prst="rect">
            <a:avLst/>
          </a:prstGeom>
          <a:noFill/>
        </p:spPr>
        <p:txBody>
          <a:bodyPr wrap="none" rtlCol="0">
            <a:spAutoFit/>
          </a:bodyPr>
          <a:lstStyle/>
          <a:p>
            <a:r>
              <a:rPr lang="en-US" dirty="0"/>
              <a:t>-SUV</a:t>
            </a:r>
          </a:p>
          <a:p>
            <a:r>
              <a:rPr lang="en-US" dirty="0"/>
              <a:t> H   A</a:t>
            </a:r>
          </a:p>
          <a:p>
            <a:r>
              <a:rPr lang="en-US" dirty="0"/>
              <a:t>-</a:t>
            </a:r>
            <a:r>
              <a:rPr lang="en-US" dirty="0" err="1"/>
              <a:t>pGT</a:t>
            </a:r>
            <a:endParaRPr lang="en-US" dirty="0"/>
          </a:p>
        </p:txBody>
      </p:sp>
      <p:pic>
        <p:nvPicPr>
          <p:cNvPr id="4" name="Picture 3">
            <a:extLst>
              <a:ext uri="{FF2B5EF4-FFF2-40B4-BE49-F238E27FC236}">
                <a16:creationId xmlns:a16="http://schemas.microsoft.com/office/drawing/2014/main" id="{C106C2E4-4375-7F47-B38A-1581FEDADE8B}"/>
              </a:ext>
            </a:extLst>
          </p:cNvPr>
          <p:cNvPicPr>
            <a:picLocks noChangeAspect="1"/>
          </p:cNvPicPr>
          <p:nvPr/>
        </p:nvPicPr>
        <p:blipFill>
          <a:blip r:embed="rId2"/>
          <a:stretch>
            <a:fillRect/>
          </a:stretch>
        </p:blipFill>
        <p:spPr>
          <a:xfrm>
            <a:off x="6748237" y="2574473"/>
            <a:ext cx="4627336" cy="729352"/>
          </a:xfrm>
          <a:prstGeom prst="rect">
            <a:avLst/>
          </a:prstGeom>
        </p:spPr>
      </p:pic>
      <p:pic>
        <p:nvPicPr>
          <p:cNvPr id="5" name="Picture 4">
            <a:extLst>
              <a:ext uri="{FF2B5EF4-FFF2-40B4-BE49-F238E27FC236}">
                <a16:creationId xmlns:a16="http://schemas.microsoft.com/office/drawing/2014/main" id="{B4AD03E8-5C3D-9C4B-85BC-B8B5C11FE6B0}"/>
              </a:ext>
            </a:extLst>
          </p:cNvPr>
          <p:cNvPicPr>
            <a:picLocks noChangeAspect="1"/>
          </p:cNvPicPr>
          <p:nvPr/>
        </p:nvPicPr>
        <p:blipFill>
          <a:blip r:embed="rId3"/>
          <a:stretch>
            <a:fillRect/>
          </a:stretch>
        </p:blipFill>
        <p:spPr>
          <a:xfrm>
            <a:off x="6748237" y="5190673"/>
            <a:ext cx="4458046" cy="774700"/>
          </a:xfrm>
          <a:prstGeom prst="rect">
            <a:avLst/>
          </a:prstGeom>
        </p:spPr>
      </p:pic>
      <p:pic>
        <p:nvPicPr>
          <p:cNvPr id="6" name="Picture 5">
            <a:extLst>
              <a:ext uri="{FF2B5EF4-FFF2-40B4-BE49-F238E27FC236}">
                <a16:creationId xmlns:a16="http://schemas.microsoft.com/office/drawing/2014/main" id="{1AFE27DE-BDEB-BA4D-9FC4-316D70F14E53}"/>
              </a:ext>
            </a:extLst>
          </p:cNvPr>
          <p:cNvPicPr>
            <a:picLocks noChangeAspect="1"/>
          </p:cNvPicPr>
          <p:nvPr/>
        </p:nvPicPr>
        <p:blipFill>
          <a:blip r:embed="rId4"/>
          <a:stretch>
            <a:fillRect/>
          </a:stretch>
        </p:blipFill>
        <p:spPr>
          <a:xfrm>
            <a:off x="8517619" y="3414880"/>
            <a:ext cx="1088571" cy="304541"/>
          </a:xfrm>
          <a:prstGeom prst="rect">
            <a:avLst/>
          </a:prstGeom>
        </p:spPr>
      </p:pic>
      <p:pic>
        <p:nvPicPr>
          <p:cNvPr id="7" name="Picture 6">
            <a:extLst>
              <a:ext uri="{FF2B5EF4-FFF2-40B4-BE49-F238E27FC236}">
                <a16:creationId xmlns:a16="http://schemas.microsoft.com/office/drawing/2014/main" id="{3FDED6E7-3FA2-7648-A455-AAFEEBFAAE3D}"/>
              </a:ext>
            </a:extLst>
          </p:cNvPr>
          <p:cNvPicPr>
            <a:picLocks noChangeAspect="1"/>
          </p:cNvPicPr>
          <p:nvPr/>
        </p:nvPicPr>
        <p:blipFill>
          <a:blip r:embed="rId5"/>
          <a:stretch>
            <a:fillRect/>
          </a:stretch>
        </p:blipFill>
        <p:spPr>
          <a:xfrm>
            <a:off x="8517619" y="6164037"/>
            <a:ext cx="1077686" cy="250177"/>
          </a:xfrm>
          <a:prstGeom prst="rect">
            <a:avLst/>
          </a:prstGeom>
        </p:spPr>
      </p:pic>
      <p:pic>
        <p:nvPicPr>
          <p:cNvPr id="8" name="Picture 7">
            <a:extLst>
              <a:ext uri="{FF2B5EF4-FFF2-40B4-BE49-F238E27FC236}">
                <a16:creationId xmlns:a16="http://schemas.microsoft.com/office/drawing/2014/main" id="{4CE81AB1-5D14-8E42-B736-B903B3789CE1}"/>
              </a:ext>
            </a:extLst>
          </p:cNvPr>
          <p:cNvPicPr>
            <a:picLocks noChangeAspect="1"/>
          </p:cNvPicPr>
          <p:nvPr/>
        </p:nvPicPr>
        <p:blipFill>
          <a:blip r:embed="rId6"/>
          <a:stretch>
            <a:fillRect/>
          </a:stretch>
        </p:blipFill>
        <p:spPr>
          <a:xfrm>
            <a:off x="7741558" y="1766209"/>
            <a:ext cx="3022600" cy="609600"/>
          </a:xfrm>
          <a:prstGeom prst="rect">
            <a:avLst/>
          </a:prstGeom>
        </p:spPr>
      </p:pic>
      <p:pic>
        <p:nvPicPr>
          <p:cNvPr id="9" name="Picture 8">
            <a:extLst>
              <a:ext uri="{FF2B5EF4-FFF2-40B4-BE49-F238E27FC236}">
                <a16:creationId xmlns:a16="http://schemas.microsoft.com/office/drawing/2014/main" id="{DE4A3E07-7E05-6C4C-8468-B883BD38C78A}"/>
              </a:ext>
            </a:extLst>
          </p:cNvPr>
          <p:cNvPicPr>
            <a:picLocks noChangeAspect="1"/>
          </p:cNvPicPr>
          <p:nvPr/>
        </p:nvPicPr>
        <p:blipFill>
          <a:blip r:embed="rId7"/>
          <a:stretch>
            <a:fillRect/>
          </a:stretch>
        </p:blipFill>
        <p:spPr>
          <a:xfrm>
            <a:off x="7741558" y="4213800"/>
            <a:ext cx="3022600" cy="751033"/>
          </a:xfrm>
          <a:prstGeom prst="rect">
            <a:avLst/>
          </a:prstGeom>
        </p:spPr>
      </p:pic>
      <p:sp>
        <p:nvSpPr>
          <p:cNvPr id="10" name="TextBox 9">
            <a:extLst>
              <a:ext uri="{FF2B5EF4-FFF2-40B4-BE49-F238E27FC236}">
                <a16:creationId xmlns:a16="http://schemas.microsoft.com/office/drawing/2014/main" id="{F534AC80-8B06-B442-AB21-576172EBC06D}"/>
              </a:ext>
            </a:extLst>
          </p:cNvPr>
          <p:cNvSpPr txBox="1"/>
          <p:nvPr/>
        </p:nvSpPr>
        <p:spPr>
          <a:xfrm>
            <a:off x="6523161" y="142080"/>
            <a:ext cx="3705886" cy="461665"/>
          </a:xfrm>
          <a:prstGeom prst="rect">
            <a:avLst/>
          </a:prstGeom>
          <a:noFill/>
        </p:spPr>
        <p:txBody>
          <a:bodyPr wrap="none" rtlCol="0">
            <a:spAutoFit/>
          </a:bodyPr>
          <a:lstStyle/>
          <a:p>
            <a:r>
              <a:rPr lang="en-US" sz="2400" b="1" dirty="0"/>
              <a:t>Entropy from Heat Capacity</a:t>
            </a:r>
          </a:p>
        </p:txBody>
      </p:sp>
      <p:sp>
        <p:nvSpPr>
          <p:cNvPr id="11" name="Slide Number Placeholder 10">
            <a:extLst>
              <a:ext uri="{FF2B5EF4-FFF2-40B4-BE49-F238E27FC236}">
                <a16:creationId xmlns:a16="http://schemas.microsoft.com/office/drawing/2014/main" id="{8251A682-6E13-5C45-BBE5-36F3E55D38D4}"/>
              </a:ext>
            </a:extLst>
          </p:cNvPr>
          <p:cNvSpPr>
            <a:spLocks noGrp="1"/>
          </p:cNvSpPr>
          <p:nvPr>
            <p:ph type="sldNum" sz="quarter" idx="12"/>
          </p:nvPr>
        </p:nvSpPr>
        <p:spPr/>
        <p:txBody>
          <a:bodyPr/>
          <a:lstStyle/>
          <a:p>
            <a:fld id="{04AF66D1-50E8-924D-AA9F-C340413085BD}" type="slidenum">
              <a:rPr lang="en-US" smtClean="0"/>
              <a:t>82</a:t>
            </a:fld>
            <a:endParaRPr lang="en-US"/>
          </a:p>
        </p:txBody>
      </p:sp>
      <p:sp>
        <p:nvSpPr>
          <p:cNvPr id="12" name="TextBox 11">
            <a:extLst>
              <a:ext uri="{FF2B5EF4-FFF2-40B4-BE49-F238E27FC236}">
                <a16:creationId xmlns:a16="http://schemas.microsoft.com/office/drawing/2014/main" id="{741CFC0C-58DB-A34A-8A67-31C64726DF28}"/>
              </a:ext>
            </a:extLst>
          </p:cNvPr>
          <p:cNvSpPr txBox="1"/>
          <p:nvPr/>
        </p:nvSpPr>
        <p:spPr>
          <a:xfrm>
            <a:off x="1674843" y="5319042"/>
            <a:ext cx="3706527" cy="646331"/>
          </a:xfrm>
          <a:prstGeom prst="rect">
            <a:avLst/>
          </a:prstGeom>
          <a:noFill/>
        </p:spPr>
        <p:txBody>
          <a:bodyPr wrap="none" rtlCol="0">
            <a:spAutoFit/>
          </a:bodyPr>
          <a:lstStyle/>
          <a:p>
            <a:r>
              <a:rPr lang="en-US" b="1" dirty="0"/>
              <a:t>Low Temperatures Solve Numerically</a:t>
            </a:r>
          </a:p>
          <a:p>
            <a:r>
              <a:rPr lang="en-US" b="1" dirty="0"/>
              <a:t>High Temperatures Series Expansion</a:t>
            </a:r>
          </a:p>
        </p:txBody>
      </p:sp>
      <p:pic>
        <p:nvPicPr>
          <p:cNvPr id="13" name="Picture 12">
            <a:extLst>
              <a:ext uri="{FF2B5EF4-FFF2-40B4-BE49-F238E27FC236}">
                <a16:creationId xmlns:a16="http://schemas.microsoft.com/office/drawing/2014/main" id="{22CEF498-7165-D440-8909-E6DD58236216}"/>
              </a:ext>
            </a:extLst>
          </p:cNvPr>
          <p:cNvPicPr>
            <a:picLocks noChangeAspect="1"/>
          </p:cNvPicPr>
          <p:nvPr/>
        </p:nvPicPr>
        <p:blipFill>
          <a:blip r:embed="rId8"/>
          <a:stretch>
            <a:fillRect/>
          </a:stretch>
        </p:blipFill>
        <p:spPr>
          <a:xfrm>
            <a:off x="2088894" y="5975486"/>
            <a:ext cx="3385457" cy="761728"/>
          </a:xfrm>
          <a:prstGeom prst="rect">
            <a:avLst/>
          </a:prstGeom>
        </p:spPr>
      </p:pic>
    </p:spTree>
    <p:extLst>
      <p:ext uri="{BB962C8B-B14F-4D97-AF65-F5344CB8AC3E}">
        <p14:creationId xmlns:p14="http://schemas.microsoft.com/office/powerpoint/2010/main" val="22375846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8B53EF-9F09-1840-9D5E-8E2B05A3B305}"/>
              </a:ext>
            </a:extLst>
          </p:cNvPr>
          <p:cNvSpPr>
            <a:spLocks noGrp="1"/>
          </p:cNvSpPr>
          <p:nvPr>
            <p:ph type="sldNum" sz="quarter" idx="12"/>
          </p:nvPr>
        </p:nvSpPr>
        <p:spPr/>
        <p:txBody>
          <a:bodyPr/>
          <a:lstStyle/>
          <a:p>
            <a:fld id="{04AF66D1-50E8-924D-AA9F-C340413085BD}" type="slidenum">
              <a:rPr lang="en-US" smtClean="0"/>
              <a:t>83</a:t>
            </a:fld>
            <a:endParaRPr lang="en-US"/>
          </a:p>
        </p:txBody>
      </p:sp>
      <p:sp>
        <p:nvSpPr>
          <p:cNvPr id="3" name="Rectangle 2">
            <a:extLst>
              <a:ext uri="{FF2B5EF4-FFF2-40B4-BE49-F238E27FC236}">
                <a16:creationId xmlns:a16="http://schemas.microsoft.com/office/drawing/2014/main" id="{2B5CB498-A1C2-2B44-8A6D-D1888A451E05}"/>
              </a:ext>
            </a:extLst>
          </p:cNvPr>
          <p:cNvSpPr/>
          <p:nvPr/>
        </p:nvSpPr>
        <p:spPr>
          <a:xfrm>
            <a:off x="152400" y="4030453"/>
            <a:ext cx="6096000" cy="2585323"/>
          </a:xfrm>
          <a:prstGeom prst="rect">
            <a:avLst/>
          </a:prstGeom>
        </p:spPr>
        <p:txBody>
          <a:bodyPr>
            <a:spAutoFit/>
          </a:bodyPr>
          <a:lstStyle/>
          <a:p>
            <a:r>
              <a:rPr lang="en-US" dirty="0">
                <a:solidFill>
                  <a:srgbClr val="211E1E"/>
                </a:solidFill>
                <a:latin typeface="Times" pitchFamily="2" charset="0"/>
              </a:rPr>
              <a:t>A striking example is the electronic heat capacity coefficients observed for Rh–</a:t>
            </a:r>
            <a:r>
              <a:rPr lang="en-US" dirty="0" err="1">
                <a:solidFill>
                  <a:srgbClr val="211E1E"/>
                </a:solidFill>
                <a:latin typeface="Times" pitchFamily="2" charset="0"/>
              </a:rPr>
              <a:t>Pd</a:t>
            </a:r>
            <a:r>
              <a:rPr lang="en-US" dirty="0">
                <a:solidFill>
                  <a:srgbClr val="211E1E"/>
                </a:solidFill>
                <a:latin typeface="Times" pitchFamily="2" charset="0"/>
              </a:rPr>
              <a:t>–Ag alloys given in Figure 8.22 [17]. In the rigid band approach the addition of Ag to </a:t>
            </a:r>
            <a:r>
              <a:rPr lang="en-US" dirty="0" err="1">
                <a:solidFill>
                  <a:srgbClr val="211E1E"/>
                </a:solidFill>
                <a:latin typeface="Times" pitchFamily="2" charset="0"/>
              </a:rPr>
              <a:t>Pd</a:t>
            </a:r>
            <a:r>
              <a:rPr lang="en-US" dirty="0">
                <a:solidFill>
                  <a:srgbClr val="211E1E"/>
                </a:solidFill>
                <a:latin typeface="Times" pitchFamily="2" charset="0"/>
              </a:rPr>
              <a:t> gives an extra electron per atom of silver and these electrons fill the band to a higher energy level. Correspondingly, alloying with Rh gives an electron hole per Rh atom and the Fermi level is moved to a lower energy. The variation of the electronic heat capacity coefficient with composition of the alloy maps approximately the shape of such an electron band. </a:t>
            </a:r>
            <a:endParaRPr lang="en-US" dirty="0"/>
          </a:p>
        </p:txBody>
      </p:sp>
      <p:pic>
        <p:nvPicPr>
          <p:cNvPr id="4" name="Picture 3">
            <a:extLst>
              <a:ext uri="{FF2B5EF4-FFF2-40B4-BE49-F238E27FC236}">
                <a16:creationId xmlns:a16="http://schemas.microsoft.com/office/drawing/2014/main" id="{9B59F970-3E8C-284E-B8A2-D167FA4F191C}"/>
              </a:ext>
            </a:extLst>
          </p:cNvPr>
          <p:cNvPicPr>
            <a:picLocks noChangeAspect="1"/>
          </p:cNvPicPr>
          <p:nvPr/>
        </p:nvPicPr>
        <p:blipFill>
          <a:blip r:embed="rId2"/>
          <a:stretch>
            <a:fillRect/>
          </a:stretch>
        </p:blipFill>
        <p:spPr>
          <a:xfrm>
            <a:off x="0" y="43733"/>
            <a:ext cx="6723277" cy="3733609"/>
          </a:xfrm>
          <a:prstGeom prst="rect">
            <a:avLst/>
          </a:prstGeom>
        </p:spPr>
      </p:pic>
      <p:grpSp>
        <p:nvGrpSpPr>
          <p:cNvPr id="7" name="Group 6">
            <a:extLst>
              <a:ext uri="{FF2B5EF4-FFF2-40B4-BE49-F238E27FC236}">
                <a16:creationId xmlns:a16="http://schemas.microsoft.com/office/drawing/2014/main" id="{0AD14FBB-C43C-BD43-9AD0-FDD8D7BC2CCD}"/>
              </a:ext>
            </a:extLst>
          </p:cNvPr>
          <p:cNvGrpSpPr/>
          <p:nvPr/>
        </p:nvGrpSpPr>
        <p:grpSpPr>
          <a:xfrm>
            <a:off x="6847114" y="2394857"/>
            <a:ext cx="4889700" cy="3352799"/>
            <a:chOff x="4511926" y="1567543"/>
            <a:chExt cx="7224888" cy="4180113"/>
          </a:xfrm>
        </p:grpSpPr>
        <p:pic>
          <p:nvPicPr>
            <p:cNvPr id="5" name="Picture 4">
              <a:extLst>
                <a:ext uri="{FF2B5EF4-FFF2-40B4-BE49-F238E27FC236}">
                  <a16:creationId xmlns:a16="http://schemas.microsoft.com/office/drawing/2014/main" id="{459EDF49-CA68-5943-B5A4-8B519328E5DD}"/>
                </a:ext>
              </a:extLst>
            </p:cNvPr>
            <p:cNvPicPr>
              <a:picLocks noChangeAspect="1"/>
            </p:cNvPicPr>
            <p:nvPr/>
          </p:nvPicPr>
          <p:blipFill>
            <a:blip r:embed="rId3"/>
            <a:stretch>
              <a:fillRect/>
            </a:stretch>
          </p:blipFill>
          <p:spPr>
            <a:xfrm>
              <a:off x="4511926" y="1567543"/>
              <a:ext cx="7224888" cy="4180113"/>
            </a:xfrm>
            <a:prstGeom prst="rect">
              <a:avLst/>
            </a:prstGeom>
          </p:spPr>
        </p:pic>
        <p:sp>
          <p:nvSpPr>
            <p:cNvPr id="6" name="Rectangle 5">
              <a:extLst>
                <a:ext uri="{FF2B5EF4-FFF2-40B4-BE49-F238E27FC236}">
                  <a16:creationId xmlns:a16="http://schemas.microsoft.com/office/drawing/2014/main" id="{CD7DBD9B-0870-6944-81B6-44B01B873AA1}"/>
                </a:ext>
              </a:extLst>
            </p:cNvPr>
            <p:cNvSpPr/>
            <p:nvPr/>
          </p:nvSpPr>
          <p:spPr>
            <a:xfrm>
              <a:off x="8229600" y="3363686"/>
              <a:ext cx="838200" cy="50074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38782EE3-42AB-144A-8288-04C511BFBAA1}"/>
              </a:ext>
            </a:extLst>
          </p:cNvPr>
          <p:cNvSpPr txBox="1"/>
          <p:nvPr/>
        </p:nvSpPr>
        <p:spPr>
          <a:xfrm>
            <a:off x="4077098" y="710208"/>
            <a:ext cx="1552828" cy="1200329"/>
          </a:xfrm>
          <a:prstGeom prst="rect">
            <a:avLst/>
          </a:prstGeom>
          <a:noFill/>
        </p:spPr>
        <p:txBody>
          <a:bodyPr wrap="square" rtlCol="0">
            <a:spAutoFit/>
          </a:bodyPr>
          <a:lstStyle/>
          <a:p>
            <a:r>
              <a:rPr lang="en-US" dirty="0"/>
              <a:t>Add an electron from Ag raises Fermi level</a:t>
            </a:r>
          </a:p>
        </p:txBody>
      </p:sp>
      <p:sp>
        <p:nvSpPr>
          <p:cNvPr id="9" name="TextBox 8">
            <a:extLst>
              <a:ext uri="{FF2B5EF4-FFF2-40B4-BE49-F238E27FC236}">
                <a16:creationId xmlns:a16="http://schemas.microsoft.com/office/drawing/2014/main" id="{13B60068-A2AB-8040-8227-C6130CAD9C83}"/>
              </a:ext>
            </a:extLst>
          </p:cNvPr>
          <p:cNvSpPr txBox="1"/>
          <p:nvPr/>
        </p:nvSpPr>
        <p:spPr>
          <a:xfrm>
            <a:off x="2001732" y="898046"/>
            <a:ext cx="988741" cy="1477328"/>
          </a:xfrm>
          <a:prstGeom prst="rect">
            <a:avLst/>
          </a:prstGeom>
          <a:noFill/>
        </p:spPr>
        <p:txBody>
          <a:bodyPr wrap="square" rtlCol="0">
            <a:spAutoFit/>
          </a:bodyPr>
          <a:lstStyle/>
          <a:p>
            <a:r>
              <a:rPr lang="en-US" dirty="0"/>
              <a:t>Add a hole from Rh reduces n(</a:t>
            </a:r>
            <a:r>
              <a:rPr lang="en-US" dirty="0" err="1">
                <a:latin typeface="Symbol" pitchFamily="2" charset="2"/>
              </a:rPr>
              <a:t>e</a:t>
            </a:r>
            <a:r>
              <a:rPr lang="en-US" baseline="-25000" dirty="0" err="1"/>
              <a:t>F</a:t>
            </a:r>
            <a:r>
              <a:rPr lang="en-US" dirty="0"/>
              <a:t>)</a:t>
            </a:r>
          </a:p>
        </p:txBody>
      </p:sp>
      <p:pic>
        <p:nvPicPr>
          <p:cNvPr id="10" name="Picture 9">
            <a:extLst>
              <a:ext uri="{FF2B5EF4-FFF2-40B4-BE49-F238E27FC236}">
                <a16:creationId xmlns:a16="http://schemas.microsoft.com/office/drawing/2014/main" id="{F44CA737-2F7A-0043-8D53-87C5D8497923}"/>
              </a:ext>
            </a:extLst>
          </p:cNvPr>
          <p:cNvPicPr>
            <a:picLocks noChangeAspect="1"/>
          </p:cNvPicPr>
          <p:nvPr/>
        </p:nvPicPr>
        <p:blipFill>
          <a:blip r:embed="rId4"/>
          <a:stretch>
            <a:fillRect/>
          </a:stretch>
        </p:blipFill>
        <p:spPr>
          <a:xfrm>
            <a:off x="6074826" y="332896"/>
            <a:ext cx="3632200" cy="1130300"/>
          </a:xfrm>
          <a:prstGeom prst="rect">
            <a:avLst/>
          </a:prstGeom>
        </p:spPr>
      </p:pic>
      <p:pic>
        <p:nvPicPr>
          <p:cNvPr id="11" name="Picture 10">
            <a:extLst>
              <a:ext uri="{FF2B5EF4-FFF2-40B4-BE49-F238E27FC236}">
                <a16:creationId xmlns:a16="http://schemas.microsoft.com/office/drawing/2014/main" id="{5182078D-3C1F-694B-AF1B-FF071BA2DC39}"/>
              </a:ext>
            </a:extLst>
          </p:cNvPr>
          <p:cNvPicPr>
            <a:picLocks noChangeAspect="1"/>
          </p:cNvPicPr>
          <p:nvPr/>
        </p:nvPicPr>
        <p:blipFill>
          <a:blip r:embed="rId5"/>
          <a:stretch>
            <a:fillRect/>
          </a:stretch>
        </p:blipFill>
        <p:spPr>
          <a:xfrm>
            <a:off x="5974222" y="1392446"/>
            <a:ext cx="1574800" cy="749300"/>
          </a:xfrm>
          <a:prstGeom prst="rect">
            <a:avLst/>
          </a:prstGeom>
        </p:spPr>
      </p:pic>
    </p:spTree>
    <p:extLst>
      <p:ext uri="{BB962C8B-B14F-4D97-AF65-F5344CB8AC3E}">
        <p14:creationId xmlns:p14="http://schemas.microsoft.com/office/powerpoint/2010/main" val="14033993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p:txBody>
          <a:bodyPr/>
          <a:lstStyle/>
          <a:p>
            <a:fld id="{04AF66D1-50E8-924D-AA9F-C340413085BD}" type="slidenum">
              <a:rPr lang="en-US" smtClean="0"/>
              <a:t>84</a:t>
            </a:fld>
            <a:endParaRPr lang="en-US"/>
          </a:p>
        </p:txBody>
      </p:sp>
      <p:sp>
        <p:nvSpPr>
          <p:cNvPr id="3" name="TextBox 2">
            <a:extLst>
              <a:ext uri="{FF2B5EF4-FFF2-40B4-BE49-F238E27FC236}">
                <a16:creationId xmlns:a16="http://schemas.microsoft.com/office/drawing/2014/main" id="{4056B6B2-7EFB-0A4C-AD8B-9D7533B84811}"/>
              </a:ext>
            </a:extLst>
          </p:cNvPr>
          <p:cNvSpPr txBox="1"/>
          <p:nvPr/>
        </p:nvSpPr>
        <p:spPr>
          <a:xfrm>
            <a:off x="3513307" y="478971"/>
            <a:ext cx="5097293" cy="369332"/>
          </a:xfrm>
          <a:prstGeom prst="rect">
            <a:avLst/>
          </a:prstGeom>
          <a:noFill/>
        </p:spPr>
        <p:txBody>
          <a:bodyPr wrap="none" rtlCol="0">
            <a:spAutoFit/>
          </a:bodyPr>
          <a:lstStyle/>
          <a:p>
            <a:r>
              <a:rPr lang="en-US" b="1" dirty="0"/>
              <a:t>From Kittel and Kroemer Thermal Physics Chapter 2</a:t>
            </a:r>
          </a:p>
        </p:txBody>
      </p:sp>
      <p:sp>
        <p:nvSpPr>
          <p:cNvPr id="4" name="TextBox 3">
            <a:extLst>
              <a:ext uri="{FF2B5EF4-FFF2-40B4-BE49-F238E27FC236}">
                <a16:creationId xmlns:a16="http://schemas.microsoft.com/office/drawing/2014/main" id="{19B81ED1-67D4-704B-A0A3-886292F2ACFE}"/>
              </a:ext>
            </a:extLst>
          </p:cNvPr>
          <p:cNvSpPr txBox="1"/>
          <p:nvPr/>
        </p:nvSpPr>
        <p:spPr>
          <a:xfrm>
            <a:off x="1981200" y="1262743"/>
            <a:ext cx="8828314" cy="646331"/>
          </a:xfrm>
          <a:prstGeom prst="rect">
            <a:avLst/>
          </a:prstGeom>
          <a:noFill/>
        </p:spPr>
        <p:txBody>
          <a:bodyPr wrap="square" rtlCol="0">
            <a:spAutoFit/>
          </a:bodyPr>
          <a:lstStyle/>
          <a:p>
            <a:r>
              <a:rPr lang="en-US" dirty="0"/>
              <a:t>For a system with quantized energy and two states </a:t>
            </a:r>
            <a:r>
              <a:rPr lang="en-US" dirty="0">
                <a:latin typeface="Symbol" pitchFamily="2" charset="2"/>
              </a:rPr>
              <a:t>e</a:t>
            </a:r>
            <a:r>
              <a:rPr lang="en-US" baseline="-25000" dirty="0"/>
              <a:t>1</a:t>
            </a:r>
            <a:r>
              <a:rPr lang="en-US" dirty="0"/>
              <a:t> and </a:t>
            </a:r>
            <a:r>
              <a:rPr lang="en-US" dirty="0">
                <a:latin typeface="Symbol" pitchFamily="2" charset="2"/>
              </a:rPr>
              <a:t>e</a:t>
            </a:r>
            <a:r>
              <a:rPr lang="en-US" baseline="-25000" dirty="0"/>
              <a:t>2</a:t>
            </a:r>
            <a:r>
              <a:rPr lang="en-US" dirty="0"/>
              <a:t>, the ratio of the probabilities of the two states is given by the Boltzmann potentials, (</a:t>
            </a:r>
            <a:r>
              <a:rPr lang="en-US" dirty="0">
                <a:latin typeface="Symbol" pitchFamily="2" charset="2"/>
              </a:rPr>
              <a:t>t</a:t>
            </a:r>
            <a:r>
              <a:rPr lang="en-US" dirty="0"/>
              <a:t> is the temperature </a:t>
            </a:r>
            <a:r>
              <a:rPr lang="en-US" dirty="0" err="1"/>
              <a:t>k</a:t>
            </a:r>
            <a:r>
              <a:rPr lang="en-US" baseline="-25000" dirty="0" err="1"/>
              <a:t>B</a:t>
            </a:r>
            <a:r>
              <a:rPr lang="en-US" dirty="0" err="1"/>
              <a:t>T</a:t>
            </a:r>
            <a:r>
              <a:rPr lang="en-US" dirty="0"/>
              <a:t>)</a:t>
            </a:r>
          </a:p>
        </p:txBody>
      </p:sp>
      <p:pic>
        <p:nvPicPr>
          <p:cNvPr id="6" name="Picture 5">
            <a:extLst>
              <a:ext uri="{FF2B5EF4-FFF2-40B4-BE49-F238E27FC236}">
                <a16:creationId xmlns:a16="http://schemas.microsoft.com/office/drawing/2014/main" id="{FA376FBC-5CB7-AF44-A540-238F10488905}"/>
              </a:ext>
            </a:extLst>
          </p:cNvPr>
          <p:cNvPicPr>
            <a:picLocks noChangeAspect="1"/>
          </p:cNvPicPr>
          <p:nvPr/>
        </p:nvPicPr>
        <p:blipFill>
          <a:blip r:embed="rId2"/>
          <a:stretch>
            <a:fillRect/>
          </a:stretch>
        </p:blipFill>
        <p:spPr>
          <a:xfrm>
            <a:off x="3906157" y="1990272"/>
            <a:ext cx="2489200" cy="9398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4A837C1-5102-9E43-88DC-9E9E44D2FA58}"/>
                  </a:ext>
                </a:extLst>
              </p:cNvPr>
              <p:cNvSpPr txBox="1"/>
              <p:nvPr/>
            </p:nvSpPr>
            <p:spPr>
              <a:xfrm>
                <a:off x="1981200" y="3011270"/>
                <a:ext cx="8512629" cy="3035831"/>
              </a:xfrm>
              <a:prstGeom prst="rect">
                <a:avLst/>
              </a:prstGeom>
              <a:noFill/>
            </p:spPr>
            <p:txBody>
              <a:bodyPr wrap="square" rtlCol="0">
                <a:spAutoFit/>
              </a:bodyPr>
              <a:lstStyle/>
              <a:p>
                <a:r>
                  <a:rPr lang="en-US" dirty="0"/>
                  <a:t>If state </a:t>
                </a:r>
                <a:r>
                  <a:rPr lang="en-US" dirty="0">
                    <a:latin typeface="Symbol" pitchFamily="2" charset="2"/>
                  </a:rPr>
                  <a:t>e</a:t>
                </a:r>
                <a:r>
                  <a:rPr lang="en-US" baseline="-25000" dirty="0"/>
                  <a:t>2</a:t>
                </a:r>
                <a:r>
                  <a:rPr lang="en-US" dirty="0"/>
                  <a:t> is the ground state, </a:t>
                </a:r>
                <a:r>
                  <a:rPr lang="en-US" dirty="0">
                    <a:latin typeface="Symbol" pitchFamily="2" charset="2"/>
                  </a:rPr>
                  <a:t>e</a:t>
                </a:r>
                <a:r>
                  <a:rPr lang="en-US" baseline="-25000" dirty="0"/>
                  <a:t>2 </a:t>
                </a:r>
                <a:r>
                  <a:rPr lang="en-US" dirty="0"/>
                  <a:t>= 0, and the sum of exponentials is called the partition function Z, and the sum of probabilities equals 1 then,</a:t>
                </a:r>
              </a:p>
              <a:p>
                <a:endParaRPr lang="en-US" dirty="0"/>
              </a:p>
              <a:p>
                <a:r>
                  <a:rPr lang="en-US" dirty="0"/>
                  <a:t>Z = </a:t>
                </a:r>
                <a:r>
                  <a:rPr lang="en-US" dirty="0" err="1"/>
                  <a:t>exp</a:t>
                </a:r>
                <a:r>
                  <a:rPr lang="en-US" dirty="0"/>
                  <a:t>(-</a:t>
                </a:r>
                <a:r>
                  <a:rPr lang="en-US" dirty="0">
                    <a:latin typeface="Symbol" pitchFamily="2" charset="2"/>
                  </a:rPr>
                  <a:t>e</a:t>
                </a:r>
                <a:r>
                  <a:rPr lang="en-US" baseline="-25000" dirty="0"/>
                  <a:t>2</a:t>
                </a:r>
                <a:r>
                  <a:rPr lang="en-US" dirty="0"/>
                  <a:t>/</a:t>
                </a:r>
                <a:r>
                  <a:rPr lang="en-US" dirty="0">
                    <a:latin typeface="Symbol" pitchFamily="2" charset="2"/>
                  </a:rPr>
                  <a:t>t</a:t>
                </a:r>
                <a:r>
                  <a:rPr lang="en-US" dirty="0"/>
                  <a:t>) + 1</a:t>
                </a:r>
              </a:p>
              <a:p>
                <a:endParaRPr lang="en-US" dirty="0"/>
              </a:p>
              <a:p>
                <a:r>
                  <a:rPr lang="en-US" dirty="0"/>
                  <a:t>Z normalizes the probability for a state “s”</a:t>
                </a:r>
              </a:p>
              <a:p>
                <a:endParaRPr lang="en-US" dirty="0"/>
              </a:p>
              <a:p>
                <a:r>
                  <a:rPr lang="en-US" dirty="0"/>
                  <a:t>P(</a:t>
                </a:r>
                <a:r>
                  <a:rPr lang="en-US" dirty="0" err="1">
                    <a:latin typeface="Symbol" pitchFamily="2" charset="2"/>
                  </a:rPr>
                  <a:t>e</a:t>
                </a:r>
                <a:r>
                  <a:rPr lang="en-US" baseline="-25000" dirty="0" err="1"/>
                  <a:t>s</a:t>
                </a:r>
                <a:r>
                  <a:rPr lang="en-US" dirty="0"/>
                  <a:t>) = </a:t>
                </a:r>
                <a:r>
                  <a:rPr lang="en-US" dirty="0" err="1"/>
                  <a:t>exp</a:t>
                </a:r>
                <a:r>
                  <a:rPr lang="en-US" dirty="0"/>
                  <a:t>(-</a:t>
                </a:r>
                <a:r>
                  <a:rPr lang="en-US" dirty="0" err="1">
                    <a:latin typeface="Symbol" pitchFamily="2" charset="2"/>
                  </a:rPr>
                  <a:t>e</a:t>
                </a:r>
                <a:r>
                  <a:rPr lang="en-US" baseline="-25000" dirty="0" err="1"/>
                  <a:t>s</a:t>
                </a:r>
                <a:r>
                  <a:rPr lang="en-US" dirty="0"/>
                  <a:t>/</a:t>
                </a:r>
                <a:r>
                  <a:rPr lang="en-US" dirty="0">
                    <a:latin typeface="Symbol" pitchFamily="2" charset="2"/>
                  </a:rPr>
                  <a:t>t</a:t>
                </a:r>
                <a:r>
                  <a:rPr lang="en-US" dirty="0"/>
                  <a:t>)/Z</a:t>
                </a:r>
              </a:p>
              <a:p>
                <a:endParaRPr lang="en-US" dirty="0"/>
              </a:p>
              <a:p>
                <a:r>
                  <a:rPr lang="en-US" dirty="0"/>
                  <a:t>The average energy for the system is </a:t>
                </a:r>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f>
                      <m:fPr>
                        <m:type m:val="skw"/>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𝑖</m:t>
                                    </m:r>
                                  </m:sub>
                                </m:s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𝜏</m:t>
                                    </m:r>
                                  </m:sup>
                                </m:sSup>
                              </m:e>
                            </m:nary>
                          </m:e>
                        </m:d>
                      </m:num>
                      <m:den>
                        <m:r>
                          <a:rPr lang="en-US" b="0" i="1" smtClean="0">
                            <a:latin typeface="Cambria Math" panose="02040503050406030204" pitchFamily="18" charset="0"/>
                          </a:rPr>
                          <m:t>𝑍</m:t>
                        </m:r>
                      </m:den>
                    </m:f>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ea typeface="Cambria Math" panose="02040503050406030204" pitchFamily="18" charset="0"/>
                          </a:rPr>
                          <m:t>2</m:t>
                        </m:r>
                      </m:sup>
                    </m:sSup>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𝑑𝑙𝑛𝑍</m:t>
                            </m:r>
                          </m:num>
                          <m:den>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𝜏</m:t>
                            </m:r>
                          </m:den>
                        </m:f>
                      </m:e>
                    </m:d>
                  </m:oMath>
                </a14:m>
                <a:endParaRPr lang="en-US" dirty="0"/>
              </a:p>
            </p:txBody>
          </p:sp>
        </mc:Choice>
        <mc:Fallback xmlns="">
          <p:sp>
            <p:nvSpPr>
              <p:cNvPr id="7" name="TextBox 6">
                <a:extLst>
                  <a:ext uri="{FF2B5EF4-FFF2-40B4-BE49-F238E27FC236}">
                    <a16:creationId xmlns:a16="http://schemas.microsoft.com/office/drawing/2014/main" id="{F4A837C1-5102-9E43-88DC-9E9E44D2FA58}"/>
                  </a:ext>
                </a:extLst>
              </p:cNvPr>
              <p:cNvSpPr txBox="1">
                <a:spLocks noRot="1" noChangeAspect="1" noMove="1" noResize="1" noEditPoints="1" noAdjustHandles="1" noChangeArrowheads="1" noChangeShapeType="1" noTextEdit="1"/>
              </p:cNvSpPr>
              <p:nvPr/>
            </p:nvSpPr>
            <p:spPr>
              <a:xfrm>
                <a:off x="1981200" y="3011270"/>
                <a:ext cx="8512629" cy="3035831"/>
              </a:xfrm>
              <a:prstGeom prst="rect">
                <a:avLst/>
              </a:prstGeom>
              <a:blipFill>
                <a:blip r:embed="rId3"/>
                <a:stretch>
                  <a:fillRect l="-597" t="-1250" b="-23333"/>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5276F1A-65EB-8B45-929E-1E7AFC7DD9D9}"/>
              </a:ext>
            </a:extLst>
          </p:cNvPr>
          <p:cNvPicPr>
            <a:picLocks noChangeAspect="1"/>
          </p:cNvPicPr>
          <p:nvPr/>
        </p:nvPicPr>
        <p:blipFill>
          <a:blip r:embed="rId4"/>
          <a:stretch>
            <a:fillRect/>
          </a:stretch>
        </p:blipFill>
        <p:spPr>
          <a:xfrm>
            <a:off x="4237265" y="3606818"/>
            <a:ext cx="4762500" cy="850900"/>
          </a:xfrm>
          <a:prstGeom prst="rect">
            <a:avLst/>
          </a:prstGeom>
        </p:spPr>
      </p:pic>
      <p:pic>
        <p:nvPicPr>
          <p:cNvPr id="9" name="Picture 8">
            <a:extLst>
              <a:ext uri="{FF2B5EF4-FFF2-40B4-BE49-F238E27FC236}">
                <a16:creationId xmlns:a16="http://schemas.microsoft.com/office/drawing/2014/main" id="{818AF3F6-7902-9647-AEF9-3C8BEAC4262E}"/>
              </a:ext>
            </a:extLst>
          </p:cNvPr>
          <p:cNvPicPr>
            <a:picLocks noChangeAspect="1"/>
          </p:cNvPicPr>
          <p:nvPr/>
        </p:nvPicPr>
        <p:blipFill>
          <a:blip r:embed="rId5"/>
          <a:stretch>
            <a:fillRect/>
          </a:stretch>
        </p:blipFill>
        <p:spPr>
          <a:xfrm>
            <a:off x="9436100" y="3606818"/>
            <a:ext cx="1917700" cy="609600"/>
          </a:xfrm>
          <a:prstGeom prst="rect">
            <a:avLst/>
          </a:prstGeom>
        </p:spPr>
      </p:pic>
      <p:pic>
        <p:nvPicPr>
          <p:cNvPr id="10" name="Picture 9">
            <a:extLst>
              <a:ext uri="{FF2B5EF4-FFF2-40B4-BE49-F238E27FC236}">
                <a16:creationId xmlns:a16="http://schemas.microsoft.com/office/drawing/2014/main" id="{9F532E97-00C3-2C43-8439-5CB9B233F2ED}"/>
              </a:ext>
            </a:extLst>
          </p:cNvPr>
          <p:cNvPicPr>
            <a:picLocks noChangeAspect="1"/>
          </p:cNvPicPr>
          <p:nvPr/>
        </p:nvPicPr>
        <p:blipFill>
          <a:blip r:embed="rId6"/>
          <a:stretch>
            <a:fillRect/>
          </a:stretch>
        </p:blipFill>
        <p:spPr>
          <a:xfrm>
            <a:off x="7429500" y="4378814"/>
            <a:ext cx="4013200" cy="939800"/>
          </a:xfrm>
          <a:prstGeom prst="rect">
            <a:avLst/>
          </a:prstGeom>
        </p:spPr>
      </p:pic>
    </p:spTree>
    <p:extLst>
      <p:ext uri="{BB962C8B-B14F-4D97-AF65-F5344CB8AC3E}">
        <p14:creationId xmlns:p14="http://schemas.microsoft.com/office/powerpoint/2010/main" val="3716388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79F6F5-A745-EA42-BDDA-E28F138DA4E1}"/>
              </a:ext>
            </a:extLst>
          </p:cNvPr>
          <p:cNvSpPr>
            <a:spLocks noGrp="1"/>
          </p:cNvSpPr>
          <p:nvPr>
            <p:ph type="sldNum" sz="quarter" idx="12"/>
          </p:nvPr>
        </p:nvSpPr>
        <p:spPr/>
        <p:txBody>
          <a:bodyPr/>
          <a:lstStyle/>
          <a:p>
            <a:fld id="{04AF66D1-50E8-924D-AA9F-C340413085BD}" type="slidenum">
              <a:rPr lang="en-US" smtClean="0"/>
              <a:t>85</a:t>
            </a:fld>
            <a:endParaRPr lang="en-US"/>
          </a:p>
        </p:txBody>
      </p:sp>
      <p:sp>
        <p:nvSpPr>
          <p:cNvPr id="3" name="TextBox 2">
            <a:extLst>
              <a:ext uri="{FF2B5EF4-FFF2-40B4-BE49-F238E27FC236}">
                <a16:creationId xmlns:a16="http://schemas.microsoft.com/office/drawing/2014/main" id="{5B071979-A6D3-2043-A593-FAD3ECEECDC9}"/>
              </a:ext>
            </a:extLst>
          </p:cNvPr>
          <p:cNvSpPr txBox="1"/>
          <p:nvPr/>
        </p:nvSpPr>
        <p:spPr>
          <a:xfrm>
            <a:off x="4103914" y="566057"/>
            <a:ext cx="4245429" cy="461665"/>
          </a:xfrm>
          <a:prstGeom prst="rect">
            <a:avLst/>
          </a:prstGeom>
          <a:noFill/>
        </p:spPr>
        <p:txBody>
          <a:bodyPr wrap="square" rtlCol="0">
            <a:spAutoFit/>
          </a:bodyPr>
          <a:lstStyle/>
          <a:p>
            <a:r>
              <a:rPr lang="en-US" sz="2400" b="1" dirty="0"/>
              <a:t>Heat Capacity of Polymers</a:t>
            </a:r>
          </a:p>
        </p:txBody>
      </p:sp>
      <p:sp>
        <p:nvSpPr>
          <p:cNvPr id="4" name="TextBox 3">
            <a:extLst>
              <a:ext uri="{FF2B5EF4-FFF2-40B4-BE49-F238E27FC236}">
                <a16:creationId xmlns:a16="http://schemas.microsoft.com/office/drawing/2014/main" id="{035BFED8-D4B7-8548-933E-0DA405344C94}"/>
              </a:ext>
            </a:extLst>
          </p:cNvPr>
          <p:cNvSpPr txBox="1"/>
          <p:nvPr/>
        </p:nvSpPr>
        <p:spPr>
          <a:xfrm>
            <a:off x="2786743" y="1534886"/>
            <a:ext cx="5815503" cy="646331"/>
          </a:xfrm>
          <a:prstGeom prst="rect">
            <a:avLst/>
          </a:prstGeom>
          <a:noFill/>
        </p:spPr>
        <p:txBody>
          <a:bodyPr wrap="none" rtlCol="0">
            <a:spAutoFit/>
          </a:bodyPr>
          <a:lstStyle/>
          <a:p>
            <a:r>
              <a:rPr lang="en-US" dirty="0"/>
              <a:t>Amorphous structure but with regular order along the chain</a:t>
            </a:r>
          </a:p>
          <a:p>
            <a:r>
              <a:rPr lang="en-US" dirty="0"/>
              <a:t>1-d vibrational structure</a:t>
            </a:r>
          </a:p>
        </p:txBody>
      </p:sp>
      <p:pic>
        <p:nvPicPr>
          <p:cNvPr id="5" name="Picture 4">
            <a:extLst>
              <a:ext uri="{FF2B5EF4-FFF2-40B4-BE49-F238E27FC236}">
                <a16:creationId xmlns:a16="http://schemas.microsoft.com/office/drawing/2014/main" id="{3D11FD22-0630-0448-9D1E-B830C4D5BCED}"/>
              </a:ext>
            </a:extLst>
          </p:cNvPr>
          <p:cNvPicPr>
            <a:picLocks noChangeAspect="1"/>
          </p:cNvPicPr>
          <p:nvPr/>
        </p:nvPicPr>
        <p:blipFill>
          <a:blip r:embed="rId2"/>
          <a:stretch>
            <a:fillRect/>
          </a:stretch>
        </p:blipFill>
        <p:spPr>
          <a:xfrm>
            <a:off x="4127500" y="2927350"/>
            <a:ext cx="3937000" cy="1003300"/>
          </a:xfrm>
          <a:prstGeom prst="rect">
            <a:avLst/>
          </a:prstGeom>
        </p:spPr>
      </p:pic>
      <p:pic>
        <p:nvPicPr>
          <p:cNvPr id="6" name="Picture 5">
            <a:extLst>
              <a:ext uri="{FF2B5EF4-FFF2-40B4-BE49-F238E27FC236}">
                <a16:creationId xmlns:a16="http://schemas.microsoft.com/office/drawing/2014/main" id="{DCA1C32C-29AC-0D49-BBEA-C0399C197F70}"/>
              </a:ext>
            </a:extLst>
          </p:cNvPr>
          <p:cNvPicPr>
            <a:picLocks noChangeAspect="1"/>
          </p:cNvPicPr>
          <p:nvPr/>
        </p:nvPicPr>
        <p:blipFill>
          <a:blip r:embed="rId3"/>
          <a:stretch>
            <a:fillRect/>
          </a:stretch>
        </p:blipFill>
        <p:spPr>
          <a:xfrm>
            <a:off x="5251450" y="4073071"/>
            <a:ext cx="1689100" cy="431800"/>
          </a:xfrm>
          <a:prstGeom prst="rect">
            <a:avLst/>
          </a:prstGeom>
        </p:spPr>
      </p:pic>
      <p:pic>
        <p:nvPicPr>
          <p:cNvPr id="7" name="Picture 6">
            <a:extLst>
              <a:ext uri="{FF2B5EF4-FFF2-40B4-BE49-F238E27FC236}">
                <a16:creationId xmlns:a16="http://schemas.microsoft.com/office/drawing/2014/main" id="{A147A9CF-7CC4-9749-BD8F-7DC2C33F7833}"/>
              </a:ext>
            </a:extLst>
          </p:cNvPr>
          <p:cNvPicPr>
            <a:picLocks noChangeAspect="1"/>
          </p:cNvPicPr>
          <p:nvPr/>
        </p:nvPicPr>
        <p:blipFill rotWithShape="1">
          <a:blip r:embed="rId4"/>
          <a:srcRect t="33093"/>
          <a:stretch/>
        </p:blipFill>
        <p:spPr>
          <a:xfrm>
            <a:off x="402770" y="4647292"/>
            <a:ext cx="5497286" cy="1890905"/>
          </a:xfrm>
          <a:prstGeom prst="rect">
            <a:avLst/>
          </a:prstGeom>
        </p:spPr>
      </p:pic>
      <p:sp>
        <p:nvSpPr>
          <p:cNvPr id="8" name="TextBox 7">
            <a:extLst>
              <a:ext uri="{FF2B5EF4-FFF2-40B4-BE49-F238E27FC236}">
                <a16:creationId xmlns:a16="http://schemas.microsoft.com/office/drawing/2014/main" id="{5F54F453-9B93-B245-AF3F-C455ED820E71}"/>
              </a:ext>
            </a:extLst>
          </p:cNvPr>
          <p:cNvSpPr txBox="1"/>
          <p:nvPr/>
        </p:nvSpPr>
        <p:spPr>
          <a:xfrm>
            <a:off x="8064500" y="3401696"/>
            <a:ext cx="4125745" cy="1200329"/>
          </a:xfrm>
          <a:prstGeom prst="rect">
            <a:avLst/>
          </a:prstGeom>
          <a:noFill/>
        </p:spPr>
        <p:txBody>
          <a:bodyPr wrap="none" rtlCol="0">
            <a:spAutoFit/>
          </a:bodyPr>
          <a:lstStyle/>
          <a:p>
            <a:r>
              <a:rPr lang="en-US" dirty="0" err="1"/>
              <a:t>N</a:t>
            </a:r>
            <a:r>
              <a:rPr lang="en-US" baseline="-25000" dirty="0" err="1"/>
              <a:t>atoms</a:t>
            </a:r>
            <a:r>
              <a:rPr lang="en-US" dirty="0"/>
              <a:t> = number of atoms in a </a:t>
            </a:r>
            <a:r>
              <a:rPr lang="en-US" dirty="0" err="1"/>
              <a:t>mer</a:t>
            </a:r>
            <a:r>
              <a:rPr lang="en-US" dirty="0"/>
              <a:t> unit</a:t>
            </a:r>
          </a:p>
          <a:p>
            <a:r>
              <a:rPr lang="en-US" dirty="0"/>
              <a:t>	3 for CH</a:t>
            </a:r>
            <a:r>
              <a:rPr lang="en-US" baseline="-25000" dirty="0"/>
              <a:t>2</a:t>
            </a:r>
          </a:p>
          <a:p>
            <a:r>
              <a:rPr lang="en-US" dirty="0"/>
              <a:t>N = number of skeletal modes of vibration</a:t>
            </a:r>
          </a:p>
          <a:p>
            <a:r>
              <a:rPr lang="en-US" dirty="0"/>
              <a:t>	N = 2 for -(CH</a:t>
            </a:r>
            <a:r>
              <a:rPr lang="en-US" baseline="-25000" dirty="0"/>
              <a:t>2</a:t>
            </a:r>
            <a:r>
              <a:rPr lang="en-US" dirty="0"/>
              <a:t>)</a:t>
            </a:r>
            <a:r>
              <a:rPr lang="en-US" baseline="-25000" dirty="0"/>
              <a:t>n</a:t>
            </a:r>
            <a:r>
              <a:rPr lang="en-US" dirty="0"/>
              <a:t>-</a:t>
            </a:r>
            <a:endParaRPr lang="en-US" baseline="-25000" dirty="0"/>
          </a:p>
        </p:txBody>
      </p:sp>
      <p:sp>
        <p:nvSpPr>
          <p:cNvPr id="9" name="TextBox 8">
            <a:extLst>
              <a:ext uri="{FF2B5EF4-FFF2-40B4-BE49-F238E27FC236}">
                <a16:creationId xmlns:a16="http://schemas.microsoft.com/office/drawing/2014/main" id="{2C0BD58C-1606-8F4E-84BD-04255ADC64A9}"/>
              </a:ext>
            </a:extLst>
          </p:cNvPr>
          <p:cNvSpPr txBox="1"/>
          <p:nvPr/>
        </p:nvSpPr>
        <p:spPr>
          <a:xfrm>
            <a:off x="3797083" y="2354872"/>
            <a:ext cx="3985963" cy="369332"/>
          </a:xfrm>
          <a:prstGeom prst="rect">
            <a:avLst/>
          </a:prstGeom>
          <a:noFill/>
        </p:spPr>
        <p:txBody>
          <a:bodyPr wrap="none" rtlCol="0">
            <a:spAutoFit/>
          </a:bodyPr>
          <a:lstStyle/>
          <a:p>
            <a:r>
              <a:rPr lang="en-US" b="1" dirty="0"/>
              <a:t>Einstein method works well above 100K</a:t>
            </a:r>
          </a:p>
        </p:txBody>
      </p:sp>
    </p:spTree>
    <p:extLst>
      <p:ext uri="{BB962C8B-B14F-4D97-AF65-F5344CB8AC3E}">
        <p14:creationId xmlns:p14="http://schemas.microsoft.com/office/powerpoint/2010/main" val="41530558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CD8DB-512E-934D-8A76-7A4FCF23D91E}"/>
              </a:ext>
            </a:extLst>
          </p:cNvPr>
          <p:cNvSpPr txBox="1"/>
          <p:nvPr/>
        </p:nvSpPr>
        <p:spPr>
          <a:xfrm flipH="1">
            <a:off x="4959551" y="461473"/>
            <a:ext cx="5124486" cy="461665"/>
          </a:xfrm>
          <a:prstGeom prst="rect">
            <a:avLst/>
          </a:prstGeom>
          <a:noFill/>
        </p:spPr>
        <p:txBody>
          <a:bodyPr wrap="square" rtlCol="0">
            <a:spAutoFit/>
          </a:bodyPr>
          <a:lstStyle/>
          <a:p>
            <a:r>
              <a:rPr lang="en-US" sz="2400" b="1" dirty="0"/>
              <a:t>Course Summary</a:t>
            </a:r>
          </a:p>
        </p:txBody>
      </p:sp>
      <p:sp>
        <p:nvSpPr>
          <p:cNvPr id="5" name="TextBox 4">
            <a:extLst>
              <a:ext uri="{FF2B5EF4-FFF2-40B4-BE49-F238E27FC236}">
                <a16:creationId xmlns:a16="http://schemas.microsoft.com/office/drawing/2014/main" id="{E2029145-34CF-2B48-A65C-830AD7D11BC6}"/>
              </a:ext>
            </a:extLst>
          </p:cNvPr>
          <p:cNvSpPr txBox="1"/>
          <p:nvPr/>
        </p:nvSpPr>
        <p:spPr>
          <a:xfrm>
            <a:off x="1881809" y="923138"/>
            <a:ext cx="9992139" cy="5909310"/>
          </a:xfrm>
          <a:prstGeom prst="rect">
            <a:avLst/>
          </a:prstGeom>
          <a:noFill/>
        </p:spPr>
        <p:txBody>
          <a:bodyPr wrap="square" rtlCol="0">
            <a:spAutoFit/>
          </a:bodyPr>
          <a:lstStyle/>
          <a:p>
            <a:r>
              <a:rPr lang="en-US" b="1" dirty="0"/>
              <a:t>IX. Solution Models and Equations of State: </a:t>
            </a:r>
          </a:p>
          <a:p>
            <a:r>
              <a:rPr lang="en-US" dirty="0"/>
              <a:t>Regular solution;</a:t>
            </a:r>
          </a:p>
          <a:p>
            <a:r>
              <a:rPr lang="en-US" dirty="0"/>
              <a:t>Quasi-regular solution with lattice vibrations;</a:t>
            </a:r>
          </a:p>
          <a:p>
            <a:r>
              <a:rPr lang="en-US" dirty="0"/>
              <a:t>Accounting for correlations (mean field or specific interactions);</a:t>
            </a:r>
          </a:p>
          <a:p>
            <a:r>
              <a:rPr lang="en-US" dirty="0"/>
              <a:t>Virial approach for mean field;</a:t>
            </a:r>
          </a:p>
          <a:p>
            <a:r>
              <a:rPr lang="en-US" dirty="0"/>
              <a:t>Correlation function for specific interactions;</a:t>
            </a:r>
          </a:p>
          <a:p>
            <a:r>
              <a:rPr lang="en-US" dirty="0"/>
              <a:t>Van der Waals model;</a:t>
            </a:r>
          </a:p>
          <a:p>
            <a:r>
              <a:rPr lang="en-US" dirty="0"/>
              <a:t>Margulis model; Margulis acid-base;</a:t>
            </a:r>
          </a:p>
          <a:p>
            <a:r>
              <a:rPr lang="en-US" dirty="0"/>
              <a:t>Redlich-</a:t>
            </a:r>
            <a:r>
              <a:rPr lang="en-US" dirty="0" err="1"/>
              <a:t>Kister</a:t>
            </a:r>
            <a:r>
              <a:rPr lang="en-US" dirty="0"/>
              <a:t> model (asymmetric phase diagrams);</a:t>
            </a:r>
          </a:p>
          <a:p>
            <a:r>
              <a:rPr lang="en-US" dirty="0" err="1"/>
              <a:t>Scatchard</a:t>
            </a:r>
            <a:r>
              <a:rPr lang="en-US" dirty="0"/>
              <a:t>-Hildebrand theory (volume versus mole fraction);</a:t>
            </a:r>
          </a:p>
          <a:p>
            <a:r>
              <a:rPr lang="en-US" dirty="0"/>
              <a:t>Flory-Huggins model (polymers based on volume fraction);</a:t>
            </a:r>
          </a:p>
          <a:p>
            <a:r>
              <a:rPr lang="en-US" dirty="0"/>
              <a:t>Group Contribution Models:</a:t>
            </a:r>
          </a:p>
          <a:p>
            <a:r>
              <a:rPr lang="en-US" dirty="0"/>
              <a:t>Hydrogen bonding MOSCED (Modified separation of cohesive energy density); SSCED (Simplified separation of cohesive energy density); </a:t>
            </a:r>
          </a:p>
          <a:p>
            <a:r>
              <a:rPr lang="en-US" dirty="0"/>
              <a:t>Local Clustering Models: Wilson’s equation; NRTL (Non-random two liquid model); </a:t>
            </a:r>
          </a:p>
          <a:p>
            <a:r>
              <a:rPr lang="en-US" dirty="0"/>
              <a:t>Surface area rather than volume fraction for interactions: UNIQUAC (Universal quasi-chemical model);</a:t>
            </a:r>
          </a:p>
          <a:p>
            <a:r>
              <a:rPr lang="en-US" dirty="0"/>
              <a:t>UNIFAC (Universal functional activity coefficient model);</a:t>
            </a:r>
          </a:p>
          <a:p>
            <a:r>
              <a:rPr lang="en-US" dirty="0"/>
              <a:t>Solutions with multiple sublattices (</a:t>
            </a:r>
            <a:r>
              <a:rPr lang="en-US" dirty="0" err="1"/>
              <a:t>NaCl</a:t>
            </a:r>
            <a:r>
              <a:rPr lang="en-US" dirty="0"/>
              <a:t>);</a:t>
            </a:r>
          </a:p>
          <a:p>
            <a:r>
              <a:rPr lang="en-US" dirty="0"/>
              <a:t>Order-disorder systems</a:t>
            </a:r>
          </a:p>
          <a:p>
            <a:r>
              <a:rPr lang="en-US" dirty="0"/>
              <a:t>Order parameter</a:t>
            </a:r>
          </a:p>
          <a:p>
            <a:r>
              <a:rPr lang="en-US" dirty="0"/>
              <a:t>Non-stoichiometric compounds (perovskite oxides)</a:t>
            </a:r>
          </a:p>
        </p:txBody>
      </p:sp>
    </p:spTree>
    <p:extLst>
      <p:ext uri="{BB962C8B-B14F-4D97-AF65-F5344CB8AC3E}">
        <p14:creationId xmlns:p14="http://schemas.microsoft.com/office/powerpoint/2010/main" val="16096731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p:txBody>
          <a:bodyPr/>
          <a:lstStyle/>
          <a:p>
            <a:fld id="{04AF66D1-50E8-924D-AA9F-C340413085BD}" type="slidenum">
              <a:rPr lang="en-US" smtClean="0"/>
              <a:t>87</a:t>
            </a:fld>
            <a:endParaRPr lang="en-US"/>
          </a:p>
        </p:txBody>
      </p:sp>
      <p:sp>
        <p:nvSpPr>
          <p:cNvPr id="3" name="TextBox 2">
            <a:extLst>
              <a:ext uri="{FF2B5EF4-FFF2-40B4-BE49-F238E27FC236}">
                <a16:creationId xmlns:a16="http://schemas.microsoft.com/office/drawing/2014/main" id="{0D57D894-DB54-A247-B0A7-BFF87B99C423}"/>
              </a:ext>
            </a:extLst>
          </p:cNvPr>
          <p:cNvSpPr txBox="1"/>
          <p:nvPr/>
        </p:nvSpPr>
        <p:spPr>
          <a:xfrm>
            <a:off x="3941680" y="193026"/>
            <a:ext cx="4322337" cy="461665"/>
          </a:xfrm>
          <a:prstGeom prst="rect">
            <a:avLst/>
          </a:prstGeom>
          <a:noFill/>
        </p:spPr>
        <p:txBody>
          <a:bodyPr wrap="none" rtlCol="0">
            <a:spAutoFit/>
          </a:bodyPr>
          <a:lstStyle/>
          <a:p>
            <a:r>
              <a:rPr lang="en-US" sz="2400" b="1" dirty="0"/>
              <a:t>Regular Solution Solution Model</a:t>
            </a:r>
          </a:p>
        </p:txBody>
      </p:sp>
      <p:pic>
        <p:nvPicPr>
          <p:cNvPr id="14" name="Picture 13">
            <a:extLst>
              <a:ext uri="{FF2B5EF4-FFF2-40B4-BE49-F238E27FC236}">
                <a16:creationId xmlns:a16="http://schemas.microsoft.com/office/drawing/2014/main" id="{AAD07440-3325-654F-8AD9-B7C43CEE3ABE}"/>
              </a:ext>
            </a:extLst>
          </p:cNvPr>
          <p:cNvPicPr>
            <a:picLocks noChangeAspect="1"/>
          </p:cNvPicPr>
          <p:nvPr/>
        </p:nvPicPr>
        <p:blipFill>
          <a:blip r:embed="rId2"/>
          <a:stretch>
            <a:fillRect/>
          </a:stretch>
        </p:blipFill>
        <p:spPr>
          <a:xfrm>
            <a:off x="2922563" y="790862"/>
            <a:ext cx="6096000" cy="1130300"/>
          </a:xfrm>
          <a:prstGeom prst="rect">
            <a:avLst/>
          </a:prstGeom>
        </p:spPr>
      </p:pic>
      <p:pic>
        <p:nvPicPr>
          <p:cNvPr id="4" name="Picture 3">
            <a:extLst>
              <a:ext uri="{FF2B5EF4-FFF2-40B4-BE49-F238E27FC236}">
                <a16:creationId xmlns:a16="http://schemas.microsoft.com/office/drawing/2014/main" id="{6B532572-C1C6-8741-BADE-85674FB48B03}"/>
              </a:ext>
            </a:extLst>
          </p:cNvPr>
          <p:cNvPicPr>
            <a:picLocks noChangeAspect="1"/>
          </p:cNvPicPr>
          <p:nvPr/>
        </p:nvPicPr>
        <p:blipFill>
          <a:blip r:embed="rId3"/>
          <a:stretch>
            <a:fillRect/>
          </a:stretch>
        </p:blipFill>
        <p:spPr>
          <a:xfrm>
            <a:off x="2998763" y="2249985"/>
            <a:ext cx="5702300" cy="622300"/>
          </a:xfrm>
          <a:prstGeom prst="rect">
            <a:avLst/>
          </a:prstGeom>
        </p:spPr>
      </p:pic>
      <p:pic>
        <p:nvPicPr>
          <p:cNvPr id="5" name="Picture 4">
            <a:extLst>
              <a:ext uri="{FF2B5EF4-FFF2-40B4-BE49-F238E27FC236}">
                <a16:creationId xmlns:a16="http://schemas.microsoft.com/office/drawing/2014/main" id="{58FDC725-B618-4F45-A7D3-6B394DDE3E4F}"/>
              </a:ext>
            </a:extLst>
          </p:cNvPr>
          <p:cNvPicPr>
            <a:picLocks noChangeAspect="1"/>
          </p:cNvPicPr>
          <p:nvPr/>
        </p:nvPicPr>
        <p:blipFill>
          <a:blip r:embed="rId4"/>
          <a:stretch>
            <a:fillRect/>
          </a:stretch>
        </p:blipFill>
        <p:spPr>
          <a:xfrm>
            <a:off x="4992663" y="2915358"/>
            <a:ext cx="1714500" cy="571500"/>
          </a:xfrm>
          <a:prstGeom prst="rect">
            <a:avLst/>
          </a:prstGeom>
        </p:spPr>
      </p:pic>
      <p:pic>
        <p:nvPicPr>
          <p:cNvPr id="6" name="Picture 5">
            <a:extLst>
              <a:ext uri="{FF2B5EF4-FFF2-40B4-BE49-F238E27FC236}">
                <a16:creationId xmlns:a16="http://schemas.microsoft.com/office/drawing/2014/main" id="{D2D1F2A1-12EF-8D4A-AB9E-2BA491B7E42C}"/>
              </a:ext>
            </a:extLst>
          </p:cNvPr>
          <p:cNvPicPr>
            <a:picLocks noChangeAspect="1"/>
          </p:cNvPicPr>
          <p:nvPr/>
        </p:nvPicPr>
        <p:blipFill>
          <a:blip r:embed="rId5"/>
          <a:stretch>
            <a:fillRect/>
          </a:stretch>
        </p:blipFill>
        <p:spPr>
          <a:xfrm>
            <a:off x="3941680" y="3661817"/>
            <a:ext cx="3949700" cy="635000"/>
          </a:xfrm>
          <a:prstGeom prst="rect">
            <a:avLst/>
          </a:prstGeom>
        </p:spPr>
      </p:pic>
      <p:pic>
        <p:nvPicPr>
          <p:cNvPr id="7" name="Picture 6">
            <a:extLst>
              <a:ext uri="{FF2B5EF4-FFF2-40B4-BE49-F238E27FC236}">
                <a16:creationId xmlns:a16="http://schemas.microsoft.com/office/drawing/2014/main" id="{2780B9C5-C37A-F049-8856-050CE135335E}"/>
              </a:ext>
            </a:extLst>
          </p:cNvPr>
          <p:cNvPicPr>
            <a:picLocks noChangeAspect="1"/>
          </p:cNvPicPr>
          <p:nvPr/>
        </p:nvPicPr>
        <p:blipFill>
          <a:blip r:embed="rId6"/>
          <a:stretch>
            <a:fillRect/>
          </a:stretch>
        </p:blipFill>
        <p:spPr>
          <a:xfrm>
            <a:off x="3222117" y="5048933"/>
            <a:ext cx="5041900" cy="685800"/>
          </a:xfrm>
          <a:prstGeom prst="rect">
            <a:avLst/>
          </a:prstGeom>
        </p:spPr>
      </p:pic>
      <p:sp>
        <p:nvSpPr>
          <p:cNvPr id="8" name="TextBox 7">
            <a:extLst>
              <a:ext uri="{FF2B5EF4-FFF2-40B4-BE49-F238E27FC236}">
                <a16:creationId xmlns:a16="http://schemas.microsoft.com/office/drawing/2014/main" id="{1C96AF08-C905-F54A-8469-2E8F248BF267}"/>
              </a:ext>
            </a:extLst>
          </p:cNvPr>
          <p:cNvSpPr txBox="1"/>
          <p:nvPr/>
        </p:nvSpPr>
        <p:spPr>
          <a:xfrm>
            <a:off x="3786740" y="4565357"/>
            <a:ext cx="1396536" cy="369332"/>
          </a:xfrm>
          <a:prstGeom prst="rect">
            <a:avLst/>
          </a:prstGeom>
          <a:noFill/>
        </p:spPr>
        <p:txBody>
          <a:bodyPr wrap="none" rtlCol="0">
            <a:spAutoFit/>
          </a:bodyPr>
          <a:lstStyle/>
          <a:p>
            <a:r>
              <a:rPr lang="en-US" dirty="0"/>
              <a:t>µ</a:t>
            </a:r>
            <a:r>
              <a:rPr lang="en-US" baseline="-25000" dirty="0"/>
              <a:t>A</a:t>
            </a:r>
            <a:r>
              <a:rPr lang="en-US" dirty="0"/>
              <a:t> ~ </a:t>
            </a:r>
            <a:r>
              <a:rPr lang="en-US" dirty="0" err="1"/>
              <a:t>dG</a:t>
            </a:r>
            <a:r>
              <a:rPr lang="en-US" dirty="0"/>
              <a:t>/</a:t>
            </a:r>
            <a:r>
              <a:rPr lang="en-US" dirty="0" err="1"/>
              <a:t>dx</a:t>
            </a:r>
            <a:r>
              <a:rPr lang="en-US" baseline="-25000" dirty="0" err="1"/>
              <a:t>A</a:t>
            </a:r>
            <a:r>
              <a:rPr lang="en-US" dirty="0"/>
              <a:t> </a:t>
            </a:r>
          </a:p>
        </p:txBody>
      </p:sp>
      <p:pic>
        <p:nvPicPr>
          <p:cNvPr id="16" name="Picture 15">
            <a:extLst>
              <a:ext uri="{FF2B5EF4-FFF2-40B4-BE49-F238E27FC236}">
                <a16:creationId xmlns:a16="http://schemas.microsoft.com/office/drawing/2014/main" id="{564090E5-9D8C-1847-BA35-D9319B89A101}"/>
              </a:ext>
            </a:extLst>
          </p:cNvPr>
          <p:cNvPicPr>
            <a:picLocks noChangeAspect="1"/>
          </p:cNvPicPr>
          <p:nvPr/>
        </p:nvPicPr>
        <p:blipFill>
          <a:blip r:embed="rId7"/>
          <a:stretch>
            <a:fillRect/>
          </a:stretch>
        </p:blipFill>
        <p:spPr>
          <a:xfrm>
            <a:off x="4243363" y="5734733"/>
            <a:ext cx="2463800" cy="660400"/>
          </a:xfrm>
          <a:prstGeom prst="rect">
            <a:avLst/>
          </a:prstGeom>
        </p:spPr>
      </p:pic>
    </p:spTree>
    <p:extLst>
      <p:ext uri="{BB962C8B-B14F-4D97-AF65-F5344CB8AC3E}">
        <p14:creationId xmlns:p14="http://schemas.microsoft.com/office/powerpoint/2010/main" val="708204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p:txBody>
          <a:bodyPr/>
          <a:lstStyle/>
          <a:p>
            <a:fld id="{04AF66D1-50E8-924D-AA9F-C340413085BD}" type="slidenum">
              <a:rPr lang="en-US" smtClean="0"/>
              <a:t>88</a:t>
            </a:fld>
            <a:endParaRPr lang="en-US"/>
          </a:p>
        </p:txBody>
      </p:sp>
      <p:sp>
        <p:nvSpPr>
          <p:cNvPr id="3" name="TextBox 2">
            <a:extLst>
              <a:ext uri="{FF2B5EF4-FFF2-40B4-BE49-F238E27FC236}">
                <a16:creationId xmlns:a16="http://schemas.microsoft.com/office/drawing/2014/main" id="{EAB6AEDB-F64A-9946-AEBA-A5E34EC4A396}"/>
              </a:ext>
            </a:extLst>
          </p:cNvPr>
          <p:cNvSpPr txBox="1"/>
          <p:nvPr/>
        </p:nvSpPr>
        <p:spPr>
          <a:xfrm>
            <a:off x="2248525" y="329784"/>
            <a:ext cx="8108887" cy="461665"/>
          </a:xfrm>
          <a:prstGeom prst="rect">
            <a:avLst/>
          </a:prstGeom>
          <a:noFill/>
        </p:spPr>
        <p:txBody>
          <a:bodyPr wrap="none" rtlCol="0">
            <a:spAutoFit/>
          </a:bodyPr>
          <a:lstStyle/>
          <a:p>
            <a:r>
              <a:rPr lang="en-US" sz="2400" b="1" dirty="0"/>
              <a:t>Excess molar Gibbs energy of mixing for quasi-regular solution</a:t>
            </a:r>
          </a:p>
        </p:txBody>
      </p:sp>
      <p:pic>
        <p:nvPicPr>
          <p:cNvPr id="4" name="Picture 3">
            <a:extLst>
              <a:ext uri="{FF2B5EF4-FFF2-40B4-BE49-F238E27FC236}">
                <a16:creationId xmlns:a16="http://schemas.microsoft.com/office/drawing/2014/main" id="{2ED9F759-4846-E844-8244-FEEFC6954BC7}"/>
              </a:ext>
            </a:extLst>
          </p:cNvPr>
          <p:cNvPicPr>
            <a:picLocks noChangeAspect="1"/>
          </p:cNvPicPr>
          <p:nvPr/>
        </p:nvPicPr>
        <p:blipFill>
          <a:blip r:embed="rId2"/>
          <a:stretch>
            <a:fillRect/>
          </a:stretch>
        </p:blipFill>
        <p:spPr>
          <a:xfrm>
            <a:off x="3677795" y="1043377"/>
            <a:ext cx="3937000" cy="723900"/>
          </a:xfrm>
          <a:prstGeom prst="rect">
            <a:avLst/>
          </a:prstGeom>
        </p:spPr>
      </p:pic>
      <p:sp>
        <p:nvSpPr>
          <p:cNvPr id="5" name="TextBox 4">
            <a:extLst>
              <a:ext uri="{FF2B5EF4-FFF2-40B4-BE49-F238E27FC236}">
                <a16:creationId xmlns:a16="http://schemas.microsoft.com/office/drawing/2014/main" id="{39DB595A-EF1D-0847-A81C-D74622DBD44E}"/>
              </a:ext>
            </a:extLst>
          </p:cNvPr>
          <p:cNvSpPr txBox="1"/>
          <p:nvPr/>
        </p:nvSpPr>
        <p:spPr>
          <a:xfrm flipH="1">
            <a:off x="3538426" y="2019205"/>
            <a:ext cx="5289988" cy="369332"/>
          </a:xfrm>
          <a:prstGeom prst="rect">
            <a:avLst/>
          </a:prstGeom>
          <a:noFill/>
        </p:spPr>
        <p:txBody>
          <a:bodyPr wrap="square" rtlCol="0">
            <a:spAutoFit/>
          </a:bodyPr>
          <a:lstStyle/>
          <a:p>
            <a:r>
              <a:rPr lang="en-US" dirty="0"/>
              <a:t>G = H –TS so first term is enthalpic, second is entropic</a:t>
            </a:r>
          </a:p>
        </p:txBody>
      </p:sp>
      <p:pic>
        <p:nvPicPr>
          <p:cNvPr id="6" name="Picture 5">
            <a:extLst>
              <a:ext uri="{FF2B5EF4-FFF2-40B4-BE49-F238E27FC236}">
                <a16:creationId xmlns:a16="http://schemas.microsoft.com/office/drawing/2014/main" id="{B28386D8-1ACA-C241-B6DE-F95563F3BCE8}"/>
              </a:ext>
            </a:extLst>
          </p:cNvPr>
          <p:cNvPicPr>
            <a:picLocks noChangeAspect="1"/>
          </p:cNvPicPr>
          <p:nvPr/>
        </p:nvPicPr>
        <p:blipFill>
          <a:blip r:embed="rId3"/>
          <a:stretch>
            <a:fillRect/>
          </a:stretch>
        </p:blipFill>
        <p:spPr>
          <a:xfrm>
            <a:off x="3925445" y="2621399"/>
            <a:ext cx="3441700" cy="952500"/>
          </a:xfrm>
          <a:prstGeom prst="rect">
            <a:avLst/>
          </a:prstGeom>
        </p:spPr>
      </p:pic>
      <p:sp>
        <p:nvSpPr>
          <p:cNvPr id="7" name="TextBox 6">
            <a:extLst>
              <a:ext uri="{FF2B5EF4-FFF2-40B4-BE49-F238E27FC236}">
                <a16:creationId xmlns:a16="http://schemas.microsoft.com/office/drawing/2014/main" id="{41E6CA69-B3EB-C34B-B409-5EA2A68B8D30}"/>
              </a:ext>
            </a:extLst>
          </p:cNvPr>
          <p:cNvSpPr txBox="1"/>
          <p:nvPr/>
        </p:nvSpPr>
        <p:spPr>
          <a:xfrm>
            <a:off x="8109679" y="2788170"/>
            <a:ext cx="3057993" cy="923330"/>
          </a:xfrm>
          <a:prstGeom prst="rect">
            <a:avLst/>
          </a:prstGeom>
          <a:noFill/>
        </p:spPr>
        <p:txBody>
          <a:bodyPr wrap="square" rtlCol="0">
            <a:spAutoFit/>
          </a:bodyPr>
          <a:lstStyle/>
          <a:p>
            <a:r>
              <a:rPr lang="en-US" dirty="0">
                <a:latin typeface="Symbol" pitchFamily="2" charset="2"/>
              </a:rPr>
              <a:t>t</a:t>
            </a:r>
            <a:r>
              <a:rPr lang="en-US" dirty="0"/>
              <a:t> is a characteristic temperature, when T = </a:t>
            </a:r>
            <a:r>
              <a:rPr lang="en-US" dirty="0">
                <a:latin typeface="Symbol" pitchFamily="2" charset="2"/>
              </a:rPr>
              <a:t>t</a:t>
            </a:r>
            <a:r>
              <a:rPr lang="en-US" dirty="0"/>
              <a:t> ideal solution behavior is seen</a:t>
            </a:r>
          </a:p>
        </p:txBody>
      </p:sp>
    </p:spTree>
    <p:extLst>
      <p:ext uri="{BB962C8B-B14F-4D97-AF65-F5344CB8AC3E}">
        <p14:creationId xmlns:p14="http://schemas.microsoft.com/office/powerpoint/2010/main" val="38757444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p:txBody>
          <a:bodyPr/>
          <a:lstStyle/>
          <a:p>
            <a:fld id="{04AF66D1-50E8-924D-AA9F-C340413085BD}" type="slidenum">
              <a:rPr lang="en-US" smtClean="0"/>
              <a:t>89</a:t>
            </a:fld>
            <a:endParaRPr lang="en-US"/>
          </a:p>
        </p:txBody>
      </p:sp>
      <p:sp>
        <p:nvSpPr>
          <p:cNvPr id="3" name="TextBox 2">
            <a:extLst>
              <a:ext uri="{FF2B5EF4-FFF2-40B4-BE49-F238E27FC236}">
                <a16:creationId xmlns:a16="http://schemas.microsoft.com/office/drawing/2014/main" id="{4624C25A-BE59-E045-A201-7F8CACAAB285}"/>
              </a:ext>
            </a:extLst>
          </p:cNvPr>
          <p:cNvSpPr txBox="1"/>
          <p:nvPr/>
        </p:nvSpPr>
        <p:spPr>
          <a:xfrm>
            <a:off x="4961744" y="314793"/>
            <a:ext cx="1744452" cy="461665"/>
          </a:xfrm>
          <a:prstGeom prst="rect">
            <a:avLst/>
          </a:prstGeom>
          <a:noFill/>
        </p:spPr>
        <p:txBody>
          <a:bodyPr wrap="none" rtlCol="0">
            <a:spAutoFit/>
          </a:bodyPr>
          <a:lstStyle/>
          <a:p>
            <a:r>
              <a:rPr lang="en-US" sz="2400" b="1" dirty="0"/>
              <a:t>Correlations</a:t>
            </a:r>
          </a:p>
        </p:txBody>
      </p:sp>
      <p:pic>
        <p:nvPicPr>
          <p:cNvPr id="4" name="Picture 3">
            <a:extLst>
              <a:ext uri="{FF2B5EF4-FFF2-40B4-BE49-F238E27FC236}">
                <a16:creationId xmlns:a16="http://schemas.microsoft.com/office/drawing/2014/main" id="{EFBBDC23-395E-A248-A7DF-310E8E9A08FA}"/>
              </a:ext>
            </a:extLst>
          </p:cNvPr>
          <p:cNvPicPr>
            <a:picLocks noChangeAspect="1"/>
          </p:cNvPicPr>
          <p:nvPr/>
        </p:nvPicPr>
        <p:blipFill>
          <a:blip r:embed="rId2"/>
          <a:stretch>
            <a:fillRect/>
          </a:stretch>
        </p:blipFill>
        <p:spPr>
          <a:xfrm>
            <a:off x="335845" y="776458"/>
            <a:ext cx="7967456" cy="5844415"/>
          </a:xfrm>
          <a:prstGeom prst="rect">
            <a:avLst/>
          </a:prstGeom>
        </p:spPr>
      </p:pic>
      <p:sp>
        <p:nvSpPr>
          <p:cNvPr id="5" name="TextBox 4">
            <a:extLst>
              <a:ext uri="{FF2B5EF4-FFF2-40B4-BE49-F238E27FC236}">
                <a16:creationId xmlns:a16="http://schemas.microsoft.com/office/drawing/2014/main" id="{06700E33-9AD3-A846-A68B-486D80D9700C}"/>
              </a:ext>
            </a:extLst>
          </p:cNvPr>
          <p:cNvSpPr txBox="1"/>
          <p:nvPr/>
        </p:nvSpPr>
        <p:spPr>
          <a:xfrm>
            <a:off x="8962869" y="724039"/>
            <a:ext cx="2698230" cy="5632311"/>
          </a:xfrm>
          <a:prstGeom prst="rect">
            <a:avLst/>
          </a:prstGeom>
          <a:noFill/>
        </p:spPr>
        <p:txBody>
          <a:bodyPr wrap="square" rtlCol="0">
            <a:spAutoFit/>
          </a:bodyPr>
          <a:lstStyle/>
          <a:p>
            <a:r>
              <a:rPr lang="en-US" dirty="0"/>
              <a:t>Dilute: Ideal behavior, there are no interactions</a:t>
            </a:r>
          </a:p>
          <a:p>
            <a:endParaRPr lang="en-US" dirty="0"/>
          </a:p>
          <a:p>
            <a:r>
              <a:rPr lang="en-US" dirty="0"/>
              <a:t>Semi-dilute: weak or strong interactions are possible</a:t>
            </a:r>
          </a:p>
          <a:p>
            <a:endParaRPr lang="en-US" dirty="0"/>
          </a:p>
          <a:p>
            <a:r>
              <a:rPr lang="en-US" dirty="0"/>
              <a:t>With weak interactions the system can be treated with a “</a:t>
            </a:r>
            <a:r>
              <a:rPr lang="en-US" i="1" dirty="0"/>
              <a:t>mean field</a:t>
            </a:r>
            <a:r>
              <a:rPr lang="en-US" dirty="0"/>
              <a:t>”.  No correlation is observed, we can use the second virial coefficient and Hildebrand Model</a:t>
            </a:r>
          </a:p>
          <a:p>
            <a:endParaRPr lang="en-US" dirty="0"/>
          </a:p>
          <a:p>
            <a:r>
              <a:rPr lang="en-US" dirty="0"/>
              <a:t>With strong interactions we need to use detailed information about interactions, </a:t>
            </a:r>
            <a:r>
              <a:rPr lang="en-US" i="1" dirty="0"/>
              <a:t>correlation function</a:t>
            </a:r>
            <a:r>
              <a:rPr lang="en-US" dirty="0"/>
              <a:t> or other models</a:t>
            </a:r>
          </a:p>
        </p:txBody>
      </p:sp>
    </p:spTree>
    <p:extLst>
      <p:ext uri="{BB962C8B-B14F-4D97-AF65-F5344CB8AC3E}">
        <p14:creationId xmlns:p14="http://schemas.microsoft.com/office/powerpoint/2010/main" val="3285704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9</a:t>
            </a:fld>
            <a:endParaRPr lang="en-US"/>
          </a:p>
        </p:txBody>
      </p:sp>
      <p:sp>
        <p:nvSpPr>
          <p:cNvPr id="2" name="TextBox 1">
            <a:extLst>
              <a:ext uri="{FF2B5EF4-FFF2-40B4-BE49-F238E27FC236}">
                <a16:creationId xmlns:a16="http://schemas.microsoft.com/office/drawing/2014/main" id="{21E7ED6E-AC70-5D48-9529-CCE055A3B20C}"/>
              </a:ext>
            </a:extLst>
          </p:cNvPr>
          <p:cNvSpPr txBox="1"/>
          <p:nvPr/>
        </p:nvSpPr>
        <p:spPr>
          <a:xfrm>
            <a:off x="4515438" y="377072"/>
            <a:ext cx="3186261"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Clausius-</a:t>
            </a:r>
            <a:r>
              <a:rPr lang="en-US" b="1" dirty="0" err="1">
                <a:latin typeface="Times New Roman" panose="02020603050405020304" pitchFamily="18" charset="0"/>
                <a:cs typeface="Times New Roman" panose="02020603050405020304" pitchFamily="18" charset="0"/>
              </a:rPr>
              <a:t>Clapeyron</a:t>
            </a:r>
            <a:r>
              <a:rPr lang="en-US" b="1" dirty="0">
                <a:latin typeface="Times New Roman" panose="02020603050405020304" pitchFamily="18" charset="0"/>
                <a:cs typeface="Times New Roman" panose="02020603050405020304" pitchFamily="18" charset="0"/>
              </a:rPr>
              <a:t> Equation</a:t>
            </a:r>
          </a:p>
        </p:txBody>
      </p:sp>
      <p:sp>
        <p:nvSpPr>
          <p:cNvPr id="5" name="TextBox 4">
            <a:extLst>
              <a:ext uri="{FF2B5EF4-FFF2-40B4-BE49-F238E27FC236}">
                <a16:creationId xmlns:a16="http://schemas.microsoft.com/office/drawing/2014/main" id="{6941607D-084A-71C9-5A0D-190D605BB015}"/>
              </a:ext>
            </a:extLst>
          </p:cNvPr>
          <p:cNvSpPr txBox="1"/>
          <p:nvPr/>
        </p:nvSpPr>
        <p:spPr>
          <a:xfrm>
            <a:off x="2521060" y="2108065"/>
            <a:ext cx="7976796" cy="2308324"/>
          </a:xfrm>
          <a:prstGeom prst="rect">
            <a:avLst/>
          </a:prstGeom>
          <a:noFill/>
        </p:spPr>
        <p:txBody>
          <a:bodyPr wrap="square" rtlCol="0">
            <a:spAutoFit/>
          </a:bodyPr>
          <a:lstStyle/>
          <a:p>
            <a:r>
              <a:rPr lang="en-US" b="1" dirty="0"/>
              <a:t>d(ln </a:t>
            </a:r>
            <a:r>
              <a:rPr lang="en-US" b="1" dirty="0" err="1"/>
              <a:t>p</a:t>
            </a:r>
            <a:r>
              <a:rPr lang="en-US" baseline="30000" dirty="0" err="1"/>
              <a:t>Sat</a:t>
            </a:r>
            <a:r>
              <a:rPr lang="en-US" b="1" dirty="0"/>
              <a:t>)/dT = </a:t>
            </a:r>
            <a:r>
              <a:rPr lang="en-US" b="1" dirty="0" err="1">
                <a:latin typeface="Symbol" pitchFamily="2" charset="2"/>
              </a:rPr>
              <a:t>D</a:t>
            </a:r>
            <a:r>
              <a:rPr lang="en-US" b="1" dirty="0" err="1"/>
              <a:t>H</a:t>
            </a:r>
            <a:r>
              <a:rPr lang="en-US" baseline="-25000" dirty="0" err="1"/>
              <a:t>vap</a:t>
            </a:r>
            <a:r>
              <a:rPr lang="en-US" b="1" dirty="0"/>
              <a:t>/(RT</a:t>
            </a:r>
            <a:r>
              <a:rPr lang="en-US" baseline="-25000" dirty="0"/>
              <a:t>vap</a:t>
            </a:r>
            <a:r>
              <a:rPr lang="en-US" b="1" baseline="30000" dirty="0">
                <a:latin typeface="Symbol" pitchFamily="2" charset="2"/>
              </a:rPr>
              <a:t>2</a:t>
            </a:r>
            <a:r>
              <a:rPr lang="en-US" b="1" dirty="0"/>
              <a:t>)  </a:t>
            </a:r>
            <a:r>
              <a:rPr lang="en-US" dirty="0">
                <a:latin typeface="Times New Roman" panose="02020603050405020304" pitchFamily="18" charset="0"/>
                <a:cs typeface="Times New Roman" panose="02020603050405020304" pitchFamily="18" charset="0"/>
              </a:rPr>
              <a:t>Clausius-Clapeyron Equati</a:t>
            </a:r>
            <a:r>
              <a:rPr lang="en-US" dirty="0"/>
              <a:t>on</a:t>
            </a:r>
          </a:p>
          <a:p>
            <a:endParaRPr lang="en-US" dirty="0"/>
          </a:p>
          <a:p>
            <a:r>
              <a:rPr lang="en-US" dirty="0"/>
              <a:t>d(ln </a:t>
            </a:r>
            <a:r>
              <a:rPr lang="en-US" dirty="0" err="1"/>
              <a:t>p</a:t>
            </a:r>
            <a:r>
              <a:rPr lang="en-US" baseline="30000" dirty="0" err="1"/>
              <a:t>Sat</a:t>
            </a:r>
            <a:r>
              <a:rPr lang="en-US" dirty="0"/>
              <a:t>) = (-</a:t>
            </a:r>
            <a:r>
              <a:rPr lang="en-US" dirty="0" err="1">
                <a:latin typeface="Symbol" pitchFamily="2" charset="2"/>
              </a:rPr>
              <a:t>D</a:t>
            </a:r>
            <a:r>
              <a:rPr lang="en-US" dirty="0" err="1"/>
              <a:t>H</a:t>
            </a:r>
            <a:r>
              <a:rPr lang="en-US" baseline="-25000" dirty="0" err="1"/>
              <a:t>vap</a:t>
            </a:r>
            <a:r>
              <a:rPr lang="en-US" dirty="0"/>
              <a:t>/R) d(1/T)  So, plot ln </a:t>
            </a:r>
            <a:r>
              <a:rPr lang="en-US" dirty="0" err="1"/>
              <a:t>p</a:t>
            </a:r>
            <a:r>
              <a:rPr lang="en-US" baseline="30000" dirty="0" err="1"/>
              <a:t>Sat</a:t>
            </a:r>
            <a:r>
              <a:rPr lang="en-US" dirty="0"/>
              <a:t> vs 1/T</a:t>
            </a:r>
          </a:p>
          <a:p>
            <a:endParaRPr lang="en-US" dirty="0"/>
          </a:p>
          <a:p>
            <a:r>
              <a:rPr lang="en-US" dirty="0"/>
              <a:t>ln[</a:t>
            </a:r>
            <a:r>
              <a:rPr lang="en-US" dirty="0" err="1"/>
              <a:t>p</a:t>
            </a:r>
            <a:r>
              <a:rPr lang="en-US" baseline="30000" dirty="0" err="1"/>
              <a:t>Sat</a:t>
            </a:r>
            <a:r>
              <a:rPr lang="en-US" dirty="0"/>
              <a:t>/ </a:t>
            </a:r>
            <a:r>
              <a:rPr lang="en-US" dirty="0" err="1"/>
              <a:t>p</a:t>
            </a:r>
            <a:r>
              <a:rPr lang="en-US" baseline="-25000" dirty="0" err="1"/>
              <a:t>C</a:t>
            </a:r>
            <a:r>
              <a:rPr lang="en-US" baseline="30000" dirty="0" err="1"/>
              <a:t>Sat</a:t>
            </a:r>
            <a:r>
              <a:rPr lang="en-US" dirty="0"/>
              <a:t>] = (-</a:t>
            </a:r>
            <a:r>
              <a:rPr lang="en-US" dirty="0" err="1">
                <a:latin typeface="Symbol" pitchFamily="2" charset="2"/>
              </a:rPr>
              <a:t>D</a:t>
            </a:r>
            <a:r>
              <a:rPr lang="en-US" dirty="0" err="1"/>
              <a:t>H</a:t>
            </a:r>
            <a:r>
              <a:rPr lang="en-US" baseline="-25000" dirty="0" err="1"/>
              <a:t>vap</a:t>
            </a:r>
            <a:r>
              <a:rPr lang="en-US" dirty="0"/>
              <a:t>/R) [1/T – 1/T</a:t>
            </a:r>
            <a:r>
              <a:rPr lang="en-US" baseline="-25000" dirty="0"/>
              <a:t>C</a:t>
            </a:r>
            <a:r>
              <a:rPr lang="en-US" dirty="0"/>
              <a:t>]  </a:t>
            </a:r>
            <a:r>
              <a:rPr lang="en-US" dirty="0">
                <a:latin typeface="Times New Roman" panose="02020603050405020304" pitchFamily="18" charset="0"/>
                <a:cs typeface="Times New Roman" panose="02020603050405020304" pitchFamily="18" charset="0"/>
              </a:rPr>
              <a:t>Use the critical point as the reference state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Shortcut Vapor Pressure Calculation:</a:t>
            </a:r>
          </a:p>
          <a:p>
            <a:endParaRPr lang="en-US" dirty="0"/>
          </a:p>
        </p:txBody>
      </p:sp>
      <p:pic>
        <p:nvPicPr>
          <p:cNvPr id="8" name="Picture 7">
            <a:extLst>
              <a:ext uri="{FF2B5EF4-FFF2-40B4-BE49-F238E27FC236}">
                <a16:creationId xmlns:a16="http://schemas.microsoft.com/office/drawing/2014/main" id="{9F80860C-F1E9-E8AB-EC3E-6433620B1F8C}"/>
              </a:ext>
            </a:extLst>
          </p:cNvPr>
          <p:cNvPicPr>
            <a:picLocks noChangeAspect="1"/>
          </p:cNvPicPr>
          <p:nvPr/>
        </p:nvPicPr>
        <p:blipFill>
          <a:blip r:embed="rId2"/>
          <a:stretch>
            <a:fillRect/>
          </a:stretch>
        </p:blipFill>
        <p:spPr>
          <a:xfrm>
            <a:off x="2822585" y="4061457"/>
            <a:ext cx="2519623" cy="709863"/>
          </a:xfrm>
          <a:prstGeom prst="rect">
            <a:avLst/>
          </a:prstGeom>
        </p:spPr>
      </p:pic>
    </p:spTree>
    <p:extLst>
      <p:ext uri="{BB962C8B-B14F-4D97-AF65-F5344CB8AC3E}">
        <p14:creationId xmlns:p14="http://schemas.microsoft.com/office/powerpoint/2010/main" val="31275919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p:txBody>
          <a:bodyPr/>
          <a:lstStyle/>
          <a:p>
            <a:fld id="{04AF66D1-50E8-924D-AA9F-C340413085BD}" type="slidenum">
              <a:rPr lang="en-US" smtClean="0"/>
              <a:t>90</a:t>
            </a:fld>
            <a:endParaRPr lang="en-US"/>
          </a:p>
        </p:txBody>
      </p:sp>
      <p:pic>
        <p:nvPicPr>
          <p:cNvPr id="4" name="Picture 3">
            <a:extLst>
              <a:ext uri="{FF2B5EF4-FFF2-40B4-BE49-F238E27FC236}">
                <a16:creationId xmlns:a16="http://schemas.microsoft.com/office/drawing/2014/main" id="{D5810B8D-112C-BD4F-852A-173F1E2A9D98}"/>
              </a:ext>
            </a:extLst>
          </p:cNvPr>
          <p:cNvPicPr>
            <a:picLocks noChangeAspect="1"/>
          </p:cNvPicPr>
          <p:nvPr/>
        </p:nvPicPr>
        <p:blipFill>
          <a:blip r:embed="rId2"/>
          <a:stretch>
            <a:fillRect/>
          </a:stretch>
        </p:blipFill>
        <p:spPr>
          <a:xfrm>
            <a:off x="2438400" y="1422400"/>
            <a:ext cx="7315200" cy="4013200"/>
          </a:xfrm>
          <a:prstGeom prst="rect">
            <a:avLst/>
          </a:prstGeom>
        </p:spPr>
      </p:pic>
      <p:pic>
        <p:nvPicPr>
          <p:cNvPr id="6" name="Picture 5">
            <a:extLst>
              <a:ext uri="{FF2B5EF4-FFF2-40B4-BE49-F238E27FC236}">
                <a16:creationId xmlns:a16="http://schemas.microsoft.com/office/drawing/2014/main" id="{3029E10E-9107-CA40-8065-6DBFB3F273E2}"/>
              </a:ext>
            </a:extLst>
          </p:cNvPr>
          <p:cNvPicPr>
            <a:picLocks noChangeAspect="1"/>
          </p:cNvPicPr>
          <p:nvPr/>
        </p:nvPicPr>
        <p:blipFill>
          <a:blip r:embed="rId3"/>
          <a:stretch>
            <a:fillRect/>
          </a:stretch>
        </p:blipFill>
        <p:spPr>
          <a:xfrm>
            <a:off x="3980665" y="501650"/>
            <a:ext cx="4036587" cy="752584"/>
          </a:xfrm>
          <a:prstGeom prst="rect">
            <a:avLst/>
          </a:prstGeom>
        </p:spPr>
      </p:pic>
    </p:spTree>
    <p:extLst>
      <p:ext uri="{BB962C8B-B14F-4D97-AF65-F5344CB8AC3E}">
        <p14:creationId xmlns:p14="http://schemas.microsoft.com/office/powerpoint/2010/main" val="17729565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p:txBody>
          <a:bodyPr/>
          <a:lstStyle/>
          <a:p>
            <a:fld id="{04AF66D1-50E8-924D-AA9F-C340413085BD}" type="slidenum">
              <a:rPr lang="en-US" smtClean="0"/>
              <a:t>91</a:t>
            </a:fld>
            <a:endParaRPr lang="en-US"/>
          </a:p>
        </p:txBody>
      </p:sp>
      <p:sp>
        <p:nvSpPr>
          <p:cNvPr id="3" name="TextBox 2">
            <a:extLst>
              <a:ext uri="{FF2B5EF4-FFF2-40B4-BE49-F238E27FC236}">
                <a16:creationId xmlns:a16="http://schemas.microsoft.com/office/drawing/2014/main" id="{FF287C5E-F91F-0F42-8291-CB8F83005306}"/>
              </a:ext>
            </a:extLst>
          </p:cNvPr>
          <p:cNvSpPr txBox="1"/>
          <p:nvPr/>
        </p:nvSpPr>
        <p:spPr>
          <a:xfrm>
            <a:off x="3265851" y="763651"/>
            <a:ext cx="4188775" cy="461665"/>
          </a:xfrm>
          <a:prstGeom prst="rect">
            <a:avLst/>
          </a:prstGeom>
          <a:noFill/>
        </p:spPr>
        <p:txBody>
          <a:bodyPr wrap="none" rtlCol="0">
            <a:spAutoFit/>
          </a:bodyPr>
          <a:lstStyle/>
          <a:p>
            <a:r>
              <a:rPr lang="en-US" sz="2400" b="1" dirty="0"/>
              <a:t>Margulis one-parameter Model</a:t>
            </a:r>
          </a:p>
        </p:txBody>
      </p:sp>
      <p:sp>
        <p:nvSpPr>
          <p:cNvPr id="4" name="TextBox 3">
            <a:extLst>
              <a:ext uri="{FF2B5EF4-FFF2-40B4-BE49-F238E27FC236}">
                <a16:creationId xmlns:a16="http://schemas.microsoft.com/office/drawing/2014/main" id="{C9284A70-11EE-C94B-BA7D-5EC0717EB4BE}"/>
              </a:ext>
            </a:extLst>
          </p:cNvPr>
          <p:cNvSpPr txBox="1"/>
          <p:nvPr/>
        </p:nvSpPr>
        <p:spPr>
          <a:xfrm>
            <a:off x="3534508" y="298938"/>
            <a:ext cx="2643416" cy="369332"/>
          </a:xfrm>
          <a:prstGeom prst="rect">
            <a:avLst/>
          </a:prstGeom>
          <a:noFill/>
        </p:spPr>
        <p:txBody>
          <a:bodyPr wrap="none" rtlCol="0">
            <a:spAutoFit/>
          </a:bodyPr>
          <a:lstStyle/>
          <a:p>
            <a:r>
              <a:rPr lang="en-US" dirty="0"/>
              <a:t>Chapter 11 Elliot and Lira </a:t>
            </a:r>
          </a:p>
        </p:txBody>
      </p:sp>
      <p:pic>
        <p:nvPicPr>
          <p:cNvPr id="5" name="Picture 4">
            <a:extLst>
              <a:ext uri="{FF2B5EF4-FFF2-40B4-BE49-F238E27FC236}">
                <a16:creationId xmlns:a16="http://schemas.microsoft.com/office/drawing/2014/main" id="{C72F223B-15FF-BB49-9A54-E865C4B0472C}"/>
              </a:ext>
            </a:extLst>
          </p:cNvPr>
          <p:cNvPicPr>
            <a:picLocks noChangeAspect="1"/>
          </p:cNvPicPr>
          <p:nvPr/>
        </p:nvPicPr>
        <p:blipFill>
          <a:blip r:embed="rId2"/>
          <a:stretch>
            <a:fillRect/>
          </a:stretch>
        </p:blipFill>
        <p:spPr>
          <a:xfrm>
            <a:off x="3872034" y="1400950"/>
            <a:ext cx="1282700" cy="584200"/>
          </a:xfrm>
          <a:prstGeom prst="rect">
            <a:avLst/>
          </a:prstGeom>
        </p:spPr>
      </p:pic>
      <p:pic>
        <p:nvPicPr>
          <p:cNvPr id="6" name="Picture 5">
            <a:extLst>
              <a:ext uri="{FF2B5EF4-FFF2-40B4-BE49-F238E27FC236}">
                <a16:creationId xmlns:a16="http://schemas.microsoft.com/office/drawing/2014/main" id="{2835CFEA-02AD-514F-83DF-4B2577131406}"/>
              </a:ext>
            </a:extLst>
          </p:cNvPr>
          <p:cNvPicPr>
            <a:picLocks noChangeAspect="1"/>
          </p:cNvPicPr>
          <p:nvPr/>
        </p:nvPicPr>
        <p:blipFill rotWithShape="1">
          <a:blip r:embed="rId3"/>
          <a:srcRect r="28819"/>
          <a:stretch/>
        </p:blipFill>
        <p:spPr>
          <a:xfrm>
            <a:off x="7251238" y="1400950"/>
            <a:ext cx="1879350" cy="730696"/>
          </a:xfrm>
          <a:prstGeom prst="rect">
            <a:avLst/>
          </a:prstGeom>
        </p:spPr>
      </p:pic>
      <p:sp>
        <p:nvSpPr>
          <p:cNvPr id="7" name="TextBox 6">
            <a:extLst>
              <a:ext uri="{FF2B5EF4-FFF2-40B4-BE49-F238E27FC236}">
                <a16:creationId xmlns:a16="http://schemas.microsoft.com/office/drawing/2014/main" id="{EF07AC50-BA45-E345-9AAF-F28C96861387}"/>
              </a:ext>
            </a:extLst>
          </p:cNvPr>
          <p:cNvSpPr txBox="1"/>
          <p:nvPr/>
        </p:nvSpPr>
        <p:spPr>
          <a:xfrm flipH="1">
            <a:off x="7251238" y="1216284"/>
            <a:ext cx="2521635" cy="369332"/>
          </a:xfrm>
          <a:prstGeom prst="rect">
            <a:avLst/>
          </a:prstGeom>
          <a:noFill/>
        </p:spPr>
        <p:txBody>
          <a:bodyPr wrap="square" rtlCol="0">
            <a:spAutoFit/>
          </a:bodyPr>
          <a:lstStyle/>
          <a:p>
            <a:r>
              <a:rPr lang="en-US" dirty="0"/>
              <a:t>Hildebrand Model</a:t>
            </a:r>
          </a:p>
        </p:txBody>
      </p:sp>
      <p:pic>
        <p:nvPicPr>
          <p:cNvPr id="8" name="Picture 7">
            <a:extLst>
              <a:ext uri="{FF2B5EF4-FFF2-40B4-BE49-F238E27FC236}">
                <a16:creationId xmlns:a16="http://schemas.microsoft.com/office/drawing/2014/main" id="{D37EF541-F2D2-2A4C-8A54-97825CADA3BE}"/>
              </a:ext>
            </a:extLst>
          </p:cNvPr>
          <p:cNvPicPr>
            <a:picLocks noChangeAspect="1"/>
          </p:cNvPicPr>
          <p:nvPr/>
        </p:nvPicPr>
        <p:blipFill>
          <a:blip r:embed="rId4"/>
          <a:stretch>
            <a:fillRect/>
          </a:stretch>
        </p:blipFill>
        <p:spPr>
          <a:xfrm>
            <a:off x="3995615" y="2093576"/>
            <a:ext cx="1364624" cy="358045"/>
          </a:xfrm>
          <a:prstGeom prst="rect">
            <a:avLst/>
          </a:prstGeom>
        </p:spPr>
      </p:pic>
      <p:sp>
        <p:nvSpPr>
          <p:cNvPr id="9" name="TextBox 8">
            <a:extLst>
              <a:ext uri="{FF2B5EF4-FFF2-40B4-BE49-F238E27FC236}">
                <a16:creationId xmlns:a16="http://schemas.microsoft.com/office/drawing/2014/main" id="{3B2FDE7B-F5D7-2D45-AD8F-DC7175B5675A}"/>
              </a:ext>
            </a:extLst>
          </p:cNvPr>
          <p:cNvSpPr txBox="1"/>
          <p:nvPr/>
        </p:nvSpPr>
        <p:spPr>
          <a:xfrm>
            <a:off x="3265851" y="2451621"/>
            <a:ext cx="3476849" cy="461665"/>
          </a:xfrm>
          <a:prstGeom prst="rect">
            <a:avLst/>
          </a:prstGeom>
          <a:noFill/>
        </p:spPr>
        <p:txBody>
          <a:bodyPr wrap="none" rtlCol="0">
            <a:spAutoFit/>
          </a:bodyPr>
          <a:lstStyle/>
          <a:p>
            <a:r>
              <a:rPr lang="en-US" sz="2400" b="1" dirty="0"/>
              <a:t>Margulis acid-base Model</a:t>
            </a:r>
          </a:p>
        </p:txBody>
      </p:sp>
      <p:pic>
        <p:nvPicPr>
          <p:cNvPr id="10" name="Picture 9">
            <a:extLst>
              <a:ext uri="{FF2B5EF4-FFF2-40B4-BE49-F238E27FC236}">
                <a16:creationId xmlns:a16="http://schemas.microsoft.com/office/drawing/2014/main" id="{5E1CDFE4-E32F-7348-98B6-8615C11537AE}"/>
              </a:ext>
            </a:extLst>
          </p:cNvPr>
          <p:cNvPicPr>
            <a:picLocks noChangeAspect="1"/>
          </p:cNvPicPr>
          <p:nvPr/>
        </p:nvPicPr>
        <p:blipFill>
          <a:blip r:embed="rId5"/>
          <a:stretch>
            <a:fillRect/>
          </a:stretch>
        </p:blipFill>
        <p:spPr>
          <a:xfrm>
            <a:off x="3753338" y="2952803"/>
            <a:ext cx="3939931" cy="252210"/>
          </a:xfrm>
          <a:prstGeom prst="rect">
            <a:avLst/>
          </a:prstGeom>
        </p:spPr>
      </p:pic>
      <p:pic>
        <p:nvPicPr>
          <p:cNvPr id="11" name="Picture 10">
            <a:extLst>
              <a:ext uri="{FF2B5EF4-FFF2-40B4-BE49-F238E27FC236}">
                <a16:creationId xmlns:a16="http://schemas.microsoft.com/office/drawing/2014/main" id="{E8FCC233-98ED-6046-89C5-9F30A33F96A7}"/>
              </a:ext>
            </a:extLst>
          </p:cNvPr>
          <p:cNvPicPr>
            <a:picLocks noChangeAspect="1"/>
          </p:cNvPicPr>
          <p:nvPr/>
        </p:nvPicPr>
        <p:blipFill>
          <a:blip r:embed="rId6"/>
          <a:stretch>
            <a:fillRect/>
          </a:stretch>
        </p:blipFill>
        <p:spPr>
          <a:xfrm>
            <a:off x="508976" y="3372061"/>
            <a:ext cx="6488723" cy="3166851"/>
          </a:xfrm>
          <a:prstGeom prst="rect">
            <a:avLst/>
          </a:prstGeom>
        </p:spPr>
      </p:pic>
      <p:pic>
        <p:nvPicPr>
          <p:cNvPr id="12" name="Picture 11">
            <a:extLst>
              <a:ext uri="{FF2B5EF4-FFF2-40B4-BE49-F238E27FC236}">
                <a16:creationId xmlns:a16="http://schemas.microsoft.com/office/drawing/2014/main" id="{701E645B-3ED9-0448-A005-5E538D71A67A}"/>
              </a:ext>
            </a:extLst>
          </p:cNvPr>
          <p:cNvPicPr>
            <a:picLocks noChangeAspect="1"/>
          </p:cNvPicPr>
          <p:nvPr/>
        </p:nvPicPr>
        <p:blipFill>
          <a:blip r:embed="rId7"/>
          <a:stretch>
            <a:fillRect/>
          </a:stretch>
        </p:blipFill>
        <p:spPr>
          <a:xfrm>
            <a:off x="7602931" y="3344500"/>
            <a:ext cx="3389044" cy="374162"/>
          </a:xfrm>
          <a:prstGeom prst="rect">
            <a:avLst/>
          </a:prstGeom>
        </p:spPr>
      </p:pic>
      <p:pic>
        <p:nvPicPr>
          <p:cNvPr id="13" name="Picture 12">
            <a:extLst>
              <a:ext uri="{FF2B5EF4-FFF2-40B4-BE49-F238E27FC236}">
                <a16:creationId xmlns:a16="http://schemas.microsoft.com/office/drawing/2014/main" id="{AC77CA59-24F0-5D4D-93E0-39CDE0212BA9}"/>
              </a:ext>
            </a:extLst>
          </p:cNvPr>
          <p:cNvPicPr>
            <a:picLocks noChangeAspect="1"/>
          </p:cNvPicPr>
          <p:nvPr/>
        </p:nvPicPr>
        <p:blipFill>
          <a:blip r:embed="rId8"/>
          <a:stretch>
            <a:fillRect/>
          </a:stretch>
        </p:blipFill>
        <p:spPr>
          <a:xfrm>
            <a:off x="7041214" y="3890530"/>
            <a:ext cx="4811592" cy="2725190"/>
          </a:xfrm>
          <a:prstGeom prst="rect">
            <a:avLst/>
          </a:prstGeom>
        </p:spPr>
      </p:pic>
    </p:spTree>
    <p:extLst>
      <p:ext uri="{BB962C8B-B14F-4D97-AF65-F5344CB8AC3E}">
        <p14:creationId xmlns:p14="http://schemas.microsoft.com/office/powerpoint/2010/main" val="2166602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CD8DB-512E-934D-8A76-7A4FCF23D91E}"/>
              </a:ext>
            </a:extLst>
          </p:cNvPr>
          <p:cNvSpPr txBox="1"/>
          <p:nvPr/>
        </p:nvSpPr>
        <p:spPr>
          <a:xfrm flipH="1">
            <a:off x="4959551" y="461473"/>
            <a:ext cx="512448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Course Summary</a:t>
            </a:r>
          </a:p>
        </p:txBody>
      </p:sp>
      <p:sp>
        <p:nvSpPr>
          <p:cNvPr id="5" name="TextBox 4">
            <a:extLst>
              <a:ext uri="{FF2B5EF4-FFF2-40B4-BE49-F238E27FC236}">
                <a16:creationId xmlns:a16="http://schemas.microsoft.com/office/drawing/2014/main" id="{E2029145-34CF-2B48-A65C-830AD7D11BC6}"/>
              </a:ext>
            </a:extLst>
          </p:cNvPr>
          <p:cNvSpPr txBox="1"/>
          <p:nvPr/>
        </p:nvSpPr>
        <p:spPr>
          <a:xfrm>
            <a:off x="2090531" y="1997839"/>
            <a:ext cx="9992139" cy="2862322"/>
          </a:xfrm>
          <a:prstGeom prst="rect">
            <a:avLst/>
          </a:prstGeom>
          <a:noFill/>
        </p:spPr>
        <p:txBody>
          <a:bodyPr wrap="square" rtlCol="0">
            <a:spAutoFit/>
          </a:bodyPr>
          <a:lstStyle/>
          <a:p>
            <a:r>
              <a:rPr lang="en-US" b="1" dirty="0"/>
              <a:t>X. Thermodynamics and Materials Modeling: </a:t>
            </a:r>
          </a:p>
          <a:p>
            <a:r>
              <a:rPr lang="en-US" dirty="0"/>
              <a:t>Quantum mechanics (ab initio method, electronic wave functions, nuclei don’t move);</a:t>
            </a:r>
          </a:p>
          <a:p>
            <a:r>
              <a:rPr lang="en-US" dirty="0"/>
              <a:t>Density functional theory (Minimize E(</a:t>
            </a:r>
            <a:r>
              <a:rPr lang="en-US" dirty="0">
                <a:latin typeface="Symbol" pitchFamily="2" charset="2"/>
              </a:rPr>
              <a:t>r</a:t>
            </a:r>
            <a:r>
              <a:rPr lang="en-US" dirty="0"/>
              <a:t>) as a function of  </a:t>
            </a:r>
            <a:r>
              <a:rPr lang="en-US" dirty="0">
                <a:latin typeface="Symbol" pitchFamily="2" charset="2"/>
              </a:rPr>
              <a:t>r</a:t>
            </a:r>
            <a:r>
              <a:rPr lang="en-US" dirty="0"/>
              <a:t>(r));</a:t>
            </a:r>
          </a:p>
          <a:p>
            <a:r>
              <a:rPr lang="en-US" dirty="0"/>
              <a:t>Molecular dynamics modeling (potential fields between atoms); </a:t>
            </a:r>
          </a:p>
          <a:p>
            <a:r>
              <a:rPr lang="en-US" dirty="0"/>
              <a:t>Mesoscale models (coarse graining; short range interaction potentials);</a:t>
            </a:r>
          </a:p>
          <a:p>
            <a:r>
              <a:rPr lang="en-US" dirty="0"/>
              <a:t>Dissipative particle dynamics (DPD);</a:t>
            </a:r>
          </a:p>
          <a:p>
            <a:r>
              <a:rPr lang="en-US" dirty="0"/>
              <a:t>Monte Carlo Metropolis method;</a:t>
            </a:r>
          </a:p>
          <a:p>
            <a:r>
              <a:rPr lang="en-US" dirty="0" err="1"/>
              <a:t>Ising</a:t>
            </a:r>
            <a:r>
              <a:rPr lang="en-US" dirty="0"/>
              <a:t> model;</a:t>
            </a:r>
          </a:p>
          <a:p>
            <a:r>
              <a:rPr lang="en-US" dirty="0"/>
              <a:t>Packages to do materials simulations of different types: LAMMPS; HOOMD-blue; </a:t>
            </a:r>
            <a:r>
              <a:rPr lang="en-US" dirty="0" err="1"/>
              <a:t>ESPResSo</a:t>
            </a:r>
            <a:r>
              <a:rPr lang="en-US" dirty="0"/>
              <a:t>; etc.</a:t>
            </a:r>
          </a:p>
          <a:p>
            <a:r>
              <a:rPr lang="en-US" dirty="0"/>
              <a:t>Free servers for simulations from Google:  </a:t>
            </a:r>
            <a:r>
              <a:rPr lang="en-US" dirty="0" err="1"/>
              <a:t>Colaboratory</a:t>
            </a:r>
            <a:endParaRPr lang="en-US" dirty="0"/>
          </a:p>
        </p:txBody>
      </p:sp>
    </p:spTree>
    <p:extLst>
      <p:ext uri="{BB962C8B-B14F-4D97-AF65-F5344CB8AC3E}">
        <p14:creationId xmlns:p14="http://schemas.microsoft.com/office/powerpoint/2010/main" val="20643444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6D3B68-3A05-A144-859A-3876E0E46A98}"/>
              </a:ext>
            </a:extLst>
          </p:cNvPr>
          <p:cNvPicPr>
            <a:picLocks noChangeAspect="1"/>
          </p:cNvPicPr>
          <p:nvPr/>
        </p:nvPicPr>
        <p:blipFill>
          <a:blip r:embed="rId2"/>
          <a:stretch>
            <a:fillRect/>
          </a:stretch>
        </p:blipFill>
        <p:spPr>
          <a:xfrm>
            <a:off x="369794" y="0"/>
            <a:ext cx="7008598" cy="6858000"/>
          </a:xfrm>
          <a:prstGeom prst="rect">
            <a:avLst/>
          </a:prstGeom>
        </p:spPr>
      </p:pic>
      <p:sp>
        <p:nvSpPr>
          <p:cNvPr id="3" name="Slide Number Placeholder 2">
            <a:extLst>
              <a:ext uri="{FF2B5EF4-FFF2-40B4-BE49-F238E27FC236}">
                <a16:creationId xmlns:a16="http://schemas.microsoft.com/office/drawing/2014/main" id="{CCCDBDEB-7730-5D4B-8C6E-DE8E72F0FD89}"/>
              </a:ext>
            </a:extLst>
          </p:cNvPr>
          <p:cNvSpPr>
            <a:spLocks noGrp="1"/>
          </p:cNvSpPr>
          <p:nvPr>
            <p:ph type="sldNum" sz="quarter" idx="12"/>
          </p:nvPr>
        </p:nvSpPr>
        <p:spPr/>
        <p:txBody>
          <a:bodyPr/>
          <a:lstStyle/>
          <a:p>
            <a:fld id="{1D3FC534-98E1-B349-B9D3-C1C62F6C7725}" type="slidenum">
              <a:rPr lang="en-US" smtClean="0"/>
              <a:t>93</a:t>
            </a:fld>
            <a:endParaRPr lang="en-US"/>
          </a:p>
        </p:txBody>
      </p:sp>
      <p:sp>
        <p:nvSpPr>
          <p:cNvPr id="7" name="TextBox 6">
            <a:extLst>
              <a:ext uri="{FF2B5EF4-FFF2-40B4-BE49-F238E27FC236}">
                <a16:creationId xmlns:a16="http://schemas.microsoft.com/office/drawing/2014/main" id="{D60BC438-9584-5A43-80B7-6ACB01318BC6}"/>
              </a:ext>
            </a:extLst>
          </p:cNvPr>
          <p:cNvSpPr txBox="1"/>
          <p:nvPr/>
        </p:nvSpPr>
        <p:spPr>
          <a:xfrm>
            <a:off x="8135597" y="2555193"/>
            <a:ext cx="3115654" cy="2031325"/>
          </a:xfrm>
          <a:prstGeom prst="rect">
            <a:avLst/>
          </a:prstGeom>
          <a:noFill/>
        </p:spPr>
        <p:txBody>
          <a:bodyPr wrap="square" rtlCol="0">
            <a:spAutoFit/>
          </a:bodyPr>
          <a:lstStyle/>
          <a:p>
            <a:r>
              <a:rPr lang="en-US" dirty="0"/>
              <a:t>Coarse Grain Simulations</a:t>
            </a:r>
          </a:p>
          <a:p>
            <a:endParaRPr lang="en-US" dirty="0"/>
          </a:p>
          <a:p>
            <a:r>
              <a:rPr lang="en-US" dirty="0"/>
              <a:t>	DPD Simulations</a:t>
            </a:r>
          </a:p>
          <a:p>
            <a:endParaRPr lang="en-US" dirty="0"/>
          </a:p>
          <a:p>
            <a:r>
              <a:rPr lang="en-US" dirty="0"/>
              <a:t>Machine Learning</a:t>
            </a:r>
          </a:p>
          <a:p>
            <a:endParaRPr lang="en-US" dirty="0"/>
          </a:p>
          <a:p>
            <a:r>
              <a:rPr lang="en-US" dirty="0"/>
              <a:t>Data Mining Techniques</a:t>
            </a:r>
          </a:p>
        </p:txBody>
      </p:sp>
      <p:sp>
        <p:nvSpPr>
          <p:cNvPr id="8" name="TextBox 7">
            <a:extLst>
              <a:ext uri="{FF2B5EF4-FFF2-40B4-BE49-F238E27FC236}">
                <a16:creationId xmlns:a16="http://schemas.microsoft.com/office/drawing/2014/main" id="{F6933AFE-6E6E-994A-A589-228C2F0F86B1}"/>
              </a:ext>
            </a:extLst>
          </p:cNvPr>
          <p:cNvSpPr txBox="1"/>
          <p:nvPr/>
        </p:nvSpPr>
        <p:spPr>
          <a:xfrm>
            <a:off x="5610832" y="127797"/>
            <a:ext cx="5506379" cy="461665"/>
          </a:xfrm>
          <a:prstGeom prst="rect">
            <a:avLst/>
          </a:prstGeom>
          <a:noFill/>
        </p:spPr>
        <p:txBody>
          <a:bodyPr wrap="none" rtlCol="0">
            <a:spAutoFit/>
          </a:bodyPr>
          <a:lstStyle/>
          <a:p>
            <a:r>
              <a:rPr lang="en-US" sz="2400" b="1" dirty="0"/>
              <a:t>Thermodynamics and Materials Modeling</a:t>
            </a:r>
          </a:p>
        </p:txBody>
      </p:sp>
    </p:spTree>
    <p:extLst>
      <p:ext uri="{BB962C8B-B14F-4D97-AF65-F5344CB8AC3E}">
        <p14:creationId xmlns:p14="http://schemas.microsoft.com/office/powerpoint/2010/main" val="7805098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73C51A-46AD-8A48-A36E-685A17177A80}"/>
              </a:ext>
            </a:extLst>
          </p:cNvPr>
          <p:cNvSpPr>
            <a:spLocks noGrp="1"/>
          </p:cNvSpPr>
          <p:nvPr>
            <p:ph type="sldNum" sz="quarter" idx="12"/>
          </p:nvPr>
        </p:nvSpPr>
        <p:spPr/>
        <p:txBody>
          <a:bodyPr/>
          <a:lstStyle/>
          <a:p>
            <a:fld id="{1D3FC534-98E1-B349-B9D3-C1C62F6C7725}" type="slidenum">
              <a:rPr lang="en-US" smtClean="0"/>
              <a:t>94</a:t>
            </a:fld>
            <a:endParaRPr lang="en-US"/>
          </a:p>
        </p:txBody>
      </p:sp>
      <p:sp>
        <p:nvSpPr>
          <p:cNvPr id="3" name="TextBox 2">
            <a:extLst>
              <a:ext uri="{FF2B5EF4-FFF2-40B4-BE49-F238E27FC236}">
                <a16:creationId xmlns:a16="http://schemas.microsoft.com/office/drawing/2014/main" id="{309AD5CF-8B99-604E-AE87-416347FB9A88}"/>
              </a:ext>
            </a:extLst>
          </p:cNvPr>
          <p:cNvSpPr txBox="1"/>
          <p:nvPr/>
        </p:nvSpPr>
        <p:spPr>
          <a:xfrm>
            <a:off x="3404381" y="393895"/>
            <a:ext cx="5356082" cy="461665"/>
          </a:xfrm>
          <a:prstGeom prst="rect">
            <a:avLst/>
          </a:prstGeom>
          <a:noFill/>
        </p:spPr>
        <p:txBody>
          <a:bodyPr wrap="none" rtlCol="0">
            <a:spAutoFit/>
          </a:bodyPr>
          <a:lstStyle/>
          <a:p>
            <a:r>
              <a:rPr lang="en-US" sz="2400" b="1" dirty="0"/>
              <a:t>Quantum mechanical/ab initio methods </a:t>
            </a:r>
          </a:p>
        </p:txBody>
      </p:sp>
      <p:grpSp>
        <p:nvGrpSpPr>
          <p:cNvPr id="10" name="Group 9">
            <a:extLst>
              <a:ext uri="{FF2B5EF4-FFF2-40B4-BE49-F238E27FC236}">
                <a16:creationId xmlns:a16="http://schemas.microsoft.com/office/drawing/2014/main" id="{D5B70F6F-0FD8-0C46-AB22-484817A8C1FE}"/>
              </a:ext>
            </a:extLst>
          </p:cNvPr>
          <p:cNvGrpSpPr/>
          <p:nvPr/>
        </p:nvGrpSpPr>
        <p:grpSpPr>
          <a:xfrm>
            <a:off x="2377439" y="1205129"/>
            <a:ext cx="8118231" cy="5078313"/>
            <a:chOff x="3235568" y="1237957"/>
            <a:chExt cx="8118231" cy="5078313"/>
          </a:xfrm>
        </p:grpSpPr>
        <p:grpSp>
          <p:nvGrpSpPr>
            <p:cNvPr id="8" name="Group 7">
              <a:extLst>
                <a:ext uri="{FF2B5EF4-FFF2-40B4-BE49-F238E27FC236}">
                  <a16:creationId xmlns:a16="http://schemas.microsoft.com/office/drawing/2014/main" id="{7D58DF80-0423-9D4D-A823-47643E9066A5}"/>
                </a:ext>
              </a:extLst>
            </p:cNvPr>
            <p:cNvGrpSpPr/>
            <p:nvPr/>
          </p:nvGrpSpPr>
          <p:grpSpPr>
            <a:xfrm>
              <a:off x="3235568" y="1237957"/>
              <a:ext cx="8118231" cy="5078313"/>
              <a:chOff x="3235568" y="1237957"/>
              <a:chExt cx="8118231" cy="5078313"/>
            </a:xfrm>
          </p:grpSpPr>
          <p:grpSp>
            <p:nvGrpSpPr>
              <p:cNvPr id="6" name="Group 5">
                <a:extLst>
                  <a:ext uri="{FF2B5EF4-FFF2-40B4-BE49-F238E27FC236}">
                    <a16:creationId xmlns:a16="http://schemas.microsoft.com/office/drawing/2014/main" id="{DA1D300C-2E76-3741-8D14-36E1F9E28A0A}"/>
                  </a:ext>
                </a:extLst>
              </p:cNvPr>
              <p:cNvGrpSpPr/>
              <p:nvPr/>
            </p:nvGrpSpPr>
            <p:grpSpPr>
              <a:xfrm>
                <a:off x="3235568" y="1237957"/>
                <a:ext cx="8118231" cy="5078313"/>
                <a:chOff x="3235568" y="1237957"/>
                <a:chExt cx="8118231" cy="5078313"/>
              </a:xfrm>
            </p:grpSpPr>
            <p:sp>
              <p:nvSpPr>
                <p:cNvPr id="4" name="TextBox 3">
                  <a:extLst>
                    <a:ext uri="{FF2B5EF4-FFF2-40B4-BE49-F238E27FC236}">
                      <a16:creationId xmlns:a16="http://schemas.microsoft.com/office/drawing/2014/main" id="{7958291A-AB06-9944-8607-B069D95DB77B}"/>
                    </a:ext>
                  </a:extLst>
                </p:cNvPr>
                <p:cNvSpPr txBox="1"/>
                <p:nvPr/>
              </p:nvSpPr>
              <p:spPr>
                <a:xfrm>
                  <a:off x="3235568" y="1237957"/>
                  <a:ext cx="8118231" cy="5078313"/>
                </a:xfrm>
                <a:prstGeom prst="rect">
                  <a:avLst/>
                </a:prstGeom>
                <a:noFill/>
              </p:spPr>
              <p:txBody>
                <a:bodyPr wrap="square" rtlCol="0">
                  <a:spAutoFit/>
                </a:bodyPr>
                <a:lstStyle/>
                <a:p>
                  <a:pPr marL="342900" indent="-342900">
                    <a:buAutoNum type="arabicParenR"/>
                  </a:pPr>
                  <a:r>
                    <a:rPr lang="en-US" dirty="0"/>
                    <a:t>Electronic wavefunction is independent of the nuclei since electrons are much smaller and move much faster: Born Oppenheimer Approximation</a:t>
                  </a:r>
                </a:p>
                <a:p>
                  <a:pPr marL="342900" indent="-342900">
                    <a:buAutoNum type="arabicParenR"/>
                  </a:pPr>
                  <a:r>
                    <a:rPr lang="en-US" dirty="0"/>
                    <a:t>Solve the Schrodinger equation</a:t>
                  </a:r>
                </a:p>
                <a:p>
                  <a:pPr marL="342900" indent="-342900">
                    <a:buAutoNum type="arabicParenR"/>
                  </a:pPr>
                  <a:endParaRPr lang="en-US" dirty="0"/>
                </a:p>
                <a:p>
                  <a:pPr marL="342900" indent="-342900">
                    <a:buAutoNum type="arabicParenR"/>
                  </a:pPr>
                  <a:endParaRPr lang="en-US" dirty="0"/>
                </a:p>
                <a:p>
                  <a:r>
                    <a:rPr lang="en-US" dirty="0"/>
                    <a:t>	Hamiltonian in atomic units:</a:t>
                  </a:r>
                </a:p>
                <a:p>
                  <a:pPr marL="342900" indent="-342900">
                    <a:buAutoNum type="arabicParenR"/>
                  </a:pPr>
                  <a:endParaRPr lang="en-US" dirty="0"/>
                </a:p>
                <a:p>
                  <a:pPr marL="342900" indent="-342900">
                    <a:buAutoNum type="arabicParenR"/>
                  </a:pPr>
                  <a:endParaRPr lang="en-US" dirty="0"/>
                </a:p>
                <a:p>
                  <a:pPr marL="342900" indent="-342900">
                    <a:buAutoNum type="arabicParenR"/>
                  </a:pPr>
                  <a:endParaRPr lang="en-US" dirty="0"/>
                </a:p>
                <a:p>
                  <a:r>
                    <a:rPr lang="en-US" dirty="0"/>
                    <a:t>	</a:t>
                  </a:r>
                  <a:r>
                    <a:rPr lang="en-US" dirty="0" err="1"/>
                    <a:t>r</a:t>
                  </a:r>
                  <a:r>
                    <a:rPr lang="en-US" baseline="-25000" dirty="0" err="1"/>
                    <a:t>i</a:t>
                  </a:r>
                  <a:r>
                    <a:rPr lang="en-US" dirty="0"/>
                    <a:t> electron positions; d</a:t>
                  </a:r>
                  <a:r>
                    <a:rPr lang="en-US" baseline="-25000" dirty="0">
                      <a:latin typeface="Symbol" pitchFamily="2" charset="2"/>
                    </a:rPr>
                    <a:t>a</a:t>
                  </a:r>
                  <a:r>
                    <a:rPr lang="en-US" dirty="0"/>
                    <a:t> nuclear positions, </a:t>
                  </a:r>
                  <a:r>
                    <a:rPr lang="en-US" dirty="0" err="1"/>
                    <a:t>Z</a:t>
                  </a:r>
                  <a:r>
                    <a:rPr lang="en-US" baseline="-25000" dirty="0" err="1">
                      <a:latin typeface="Symbol" pitchFamily="2" charset="2"/>
                    </a:rPr>
                    <a:t>a</a:t>
                  </a:r>
                  <a:r>
                    <a:rPr lang="en-US" dirty="0"/>
                    <a:t> nuclear charge</a:t>
                  </a:r>
                </a:p>
                <a:p>
                  <a:r>
                    <a:rPr lang="en-US" dirty="0"/>
                    <a:t>	Kinetic Energy – e</a:t>
                  </a:r>
                  <a:r>
                    <a:rPr lang="en-US" baseline="30000" dirty="0"/>
                    <a:t>-</a:t>
                  </a:r>
                  <a:r>
                    <a:rPr lang="en-US" dirty="0"/>
                    <a:t> </a:t>
                  </a:r>
                  <a:r>
                    <a:rPr lang="en-US" dirty="0" err="1"/>
                    <a:t>nuc</a:t>
                  </a:r>
                  <a:r>
                    <a:rPr lang="en-US" dirty="0"/>
                    <a:t>. attraction + e</a:t>
                  </a:r>
                  <a:r>
                    <a:rPr lang="en-US" baseline="30000" dirty="0"/>
                    <a:t>-</a:t>
                  </a:r>
                  <a:r>
                    <a:rPr lang="en-US" dirty="0"/>
                    <a:t> e</a:t>
                  </a:r>
                  <a:r>
                    <a:rPr lang="en-US" baseline="30000" dirty="0"/>
                    <a:t>-</a:t>
                  </a:r>
                  <a:r>
                    <a:rPr lang="en-US" dirty="0"/>
                    <a:t> repulsion + </a:t>
                  </a:r>
                  <a:r>
                    <a:rPr lang="en-US" dirty="0" err="1"/>
                    <a:t>Nuc</a:t>
                  </a:r>
                  <a:r>
                    <a:rPr lang="en-US" dirty="0"/>
                    <a:t>. </a:t>
                  </a:r>
                  <a:r>
                    <a:rPr lang="en-US" dirty="0" err="1"/>
                    <a:t>Nuc</a:t>
                  </a:r>
                  <a:r>
                    <a:rPr lang="en-US" dirty="0"/>
                    <a:t>. repulsion</a:t>
                  </a:r>
                </a:p>
                <a:p>
                  <a:pPr marL="342900" indent="-342900">
                    <a:buAutoNum type="arabicParenR" startAt="3"/>
                  </a:pPr>
                  <a:r>
                    <a:rPr lang="en-US" dirty="0"/>
                    <a:t>Solve approximately since true wave function can’t be found directly.  Compare proposed function results with data.  Variational Principle: lowest energy wins.</a:t>
                  </a:r>
                </a:p>
                <a:p>
                  <a:endParaRPr lang="en-US" dirty="0"/>
                </a:p>
                <a:p>
                  <a:pPr marL="342900" indent="-342900">
                    <a:buAutoNum type="arabicParenR" startAt="3"/>
                  </a:pPr>
                  <a:endParaRPr lang="en-US" dirty="0"/>
                </a:p>
                <a:p>
                  <a:pPr marL="342900" indent="-342900">
                    <a:buAutoNum type="arabicParenR" startAt="3"/>
                  </a:pPr>
                  <a:endParaRPr lang="en-US" dirty="0"/>
                </a:p>
                <a:p>
                  <a:pPr marL="342900" indent="-342900">
                    <a:buAutoNum type="arabicParenR" startAt="3"/>
                  </a:pPr>
                  <a:endParaRPr lang="en-US" dirty="0"/>
                </a:p>
                <a:p>
                  <a:r>
                    <a:rPr lang="en-US" dirty="0"/>
                    <a:t>4)  Obey Pauli exclusion principle.</a:t>
                  </a:r>
                </a:p>
              </p:txBody>
            </p:sp>
            <p:pic>
              <p:nvPicPr>
                <p:cNvPr id="5" name="Picture 4">
                  <a:extLst>
                    <a:ext uri="{FF2B5EF4-FFF2-40B4-BE49-F238E27FC236}">
                      <a16:creationId xmlns:a16="http://schemas.microsoft.com/office/drawing/2014/main" id="{4BD0B9ED-314F-3941-8A45-6BDD63F72F65}"/>
                    </a:ext>
                  </a:extLst>
                </p:cNvPr>
                <p:cNvPicPr>
                  <a:picLocks noChangeAspect="1"/>
                </p:cNvPicPr>
                <p:nvPr/>
              </p:nvPicPr>
              <p:blipFill>
                <a:blip r:embed="rId2"/>
                <a:stretch>
                  <a:fillRect/>
                </a:stretch>
              </p:blipFill>
              <p:spPr>
                <a:xfrm>
                  <a:off x="4558812" y="2246317"/>
                  <a:ext cx="1104900" cy="381000"/>
                </a:xfrm>
                <a:prstGeom prst="rect">
                  <a:avLst/>
                </a:prstGeom>
              </p:spPr>
            </p:pic>
          </p:grpSp>
          <p:pic>
            <p:nvPicPr>
              <p:cNvPr id="7" name="Picture 6">
                <a:extLst>
                  <a:ext uri="{FF2B5EF4-FFF2-40B4-BE49-F238E27FC236}">
                    <a16:creationId xmlns:a16="http://schemas.microsoft.com/office/drawing/2014/main" id="{B4F93C8A-B72F-3148-91DB-DA35AD076034}"/>
                  </a:ext>
                </a:extLst>
              </p:cNvPr>
              <p:cNvPicPr>
                <a:picLocks noChangeAspect="1"/>
              </p:cNvPicPr>
              <p:nvPr/>
            </p:nvPicPr>
            <p:blipFill>
              <a:blip r:embed="rId3"/>
              <a:stretch>
                <a:fillRect/>
              </a:stretch>
            </p:blipFill>
            <p:spPr>
              <a:xfrm>
                <a:off x="3813712" y="2929314"/>
                <a:ext cx="6413500" cy="863600"/>
              </a:xfrm>
              <a:prstGeom prst="rect">
                <a:avLst/>
              </a:prstGeom>
            </p:spPr>
          </p:pic>
        </p:grpSp>
        <p:pic>
          <p:nvPicPr>
            <p:cNvPr id="9" name="Picture 8">
              <a:extLst>
                <a:ext uri="{FF2B5EF4-FFF2-40B4-BE49-F238E27FC236}">
                  <a16:creationId xmlns:a16="http://schemas.microsoft.com/office/drawing/2014/main" id="{D68C7036-1E87-D145-9D5D-218349F64799}"/>
                </a:ext>
              </a:extLst>
            </p:cNvPr>
            <p:cNvPicPr>
              <a:picLocks noChangeAspect="1"/>
            </p:cNvPicPr>
            <p:nvPr/>
          </p:nvPicPr>
          <p:blipFill>
            <a:blip r:embed="rId4"/>
            <a:stretch>
              <a:fillRect/>
            </a:stretch>
          </p:blipFill>
          <p:spPr>
            <a:xfrm>
              <a:off x="5237872" y="4859207"/>
              <a:ext cx="1689100" cy="990600"/>
            </a:xfrm>
            <a:prstGeom prst="rect">
              <a:avLst/>
            </a:prstGeom>
          </p:spPr>
        </p:pic>
      </p:grpSp>
    </p:spTree>
    <p:extLst>
      <p:ext uri="{BB962C8B-B14F-4D97-AF65-F5344CB8AC3E}">
        <p14:creationId xmlns:p14="http://schemas.microsoft.com/office/powerpoint/2010/main" val="2008083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73C51A-46AD-8A48-A36E-685A17177A80}"/>
              </a:ext>
            </a:extLst>
          </p:cNvPr>
          <p:cNvSpPr>
            <a:spLocks noGrp="1"/>
          </p:cNvSpPr>
          <p:nvPr>
            <p:ph type="sldNum" sz="quarter" idx="12"/>
          </p:nvPr>
        </p:nvSpPr>
        <p:spPr/>
        <p:txBody>
          <a:bodyPr/>
          <a:lstStyle/>
          <a:p>
            <a:fld id="{1D3FC534-98E1-B349-B9D3-C1C62F6C7725}" type="slidenum">
              <a:rPr lang="en-US" smtClean="0"/>
              <a:t>95</a:t>
            </a:fld>
            <a:endParaRPr lang="en-US"/>
          </a:p>
        </p:txBody>
      </p:sp>
      <p:sp>
        <p:nvSpPr>
          <p:cNvPr id="3" name="TextBox 2">
            <a:extLst>
              <a:ext uri="{FF2B5EF4-FFF2-40B4-BE49-F238E27FC236}">
                <a16:creationId xmlns:a16="http://schemas.microsoft.com/office/drawing/2014/main" id="{309AD5CF-8B99-604E-AE87-416347FB9A88}"/>
              </a:ext>
            </a:extLst>
          </p:cNvPr>
          <p:cNvSpPr txBox="1"/>
          <p:nvPr/>
        </p:nvSpPr>
        <p:spPr>
          <a:xfrm>
            <a:off x="4451034" y="410728"/>
            <a:ext cx="3435299" cy="461665"/>
          </a:xfrm>
          <a:prstGeom prst="rect">
            <a:avLst/>
          </a:prstGeom>
          <a:noFill/>
        </p:spPr>
        <p:txBody>
          <a:bodyPr wrap="none" rtlCol="0">
            <a:spAutoFit/>
          </a:bodyPr>
          <a:lstStyle/>
          <a:p>
            <a:r>
              <a:rPr lang="en-US" sz="2400" b="1" dirty="0"/>
              <a:t>Density functional theory</a:t>
            </a:r>
          </a:p>
        </p:txBody>
      </p:sp>
      <p:grpSp>
        <p:nvGrpSpPr>
          <p:cNvPr id="15" name="Group 14">
            <a:extLst>
              <a:ext uri="{FF2B5EF4-FFF2-40B4-BE49-F238E27FC236}">
                <a16:creationId xmlns:a16="http://schemas.microsoft.com/office/drawing/2014/main" id="{4615A1D9-B208-0347-A34D-96CD97D5EE5D}"/>
              </a:ext>
            </a:extLst>
          </p:cNvPr>
          <p:cNvGrpSpPr/>
          <p:nvPr/>
        </p:nvGrpSpPr>
        <p:grpSpPr>
          <a:xfrm>
            <a:off x="2321170" y="1266093"/>
            <a:ext cx="7695028" cy="4524315"/>
            <a:chOff x="2377441" y="1237957"/>
            <a:chExt cx="7695028" cy="4524315"/>
          </a:xfrm>
        </p:grpSpPr>
        <p:grpSp>
          <p:nvGrpSpPr>
            <p:cNvPr id="13" name="Group 12">
              <a:extLst>
                <a:ext uri="{FF2B5EF4-FFF2-40B4-BE49-F238E27FC236}">
                  <a16:creationId xmlns:a16="http://schemas.microsoft.com/office/drawing/2014/main" id="{5F1ED03F-2933-1140-A8AE-A6DDB0FC8905}"/>
                </a:ext>
              </a:extLst>
            </p:cNvPr>
            <p:cNvGrpSpPr/>
            <p:nvPr/>
          </p:nvGrpSpPr>
          <p:grpSpPr>
            <a:xfrm>
              <a:off x="2377441" y="1237957"/>
              <a:ext cx="7695028" cy="4524315"/>
              <a:chOff x="2377441" y="1237957"/>
              <a:chExt cx="7695028" cy="4524315"/>
            </a:xfrm>
          </p:grpSpPr>
          <p:sp>
            <p:nvSpPr>
              <p:cNvPr id="11" name="TextBox 10">
                <a:extLst>
                  <a:ext uri="{FF2B5EF4-FFF2-40B4-BE49-F238E27FC236}">
                    <a16:creationId xmlns:a16="http://schemas.microsoft.com/office/drawing/2014/main" id="{C34B4C23-F093-A743-8326-5F551FB26A70}"/>
                  </a:ext>
                </a:extLst>
              </p:cNvPr>
              <p:cNvSpPr txBox="1"/>
              <p:nvPr/>
            </p:nvSpPr>
            <p:spPr>
              <a:xfrm>
                <a:off x="2377441" y="1237957"/>
                <a:ext cx="7695028" cy="4524315"/>
              </a:xfrm>
              <a:prstGeom prst="rect">
                <a:avLst/>
              </a:prstGeom>
              <a:noFill/>
            </p:spPr>
            <p:txBody>
              <a:bodyPr wrap="square" rtlCol="0">
                <a:spAutoFit/>
              </a:bodyPr>
              <a:lstStyle/>
              <a:p>
                <a:pPr marL="342900" indent="-342900">
                  <a:buAutoNum type="arabicParenR"/>
                </a:pPr>
                <a:r>
                  <a:rPr lang="en-US" dirty="0"/>
                  <a:t>Ground state can be obtained through minimization of E(</a:t>
                </a:r>
                <a:r>
                  <a:rPr lang="en-US" dirty="0">
                    <a:latin typeface="Symbol" pitchFamily="2" charset="2"/>
                  </a:rPr>
                  <a:t>r</a:t>
                </a:r>
                <a:r>
                  <a:rPr lang="en-US" dirty="0"/>
                  <a:t>) of </a:t>
                </a:r>
                <a:r>
                  <a:rPr lang="en-US" dirty="0">
                    <a:latin typeface="Symbol" pitchFamily="2" charset="2"/>
                  </a:rPr>
                  <a:t>r</a:t>
                </a:r>
                <a:r>
                  <a:rPr lang="en-US" dirty="0"/>
                  <a:t>(r) </a:t>
                </a:r>
              </a:p>
              <a:p>
                <a:pPr marL="342900" indent="-342900">
                  <a:buAutoNum type="arabicParenR"/>
                </a:pPr>
                <a:r>
                  <a:rPr lang="en-US" dirty="0"/>
                  <a:t>Parallel non-interacting system (NIS)</a:t>
                </a:r>
              </a:p>
              <a:p>
                <a:endParaRPr lang="en-US" dirty="0"/>
              </a:p>
              <a:p>
                <a:pPr marL="342900" indent="-342900">
                  <a:buAutoNum type="arabicParenR"/>
                </a:pPr>
                <a:endParaRPr lang="en-US" dirty="0"/>
              </a:p>
              <a:p>
                <a:pPr marL="342900" indent="-342900">
                  <a:buAutoNum type="arabicParenR"/>
                </a:pPr>
                <a:endParaRPr lang="en-US" dirty="0"/>
              </a:p>
              <a:p>
                <a:r>
                  <a:rPr lang="en-US" dirty="0"/>
                  <a:t>3)   Write the energy functional as</a:t>
                </a:r>
              </a:p>
              <a:p>
                <a:pPr marL="342900" indent="-342900">
                  <a:buAutoNum type="arabicParenR"/>
                </a:pPr>
                <a:endParaRPr lang="en-US" dirty="0"/>
              </a:p>
              <a:p>
                <a:pPr marL="342900" indent="-342900">
                  <a:buAutoNum type="arabicParenR"/>
                </a:pPr>
                <a:endParaRPr lang="en-US" dirty="0"/>
              </a:p>
              <a:p>
                <a:pPr marL="342900" indent="-342900">
                  <a:buAutoNum type="arabicParenR"/>
                </a:pPr>
                <a:endParaRPr lang="en-US" dirty="0"/>
              </a:p>
              <a:p>
                <a:pPr marL="342900" indent="-342900">
                  <a:buAutoNum type="arabicParenR"/>
                </a:pPr>
                <a:endParaRPr lang="en-US" dirty="0"/>
              </a:p>
              <a:p>
                <a:pPr marL="342900" indent="-342900">
                  <a:buAutoNum type="arabicParenR"/>
                </a:pPr>
                <a:endParaRPr lang="en-US" dirty="0"/>
              </a:p>
              <a:p>
                <a:pPr marL="342900" indent="-342900">
                  <a:buAutoNum type="arabicParenR"/>
                </a:pPr>
                <a:endParaRPr lang="en-US" dirty="0"/>
              </a:p>
              <a:p>
                <a:r>
                  <a:rPr lang="en-US" dirty="0"/>
                  <a:t>	</a:t>
                </a:r>
              </a:p>
              <a:p>
                <a:r>
                  <a:rPr lang="en-US" dirty="0"/>
                  <a:t>	KE of NIS + e</a:t>
                </a:r>
                <a:r>
                  <a:rPr lang="en-US" baseline="30000" dirty="0"/>
                  <a:t>-</a:t>
                </a:r>
                <a:r>
                  <a:rPr lang="en-US" dirty="0"/>
                  <a:t> </a:t>
                </a:r>
                <a:r>
                  <a:rPr lang="en-US" dirty="0" err="1"/>
                  <a:t>nuc</a:t>
                </a:r>
                <a:r>
                  <a:rPr lang="en-US" dirty="0"/>
                  <a:t>. int. + Coulomb + exchange correlation energy</a:t>
                </a:r>
              </a:p>
              <a:p>
                <a:pPr marL="342900" indent="-342900">
                  <a:buAutoNum type="arabicParenR" startAt="4"/>
                </a:pPr>
                <a:r>
                  <a:rPr lang="en-US" dirty="0"/>
                  <a:t>Minimize E[</a:t>
                </a:r>
                <a:r>
                  <a:rPr lang="en-US" dirty="0">
                    <a:latin typeface="Symbol" pitchFamily="2" charset="2"/>
                  </a:rPr>
                  <a:t>r</a:t>
                </a:r>
                <a:r>
                  <a:rPr lang="en-US" dirty="0"/>
                  <a:t>] to obtain wave functions then iterate to obtain the ground </a:t>
                </a:r>
              </a:p>
              <a:p>
                <a:r>
                  <a:rPr lang="en-US" dirty="0"/>
                  <a:t>	state density and energy</a:t>
                </a:r>
              </a:p>
            </p:txBody>
          </p:sp>
          <p:pic>
            <p:nvPicPr>
              <p:cNvPr id="12" name="Picture 11">
                <a:extLst>
                  <a:ext uri="{FF2B5EF4-FFF2-40B4-BE49-F238E27FC236}">
                    <a16:creationId xmlns:a16="http://schemas.microsoft.com/office/drawing/2014/main" id="{A70A085B-4677-4C4F-8A6E-60EA9DEEBEA7}"/>
                  </a:ext>
                </a:extLst>
              </p:cNvPr>
              <p:cNvPicPr>
                <a:picLocks noChangeAspect="1"/>
              </p:cNvPicPr>
              <p:nvPr/>
            </p:nvPicPr>
            <p:blipFill>
              <a:blip r:embed="rId2"/>
              <a:stretch>
                <a:fillRect/>
              </a:stretch>
            </p:blipFill>
            <p:spPr>
              <a:xfrm>
                <a:off x="6597748" y="1749307"/>
                <a:ext cx="1778000" cy="787400"/>
              </a:xfrm>
              <a:prstGeom prst="rect">
                <a:avLst/>
              </a:prstGeom>
            </p:spPr>
          </p:pic>
        </p:grpSp>
        <p:pic>
          <p:nvPicPr>
            <p:cNvPr id="14" name="Picture 13">
              <a:extLst>
                <a:ext uri="{FF2B5EF4-FFF2-40B4-BE49-F238E27FC236}">
                  <a16:creationId xmlns:a16="http://schemas.microsoft.com/office/drawing/2014/main" id="{B8DB50DF-C862-4D44-B3EB-1F669F0C94BE}"/>
                </a:ext>
              </a:extLst>
            </p:cNvPr>
            <p:cNvPicPr>
              <a:picLocks noChangeAspect="1"/>
            </p:cNvPicPr>
            <p:nvPr/>
          </p:nvPicPr>
          <p:blipFill>
            <a:blip r:embed="rId3"/>
            <a:stretch>
              <a:fillRect/>
            </a:stretch>
          </p:blipFill>
          <p:spPr>
            <a:xfrm>
              <a:off x="3658918" y="3048057"/>
              <a:ext cx="5486400" cy="1727200"/>
            </a:xfrm>
            <a:prstGeom prst="rect">
              <a:avLst/>
            </a:prstGeom>
          </p:spPr>
        </p:pic>
      </p:grpSp>
    </p:spTree>
    <p:extLst>
      <p:ext uri="{BB962C8B-B14F-4D97-AF65-F5344CB8AC3E}">
        <p14:creationId xmlns:p14="http://schemas.microsoft.com/office/powerpoint/2010/main" val="15421181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05208E-B4DC-1449-91A2-12F19CA0D649}"/>
              </a:ext>
            </a:extLst>
          </p:cNvPr>
          <p:cNvSpPr>
            <a:spLocks noGrp="1"/>
          </p:cNvSpPr>
          <p:nvPr>
            <p:ph type="sldNum" sz="quarter" idx="12"/>
          </p:nvPr>
        </p:nvSpPr>
        <p:spPr/>
        <p:txBody>
          <a:bodyPr/>
          <a:lstStyle/>
          <a:p>
            <a:fld id="{1D3FC534-98E1-B349-B9D3-C1C62F6C7725}" type="slidenum">
              <a:rPr lang="en-US" smtClean="0"/>
              <a:t>96</a:t>
            </a:fld>
            <a:endParaRPr lang="en-US"/>
          </a:p>
        </p:txBody>
      </p:sp>
      <p:sp>
        <p:nvSpPr>
          <p:cNvPr id="3" name="TextBox 2">
            <a:extLst>
              <a:ext uri="{FF2B5EF4-FFF2-40B4-BE49-F238E27FC236}">
                <a16:creationId xmlns:a16="http://schemas.microsoft.com/office/drawing/2014/main" id="{B0C645B5-9B1C-CE47-BEBC-9DE7181077F7}"/>
              </a:ext>
            </a:extLst>
          </p:cNvPr>
          <p:cNvSpPr txBox="1"/>
          <p:nvPr/>
        </p:nvSpPr>
        <p:spPr>
          <a:xfrm>
            <a:off x="4967031" y="487708"/>
            <a:ext cx="2783134" cy="461665"/>
          </a:xfrm>
          <a:prstGeom prst="rect">
            <a:avLst/>
          </a:prstGeom>
          <a:noFill/>
        </p:spPr>
        <p:txBody>
          <a:bodyPr wrap="none" rtlCol="0">
            <a:spAutoFit/>
          </a:bodyPr>
          <a:lstStyle/>
          <a:p>
            <a:r>
              <a:rPr lang="en-US" sz="2400" b="1" dirty="0"/>
              <a:t>Molecular Dynamics</a:t>
            </a:r>
          </a:p>
        </p:txBody>
      </p:sp>
      <p:sp>
        <p:nvSpPr>
          <p:cNvPr id="4" name="TextBox 3">
            <a:extLst>
              <a:ext uri="{FF2B5EF4-FFF2-40B4-BE49-F238E27FC236}">
                <a16:creationId xmlns:a16="http://schemas.microsoft.com/office/drawing/2014/main" id="{73DB2634-E932-9B45-8F5B-93AA664EA215}"/>
              </a:ext>
            </a:extLst>
          </p:cNvPr>
          <p:cNvSpPr txBox="1"/>
          <p:nvPr/>
        </p:nvSpPr>
        <p:spPr>
          <a:xfrm>
            <a:off x="2683439" y="1373334"/>
            <a:ext cx="8342477" cy="3693319"/>
          </a:xfrm>
          <a:prstGeom prst="rect">
            <a:avLst/>
          </a:prstGeom>
          <a:noFill/>
        </p:spPr>
        <p:txBody>
          <a:bodyPr wrap="none" rtlCol="0">
            <a:spAutoFit/>
          </a:bodyPr>
          <a:lstStyle/>
          <a:p>
            <a:pPr marL="342900" indent="-342900">
              <a:buAutoNum type="arabicParenR"/>
            </a:pPr>
            <a:r>
              <a:rPr lang="en-US" dirty="0"/>
              <a:t>Generate initial condition with particles identified by position and velocity</a:t>
            </a:r>
          </a:p>
          <a:p>
            <a:pPr marL="342900" indent="-342900">
              <a:buAutoNum type="arabicParenR"/>
            </a:pPr>
            <a:r>
              <a:rPr lang="en-US" dirty="0"/>
              <a:t>Calculate the force on each particle using potentials</a:t>
            </a:r>
          </a:p>
          <a:p>
            <a:pPr marL="342900" indent="-342900">
              <a:buAutoNum type="arabicParenR"/>
            </a:pPr>
            <a:r>
              <a:rPr lang="en-US" dirty="0"/>
              <a:t>Forces (accelerations) remain constant for a time step, position and velocity change</a:t>
            </a:r>
          </a:p>
          <a:p>
            <a:pPr marL="342900" indent="-342900">
              <a:buAutoNum type="arabicParenR"/>
            </a:pPr>
            <a:endParaRPr lang="en-US" dirty="0"/>
          </a:p>
          <a:p>
            <a:pPr marL="342900" indent="-342900">
              <a:buAutoNum type="arabicParenR"/>
            </a:pPr>
            <a:endParaRPr lang="en-US" dirty="0"/>
          </a:p>
          <a:p>
            <a:pPr marL="342900" indent="-342900">
              <a:buAutoNum type="arabicParenR"/>
            </a:pPr>
            <a:endParaRPr lang="en-US" dirty="0"/>
          </a:p>
          <a:p>
            <a:pPr marL="342900" indent="-342900">
              <a:buAutoNum type="arabicParenR"/>
            </a:pPr>
            <a:endParaRPr lang="en-US" dirty="0"/>
          </a:p>
          <a:p>
            <a:pPr marL="342900" indent="-342900">
              <a:buAutoNum type="arabicParenR"/>
            </a:pPr>
            <a:r>
              <a:rPr lang="en-US" dirty="0"/>
              <a:t>Repeat 3) until temperature is constant</a:t>
            </a:r>
          </a:p>
          <a:p>
            <a:pPr marL="342900" indent="-342900">
              <a:buAutoNum type="arabicParenR"/>
            </a:pPr>
            <a:endParaRPr lang="en-US" dirty="0"/>
          </a:p>
          <a:p>
            <a:pPr marL="342900" indent="-342900">
              <a:buAutoNum type="arabicParenR"/>
            </a:pPr>
            <a:endParaRPr lang="en-US" dirty="0"/>
          </a:p>
          <a:p>
            <a:pPr marL="342900" indent="-342900">
              <a:buAutoNum type="arabicParenR"/>
            </a:pPr>
            <a:endParaRPr lang="en-US" dirty="0"/>
          </a:p>
          <a:p>
            <a:pPr marL="342900" indent="-342900">
              <a:buAutoNum type="arabicParenR"/>
            </a:pPr>
            <a:r>
              <a:rPr lang="en-US" dirty="0"/>
              <a:t>After steady state record velocities and positions so that &lt;r</a:t>
            </a:r>
            <a:r>
              <a:rPr lang="en-US" baseline="30000" dirty="0"/>
              <a:t>2</a:t>
            </a:r>
            <a:r>
              <a:rPr lang="en-US" dirty="0"/>
              <a:t>&gt; = 6Dt is found</a:t>
            </a:r>
          </a:p>
          <a:p>
            <a:r>
              <a:rPr lang="en-US" dirty="0"/>
              <a:t>Time calculation is on the order of nanoseconds.</a:t>
            </a:r>
          </a:p>
        </p:txBody>
      </p:sp>
      <p:pic>
        <p:nvPicPr>
          <p:cNvPr id="5" name="Picture 4">
            <a:extLst>
              <a:ext uri="{FF2B5EF4-FFF2-40B4-BE49-F238E27FC236}">
                <a16:creationId xmlns:a16="http://schemas.microsoft.com/office/drawing/2014/main" id="{CE6A7984-529F-7D4B-B908-473B2634E45A}"/>
              </a:ext>
            </a:extLst>
          </p:cNvPr>
          <p:cNvPicPr>
            <a:picLocks noChangeAspect="1"/>
          </p:cNvPicPr>
          <p:nvPr/>
        </p:nvPicPr>
        <p:blipFill>
          <a:blip r:embed="rId2"/>
          <a:stretch>
            <a:fillRect/>
          </a:stretch>
        </p:blipFill>
        <p:spPr>
          <a:xfrm>
            <a:off x="4111478" y="2194951"/>
            <a:ext cx="3378200" cy="1117600"/>
          </a:xfrm>
          <a:prstGeom prst="rect">
            <a:avLst/>
          </a:prstGeom>
        </p:spPr>
      </p:pic>
      <p:pic>
        <p:nvPicPr>
          <p:cNvPr id="6" name="Picture 5">
            <a:extLst>
              <a:ext uri="{FF2B5EF4-FFF2-40B4-BE49-F238E27FC236}">
                <a16:creationId xmlns:a16="http://schemas.microsoft.com/office/drawing/2014/main" id="{3CECA0D0-15B3-924C-B7DC-458F5F170638}"/>
              </a:ext>
            </a:extLst>
          </p:cNvPr>
          <p:cNvPicPr>
            <a:picLocks noChangeAspect="1"/>
          </p:cNvPicPr>
          <p:nvPr/>
        </p:nvPicPr>
        <p:blipFill>
          <a:blip r:embed="rId3"/>
          <a:stretch>
            <a:fillRect/>
          </a:stretch>
        </p:blipFill>
        <p:spPr>
          <a:xfrm>
            <a:off x="4746478" y="3573887"/>
            <a:ext cx="2108200" cy="762000"/>
          </a:xfrm>
          <a:prstGeom prst="rect">
            <a:avLst/>
          </a:prstGeom>
        </p:spPr>
      </p:pic>
      <p:sp>
        <p:nvSpPr>
          <p:cNvPr id="7" name="TextBox 6">
            <a:extLst>
              <a:ext uri="{FF2B5EF4-FFF2-40B4-BE49-F238E27FC236}">
                <a16:creationId xmlns:a16="http://schemas.microsoft.com/office/drawing/2014/main" id="{D6EDE63F-FC42-2441-A38E-EA1743455D42}"/>
              </a:ext>
            </a:extLst>
          </p:cNvPr>
          <p:cNvSpPr txBox="1"/>
          <p:nvPr/>
        </p:nvSpPr>
        <p:spPr>
          <a:xfrm>
            <a:off x="1927275" y="5496552"/>
            <a:ext cx="8862646" cy="923330"/>
          </a:xfrm>
          <a:prstGeom prst="rect">
            <a:avLst/>
          </a:prstGeom>
          <a:noFill/>
        </p:spPr>
        <p:txBody>
          <a:bodyPr wrap="square" rtlCol="0">
            <a:spAutoFit/>
          </a:bodyPr>
          <a:lstStyle/>
          <a:p>
            <a:r>
              <a:rPr lang="en-US" dirty="0"/>
              <a:t>Neither Monte Carlo nor Molecular Dynamics can calculate the free energy since they ignore large energy regions of phase space</a:t>
            </a:r>
          </a:p>
          <a:p>
            <a:r>
              <a:rPr lang="en-US" dirty="0"/>
              <a:t>They can calculate differences in free energy for phase diagram construction</a:t>
            </a:r>
          </a:p>
        </p:txBody>
      </p:sp>
    </p:spTree>
    <p:extLst>
      <p:ext uri="{BB962C8B-B14F-4D97-AF65-F5344CB8AC3E}">
        <p14:creationId xmlns:p14="http://schemas.microsoft.com/office/powerpoint/2010/main" val="36184859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CDBDEB-7730-5D4B-8C6E-DE8E72F0FD89}"/>
              </a:ext>
            </a:extLst>
          </p:cNvPr>
          <p:cNvSpPr>
            <a:spLocks noGrp="1"/>
          </p:cNvSpPr>
          <p:nvPr>
            <p:ph type="sldNum" sz="quarter" idx="12"/>
          </p:nvPr>
        </p:nvSpPr>
        <p:spPr/>
        <p:txBody>
          <a:bodyPr/>
          <a:lstStyle/>
          <a:p>
            <a:fld id="{1D3FC534-98E1-B349-B9D3-C1C62F6C7725}" type="slidenum">
              <a:rPr lang="en-US" smtClean="0"/>
              <a:t>97</a:t>
            </a:fld>
            <a:endParaRPr lang="en-US"/>
          </a:p>
        </p:txBody>
      </p:sp>
      <p:sp>
        <p:nvSpPr>
          <p:cNvPr id="7" name="TextBox 6">
            <a:extLst>
              <a:ext uri="{FF2B5EF4-FFF2-40B4-BE49-F238E27FC236}">
                <a16:creationId xmlns:a16="http://schemas.microsoft.com/office/drawing/2014/main" id="{D60BC438-9584-5A43-80B7-6ACB01318BC6}"/>
              </a:ext>
            </a:extLst>
          </p:cNvPr>
          <p:cNvSpPr txBox="1"/>
          <p:nvPr/>
        </p:nvSpPr>
        <p:spPr>
          <a:xfrm>
            <a:off x="8135597" y="2555193"/>
            <a:ext cx="3115654" cy="2031325"/>
          </a:xfrm>
          <a:prstGeom prst="rect">
            <a:avLst/>
          </a:prstGeom>
          <a:noFill/>
        </p:spPr>
        <p:txBody>
          <a:bodyPr wrap="square" rtlCol="0">
            <a:spAutoFit/>
          </a:bodyPr>
          <a:lstStyle/>
          <a:p>
            <a:r>
              <a:rPr lang="en-US" dirty="0"/>
              <a:t>Coarse Grain Simulations</a:t>
            </a:r>
          </a:p>
          <a:p>
            <a:endParaRPr lang="en-US" dirty="0"/>
          </a:p>
          <a:p>
            <a:r>
              <a:rPr lang="en-US" dirty="0"/>
              <a:t>	DPD Simulations</a:t>
            </a:r>
          </a:p>
          <a:p>
            <a:endParaRPr lang="en-US" dirty="0"/>
          </a:p>
          <a:p>
            <a:r>
              <a:rPr lang="en-US" dirty="0"/>
              <a:t>Machine Learning</a:t>
            </a:r>
          </a:p>
          <a:p>
            <a:endParaRPr lang="en-US" dirty="0"/>
          </a:p>
          <a:p>
            <a:r>
              <a:rPr lang="en-US" dirty="0"/>
              <a:t>Data Mining Techniques</a:t>
            </a:r>
          </a:p>
        </p:txBody>
      </p:sp>
      <p:pic>
        <p:nvPicPr>
          <p:cNvPr id="4" name="Picture 3">
            <a:extLst>
              <a:ext uri="{FF2B5EF4-FFF2-40B4-BE49-F238E27FC236}">
                <a16:creationId xmlns:a16="http://schemas.microsoft.com/office/drawing/2014/main" id="{25182C67-6F85-EE40-BAD3-171A726CA493}"/>
              </a:ext>
            </a:extLst>
          </p:cNvPr>
          <p:cNvPicPr>
            <a:picLocks noChangeAspect="1"/>
          </p:cNvPicPr>
          <p:nvPr/>
        </p:nvPicPr>
        <p:blipFill>
          <a:blip r:embed="rId2"/>
          <a:stretch>
            <a:fillRect/>
          </a:stretch>
        </p:blipFill>
        <p:spPr>
          <a:xfrm>
            <a:off x="1491343" y="0"/>
            <a:ext cx="9209314" cy="6858000"/>
          </a:xfrm>
          <a:prstGeom prst="rect">
            <a:avLst/>
          </a:prstGeom>
        </p:spPr>
      </p:pic>
    </p:spTree>
    <p:extLst>
      <p:ext uri="{BB962C8B-B14F-4D97-AF65-F5344CB8AC3E}">
        <p14:creationId xmlns:p14="http://schemas.microsoft.com/office/powerpoint/2010/main" val="17683028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CDBDEB-7730-5D4B-8C6E-DE8E72F0FD89}"/>
              </a:ext>
            </a:extLst>
          </p:cNvPr>
          <p:cNvSpPr>
            <a:spLocks noGrp="1"/>
          </p:cNvSpPr>
          <p:nvPr>
            <p:ph type="sldNum" sz="quarter" idx="12"/>
          </p:nvPr>
        </p:nvSpPr>
        <p:spPr/>
        <p:txBody>
          <a:bodyPr/>
          <a:lstStyle/>
          <a:p>
            <a:fld id="{1D3FC534-98E1-B349-B9D3-C1C62F6C7725}" type="slidenum">
              <a:rPr lang="en-US" smtClean="0"/>
              <a:t>98</a:t>
            </a:fld>
            <a:endParaRPr lang="en-US"/>
          </a:p>
        </p:txBody>
      </p:sp>
      <p:sp>
        <p:nvSpPr>
          <p:cNvPr id="7" name="TextBox 6">
            <a:extLst>
              <a:ext uri="{FF2B5EF4-FFF2-40B4-BE49-F238E27FC236}">
                <a16:creationId xmlns:a16="http://schemas.microsoft.com/office/drawing/2014/main" id="{D60BC438-9584-5A43-80B7-6ACB01318BC6}"/>
              </a:ext>
            </a:extLst>
          </p:cNvPr>
          <p:cNvSpPr txBox="1"/>
          <p:nvPr/>
        </p:nvSpPr>
        <p:spPr>
          <a:xfrm>
            <a:off x="8135597" y="2555193"/>
            <a:ext cx="3115654" cy="2031325"/>
          </a:xfrm>
          <a:prstGeom prst="rect">
            <a:avLst/>
          </a:prstGeom>
          <a:noFill/>
        </p:spPr>
        <p:txBody>
          <a:bodyPr wrap="square" rtlCol="0">
            <a:spAutoFit/>
          </a:bodyPr>
          <a:lstStyle/>
          <a:p>
            <a:r>
              <a:rPr lang="en-US" dirty="0"/>
              <a:t>Coarse Grain Simulations</a:t>
            </a:r>
          </a:p>
          <a:p>
            <a:endParaRPr lang="en-US" dirty="0"/>
          </a:p>
          <a:p>
            <a:r>
              <a:rPr lang="en-US" dirty="0"/>
              <a:t>	DPD Simulations</a:t>
            </a:r>
          </a:p>
          <a:p>
            <a:endParaRPr lang="en-US" dirty="0"/>
          </a:p>
          <a:p>
            <a:r>
              <a:rPr lang="en-US" dirty="0"/>
              <a:t>Machine Learning</a:t>
            </a:r>
          </a:p>
          <a:p>
            <a:endParaRPr lang="en-US" dirty="0"/>
          </a:p>
          <a:p>
            <a:r>
              <a:rPr lang="en-US" dirty="0"/>
              <a:t>Data Mining Techniques</a:t>
            </a:r>
          </a:p>
        </p:txBody>
      </p:sp>
      <p:pic>
        <p:nvPicPr>
          <p:cNvPr id="2" name="Picture 1">
            <a:extLst>
              <a:ext uri="{FF2B5EF4-FFF2-40B4-BE49-F238E27FC236}">
                <a16:creationId xmlns:a16="http://schemas.microsoft.com/office/drawing/2014/main" id="{4F39F9D7-8A20-A340-B6F9-3414008F30A2}"/>
              </a:ext>
            </a:extLst>
          </p:cNvPr>
          <p:cNvPicPr>
            <a:picLocks noChangeAspect="1"/>
          </p:cNvPicPr>
          <p:nvPr/>
        </p:nvPicPr>
        <p:blipFill>
          <a:blip r:embed="rId2"/>
          <a:stretch>
            <a:fillRect/>
          </a:stretch>
        </p:blipFill>
        <p:spPr>
          <a:xfrm>
            <a:off x="1169406" y="0"/>
            <a:ext cx="9853188" cy="6858000"/>
          </a:xfrm>
          <a:prstGeom prst="rect">
            <a:avLst/>
          </a:prstGeom>
        </p:spPr>
      </p:pic>
    </p:spTree>
    <p:extLst>
      <p:ext uri="{BB962C8B-B14F-4D97-AF65-F5344CB8AC3E}">
        <p14:creationId xmlns:p14="http://schemas.microsoft.com/office/powerpoint/2010/main" val="21824967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FFA43B-A186-F04F-8CD5-251D4BB0174E}"/>
              </a:ext>
            </a:extLst>
          </p:cNvPr>
          <p:cNvSpPr>
            <a:spLocks noGrp="1"/>
          </p:cNvSpPr>
          <p:nvPr>
            <p:ph type="sldNum" sz="quarter" idx="12"/>
          </p:nvPr>
        </p:nvSpPr>
        <p:spPr/>
        <p:txBody>
          <a:bodyPr/>
          <a:lstStyle/>
          <a:p>
            <a:fld id="{1D3FC534-98E1-B349-B9D3-C1C62F6C7725}" type="slidenum">
              <a:rPr lang="en-US" smtClean="0"/>
              <a:t>99</a:t>
            </a:fld>
            <a:endParaRPr lang="en-US"/>
          </a:p>
        </p:txBody>
      </p:sp>
      <p:sp>
        <p:nvSpPr>
          <p:cNvPr id="3" name="TextBox 2">
            <a:extLst>
              <a:ext uri="{FF2B5EF4-FFF2-40B4-BE49-F238E27FC236}">
                <a16:creationId xmlns:a16="http://schemas.microsoft.com/office/drawing/2014/main" id="{52AB9A4A-7109-9E4A-A4A4-8ED13052F857}"/>
              </a:ext>
            </a:extLst>
          </p:cNvPr>
          <p:cNvSpPr txBox="1"/>
          <p:nvPr/>
        </p:nvSpPr>
        <p:spPr>
          <a:xfrm>
            <a:off x="4796121" y="353393"/>
            <a:ext cx="4406719" cy="461665"/>
          </a:xfrm>
          <a:prstGeom prst="rect">
            <a:avLst/>
          </a:prstGeom>
          <a:noFill/>
        </p:spPr>
        <p:txBody>
          <a:bodyPr wrap="none" rtlCol="0">
            <a:spAutoFit/>
          </a:bodyPr>
          <a:lstStyle/>
          <a:p>
            <a:r>
              <a:rPr lang="en-US" sz="2400" b="1" dirty="0"/>
              <a:t>Monte Carlo/Metropolis Method</a:t>
            </a:r>
          </a:p>
        </p:txBody>
      </p:sp>
      <p:sp>
        <p:nvSpPr>
          <p:cNvPr id="4" name="TextBox 3">
            <a:extLst>
              <a:ext uri="{FF2B5EF4-FFF2-40B4-BE49-F238E27FC236}">
                <a16:creationId xmlns:a16="http://schemas.microsoft.com/office/drawing/2014/main" id="{925B9A78-9A96-424A-9C69-6161EBB255F8}"/>
              </a:ext>
            </a:extLst>
          </p:cNvPr>
          <p:cNvSpPr txBox="1"/>
          <p:nvPr/>
        </p:nvSpPr>
        <p:spPr>
          <a:xfrm>
            <a:off x="2447778" y="1055078"/>
            <a:ext cx="5064369" cy="369332"/>
          </a:xfrm>
          <a:prstGeom prst="rect">
            <a:avLst/>
          </a:prstGeom>
          <a:noFill/>
        </p:spPr>
        <p:txBody>
          <a:bodyPr wrap="square" rtlCol="0">
            <a:spAutoFit/>
          </a:bodyPr>
          <a:lstStyle/>
          <a:p>
            <a:r>
              <a:rPr lang="en-US" b="1" dirty="0"/>
              <a:t>Periodic Boundary Conditions </a:t>
            </a:r>
          </a:p>
        </p:txBody>
      </p:sp>
      <p:sp>
        <p:nvSpPr>
          <p:cNvPr id="5" name="TextBox 4">
            <a:extLst>
              <a:ext uri="{FF2B5EF4-FFF2-40B4-BE49-F238E27FC236}">
                <a16:creationId xmlns:a16="http://schemas.microsoft.com/office/drawing/2014/main" id="{CBCABB41-01A0-A54A-B167-08F7AAA090A5}"/>
              </a:ext>
            </a:extLst>
          </p:cNvPr>
          <p:cNvSpPr txBox="1"/>
          <p:nvPr/>
        </p:nvSpPr>
        <p:spPr>
          <a:xfrm>
            <a:off x="2447778" y="1553589"/>
            <a:ext cx="1067215" cy="369332"/>
          </a:xfrm>
          <a:prstGeom prst="rect">
            <a:avLst/>
          </a:prstGeom>
          <a:noFill/>
        </p:spPr>
        <p:txBody>
          <a:bodyPr wrap="none" rtlCol="0">
            <a:spAutoFit/>
          </a:bodyPr>
          <a:lstStyle/>
          <a:p>
            <a:r>
              <a:rPr lang="en-US" dirty="0"/>
              <a:t>Fix T, V, N</a:t>
            </a:r>
          </a:p>
        </p:txBody>
      </p:sp>
      <p:pic>
        <p:nvPicPr>
          <p:cNvPr id="6" name="Picture 5">
            <a:extLst>
              <a:ext uri="{FF2B5EF4-FFF2-40B4-BE49-F238E27FC236}">
                <a16:creationId xmlns:a16="http://schemas.microsoft.com/office/drawing/2014/main" id="{8EBACC39-CAF6-D343-AEC3-740BA5DCBDC0}"/>
              </a:ext>
            </a:extLst>
          </p:cNvPr>
          <p:cNvPicPr>
            <a:picLocks noChangeAspect="1"/>
          </p:cNvPicPr>
          <p:nvPr/>
        </p:nvPicPr>
        <p:blipFill>
          <a:blip r:embed="rId2"/>
          <a:stretch>
            <a:fillRect/>
          </a:stretch>
        </p:blipFill>
        <p:spPr>
          <a:xfrm>
            <a:off x="2486293" y="2052100"/>
            <a:ext cx="2057400" cy="584200"/>
          </a:xfrm>
          <a:prstGeom prst="rect">
            <a:avLst/>
          </a:prstGeom>
        </p:spPr>
      </p:pic>
      <p:pic>
        <p:nvPicPr>
          <p:cNvPr id="7" name="Picture 6">
            <a:extLst>
              <a:ext uri="{FF2B5EF4-FFF2-40B4-BE49-F238E27FC236}">
                <a16:creationId xmlns:a16="http://schemas.microsoft.com/office/drawing/2014/main" id="{E6AE96AE-B9DA-674A-BDE1-6DEA9DD05FB1}"/>
              </a:ext>
            </a:extLst>
          </p:cNvPr>
          <p:cNvPicPr>
            <a:picLocks noChangeAspect="1"/>
          </p:cNvPicPr>
          <p:nvPr/>
        </p:nvPicPr>
        <p:blipFill>
          <a:blip r:embed="rId3"/>
          <a:stretch>
            <a:fillRect/>
          </a:stretch>
        </p:blipFill>
        <p:spPr>
          <a:xfrm>
            <a:off x="5087913" y="1967692"/>
            <a:ext cx="2832100" cy="850900"/>
          </a:xfrm>
          <a:prstGeom prst="rect">
            <a:avLst/>
          </a:prstGeom>
        </p:spPr>
      </p:pic>
      <p:sp>
        <p:nvSpPr>
          <p:cNvPr id="8" name="TextBox 7">
            <a:extLst>
              <a:ext uri="{FF2B5EF4-FFF2-40B4-BE49-F238E27FC236}">
                <a16:creationId xmlns:a16="http://schemas.microsoft.com/office/drawing/2014/main" id="{F1EDF348-64FB-8C40-AFBA-14ADBA90E139}"/>
              </a:ext>
            </a:extLst>
          </p:cNvPr>
          <p:cNvSpPr txBox="1"/>
          <p:nvPr/>
        </p:nvSpPr>
        <p:spPr>
          <a:xfrm>
            <a:off x="8610600" y="2208628"/>
            <a:ext cx="2675604" cy="369332"/>
          </a:xfrm>
          <a:prstGeom prst="rect">
            <a:avLst/>
          </a:prstGeom>
          <a:noFill/>
        </p:spPr>
        <p:txBody>
          <a:bodyPr wrap="none" rtlCol="0">
            <a:spAutoFit/>
          </a:bodyPr>
          <a:lstStyle/>
          <a:p>
            <a:r>
              <a:rPr lang="en-US" dirty="0"/>
              <a:t>“Z” is a state of the system</a:t>
            </a:r>
          </a:p>
        </p:txBody>
      </p:sp>
      <p:grpSp>
        <p:nvGrpSpPr>
          <p:cNvPr id="15" name="Group 14">
            <a:extLst>
              <a:ext uri="{FF2B5EF4-FFF2-40B4-BE49-F238E27FC236}">
                <a16:creationId xmlns:a16="http://schemas.microsoft.com/office/drawing/2014/main" id="{A318AF51-7C2B-6247-AC53-754CAEE112D6}"/>
              </a:ext>
            </a:extLst>
          </p:cNvPr>
          <p:cNvGrpSpPr/>
          <p:nvPr/>
        </p:nvGrpSpPr>
        <p:grpSpPr>
          <a:xfrm>
            <a:off x="2584766" y="3166485"/>
            <a:ext cx="8494313" cy="1394182"/>
            <a:chOff x="2672862" y="3348111"/>
            <a:chExt cx="8494313" cy="1394182"/>
          </a:xfrm>
        </p:grpSpPr>
        <p:sp>
          <p:nvSpPr>
            <p:cNvPr id="13" name="TextBox 12">
              <a:extLst>
                <a:ext uri="{FF2B5EF4-FFF2-40B4-BE49-F238E27FC236}">
                  <a16:creationId xmlns:a16="http://schemas.microsoft.com/office/drawing/2014/main" id="{E9838F95-B92F-EB47-B119-997990EE5964}"/>
                </a:ext>
              </a:extLst>
            </p:cNvPr>
            <p:cNvSpPr txBox="1"/>
            <p:nvPr/>
          </p:nvSpPr>
          <p:spPr>
            <a:xfrm>
              <a:off x="2672862" y="3348111"/>
              <a:ext cx="8494313" cy="923330"/>
            </a:xfrm>
            <a:prstGeom prst="rect">
              <a:avLst/>
            </a:prstGeom>
            <a:noFill/>
          </p:spPr>
          <p:txBody>
            <a:bodyPr wrap="none" rtlCol="0">
              <a:spAutoFit/>
            </a:bodyPr>
            <a:lstStyle/>
            <a:p>
              <a:pPr marL="342900" indent="-342900">
                <a:buAutoNum type="arabicParenR"/>
              </a:pPr>
              <a:r>
                <a:rPr lang="en-US" dirty="0"/>
                <a:t>Calculate </a:t>
              </a:r>
              <a:r>
                <a:rPr lang="en-US" dirty="0">
                  <a:latin typeface="Symbol" pitchFamily="2" charset="2"/>
                </a:rPr>
                <a:t>f</a:t>
              </a:r>
              <a:r>
                <a:rPr lang="en-US" dirty="0"/>
                <a:t>(Z) by molecular mechanics with potentials</a:t>
              </a:r>
            </a:p>
            <a:p>
              <a:pPr marL="342900" indent="-342900">
                <a:buAutoNum type="arabicParenR"/>
              </a:pPr>
              <a:r>
                <a:rPr lang="en-US" dirty="0"/>
                <a:t>Accept a configuration “Z” if it has a low energy relative to </a:t>
              </a:r>
              <a:r>
                <a:rPr lang="en-US" dirty="0" err="1"/>
                <a:t>kT</a:t>
              </a:r>
              <a:r>
                <a:rPr lang="en-US" dirty="0"/>
                <a:t> with some randomness</a:t>
              </a:r>
            </a:p>
            <a:p>
              <a:pPr marL="342900" indent="-342900">
                <a:buAutoNum type="arabicParenR"/>
              </a:pPr>
              <a:r>
                <a:rPr lang="en-US" dirty="0"/>
                <a:t>Calculate the average</a:t>
              </a:r>
            </a:p>
          </p:txBody>
        </p:sp>
        <p:pic>
          <p:nvPicPr>
            <p:cNvPr id="14" name="Picture 13">
              <a:extLst>
                <a:ext uri="{FF2B5EF4-FFF2-40B4-BE49-F238E27FC236}">
                  <a16:creationId xmlns:a16="http://schemas.microsoft.com/office/drawing/2014/main" id="{831E3355-7952-4A4C-8268-842EADFD45A1}"/>
                </a:ext>
              </a:extLst>
            </p:cNvPr>
            <p:cNvPicPr>
              <a:picLocks noChangeAspect="1"/>
            </p:cNvPicPr>
            <p:nvPr/>
          </p:nvPicPr>
          <p:blipFill>
            <a:blip r:embed="rId4"/>
            <a:stretch>
              <a:fillRect/>
            </a:stretch>
          </p:blipFill>
          <p:spPr>
            <a:xfrm>
              <a:off x="5385777" y="3916793"/>
              <a:ext cx="1701800" cy="825500"/>
            </a:xfrm>
            <a:prstGeom prst="rect">
              <a:avLst/>
            </a:prstGeom>
          </p:spPr>
        </p:pic>
      </p:grpSp>
      <p:sp>
        <p:nvSpPr>
          <p:cNvPr id="16" name="TextBox 15">
            <a:extLst>
              <a:ext uri="{FF2B5EF4-FFF2-40B4-BE49-F238E27FC236}">
                <a16:creationId xmlns:a16="http://schemas.microsoft.com/office/drawing/2014/main" id="{A407E20D-5F2A-7140-9D45-A1BFF3AF3F63}"/>
              </a:ext>
            </a:extLst>
          </p:cNvPr>
          <p:cNvSpPr txBox="1"/>
          <p:nvPr/>
        </p:nvSpPr>
        <p:spPr>
          <a:xfrm>
            <a:off x="2584766" y="4704289"/>
            <a:ext cx="7520136" cy="1754326"/>
          </a:xfrm>
          <a:prstGeom prst="rect">
            <a:avLst/>
          </a:prstGeom>
          <a:noFill/>
        </p:spPr>
        <p:txBody>
          <a:bodyPr wrap="none" rtlCol="0">
            <a:spAutoFit/>
          </a:bodyPr>
          <a:lstStyle/>
          <a:p>
            <a:pPr marL="342900" indent="-342900">
              <a:buAutoNum type="arabicParenR"/>
            </a:pPr>
            <a:r>
              <a:rPr lang="en-US" dirty="0"/>
              <a:t>Start with a random configuration calculate </a:t>
            </a:r>
            <a:r>
              <a:rPr lang="en-US" dirty="0">
                <a:latin typeface="Symbol" pitchFamily="2" charset="2"/>
              </a:rPr>
              <a:t>f</a:t>
            </a:r>
            <a:r>
              <a:rPr lang="en-US" dirty="0"/>
              <a:t>(Z)</a:t>
            </a:r>
          </a:p>
          <a:p>
            <a:pPr marL="342900" indent="-342900">
              <a:buAutoNum type="arabicParenR"/>
            </a:pPr>
            <a:r>
              <a:rPr lang="en-US" dirty="0"/>
              <a:t>Move one atom or molecule or group of molecules</a:t>
            </a:r>
          </a:p>
          <a:p>
            <a:pPr marL="342900" indent="-342900">
              <a:buAutoNum type="arabicParenR"/>
            </a:pPr>
            <a:r>
              <a:rPr lang="en-US" dirty="0"/>
              <a:t>Calculate </a:t>
            </a:r>
            <a:r>
              <a:rPr lang="en-US" dirty="0">
                <a:latin typeface="Symbol" pitchFamily="2" charset="2"/>
              </a:rPr>
              <a:t>f</a:t>
            </a:r>
            <a:r>
              <a:rPr lang="en-US" dirty="0"/>
              <a:t>(Z’) if lower than </a:t>
            </a:r>
            <a:r>
              <a:rPr lang="en-US" dirty="0">
                <a:latin typeface="Symbol" pitchFamily="2" charset="2"/>
              </a:rPr>
              <a:t>f</a:t>
            </a:r>
            <a:r>
              <a:rPr lang="en-US" dirty="0"/>
              <a:t>(Z) accept</a:t>
            </a:r>
          </a:p>
          <a:p>
            <a:pPr marL="342900" indent="-342900">
              <a:buAutoNum type="arabicParenR"/>
            </a:pPr>
            <a:r>
              <a:rPr lang="en-US" dirty="0"/>
              <a:t>If higher than </a:t>
            </a:r>
            <a:r>
              <a:rPr lang="en-US" dirty="0">
                <a:latin typeface="Symbol" pitchFamily="2" charset="2"/>
              </a:rPr>
              <a:t>f</a:t>
            </a:r>
            <a:r>
              <a:rPr lang="en-US" dirty="0"/>
              <a:t>(Z) calculate </a:t>
            </a:r>
            <a:r>
              <a:rPr lang="en-US" dirty="0" err="1"/>
              <a:t>exp</a:t>
            </a:r>
            <a:r>
              <a:rPr lang="en-US" dirty="0"/>
              <a:t>(-</a:t>
            </a:r>
            <a:r>
              <a:rPr lang="en-US" dirty="0" err="1">
                <a:latin typeface="Symbol" pitchFamily="2" charset="2"/>
              </a:rPr>
              <a:t>Df</a:t>
            </a:r>
            <a:r>
              <a:rPr lang="en-US" dirty="0"/>
              <a:t>/</a:t>
            </a:r>
            <a:r>
              <a:rPr lang="en-US" dirty="0" err="1"/>
              <a:t>kT</a:t>
            </a:r>
            <a:r>
              <a:rPr lang="en-US" dirty="0"/>
              <a:t>) and a random number from 0 to 1</a:t>
            </a:r>
          </a:p>
          <a:p>
            <a:pPr marL="342900" indent="-342900">
              <a:buAutoNum type="arabicParenR"/>
            </a:pPr>
            <a:r>
              <a:rPr lang="en-US" dirty="0"/>
              <a:t>If higher than random number accept</a:t>
            </a:r>
          </a:p>
          <a:p>
            <a:pPr marL="342900" indent="-342900">
              <a:buAutoNum type="arabicParenR"/>
            </a:pPr>
            <a:r>
              <a:rPr lang="en-US" dirty="0"/>
              <a:t>Repeat</a:t>
            </a:r>
          </a:p>
        </p:txBody>
      </p:sp>
    </p:spTree>
    <p:extLst>
      <p:ext uri="{BB962C8B-B14F-4D97-AF65-F5344CB8AC3E}">
        <p14:creationId xmlns:p14="http://schemas.microsoft.com/office/powerpoint/2010/main" val="1177178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10063</TotalTime>
  <Words>7570</Words>
  <Application>Microsoft Macintosh PowerPoint</Application>
  <PresentationFormat>Widescreen</PresentationFormat>
  <Paragraphs>1015</Paragraphs>
  <Slides>103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103</vt:i4>
      </vt:variant>
    </vt:vector>
  </HeadingPairs>
  <TitlesOfParts>
    <vt:vector size="113" baseType="lpstr">
      <vt:lpstr>Arial</vt:lpstr>
      <vt:lpstr>Calibri</vt:lpstr>
      <vt:lpstr>Calibri Light</vt:lpstr>
      <vt:lpstr>Cambria Math</vt:lpstr>
      <vt:lpstr>MTSymbol</vt:lpstr>
      <vt:lpstr>Nimbus Roman No9 L</vt:lpstr>
      <vt:lpstr>Symbol</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beaucage</dc:creator>
  <cp:lastModifiedBy>Beaucage, Gregory (beaucag)</cp:lastModifiedBy>
  <cp:revision>48</cp:revision>
  <cp:lastPrinted>2023-11-30T02:47:24Z</cp:lastPrinted>
  <dcterms:created xsi:type="dcterms:W3CDTF">2020-12-01T02:11:45Z</dcterms:created>
  <dcterms:modified xsi:type="dcterms:W3CDTF">2023-11-30T16:29:22Z</dcterms:modified>
</cp:coreProperties>
</file>